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9" r:id="rId9"/>
    <p:sldId id="280" r:id="rId10"/>
    <p:sldId id="281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60413" autoAdjust="0"/>
  </p:normalViewPr>
  <p:slideViewPr>
    <p:cSldViewPr snapToGrid="0">
      <p:cViewPr varScale="1">
        <p:scale>
          <a:sx n="66" d="100"/>
          <a:sy n="66" d="100"/>
        </p:scale>
        <p:origin x="6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D6FE5-9776-4898-8F62-B6A46127D296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4C572-57C2-4784-A2F9-6D93301FC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96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58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079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709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91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904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606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458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045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565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4C572-57C2-4784-A2F9-6D93301FC22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47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72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818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07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33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6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9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827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49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08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03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2C22B-08B3-4FF4-83F9-3533891284E3}" type="datetimeFigureOut">
              <a:rPr lang="en-GB" smtClean="0"/>
              <a:t>31/01/2018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064B0-F6B7-4267-9EEB-9C79785E5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44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6160" y="1026568"/>
            <a:ext cx="10139680" cy="2387600"/>
          </a:xfrm>
        </p:spPr>
        <p:txBody>
          <a:bodyPr>
            <a:normAutofit/>
          </a:bodyPr>
          <a:lstStyle/>
          <a:p>
            <a:r>
              <a:rPr lang="en-GB" dirty="0" smtClean="0"/>
              <a:t>Mineral waters </a:t>
            </a:r>
            <a:r>
              <a:rPr lang="en-GB" dirty="0" smtClean="0"/>
              <a:t>in seventeenth-century France</a:t>
            </a:r>
            <a:endParaRPr lang="en-GB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15266"/>
            <a:ext cx="9144000" cy="1655762"/>
          </a:xfrm>
        </p:spPr>
        <p:txBody>
          <a:bodyPr/>
          <a:lstStyle/>
          <a:p>
            <a:r>
              <a:rPr lang="en-GB" dirty="0"/>
              <a:t>HI203 European World</a:t>
            </a:r>
          </a:p>
          <a:p>
            <a:r>
              <a:rPr lang="en-GB" dirty="0" smtClean="0"/>
              <a:t>31 January 2018</a:t>
            </a:r>
            <a:endParaRPr lang="en-GB" dirty="0"/>
          </a:p>
          <a:p>
            <a:r>
              <a:rPr lang="en-GB" dirty="0"/>
              <a:t>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21469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40599"/>
            <a:ext cx="10515600" cy="1325563"/>
          </a:xfrm>
        </p:spPr>
        <p:txBody>
          <a:bodyPr/>
          <a:lstStyle/>
          <a:p>
            <a:r>
              <a:rPr lang="en-NZ" dirty="0"/>
              <a:t>Lessons from the mineral waters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1758" y="1999888"/>
            <a:ext cx="10084527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NZ" sz="3200" dirty="0"/>
              <a:t>the new science made a difference to </a:t>
            </a:r>
            <a:r>
              <a:rPr lang="en-NZ" sz="3200" dirty="0">
                <a:solidFill>
                  <a:srgbClr val="FF0000"/>
                </a:solidFill>
              </a:rPr>
              <a:t>ordinary </a:t>
            </a:r>
            <a:r>
              <a:rPr lang="en-NZ" sz="3200" dirty="0" smtClean="0">
                <a:solidFill>
                  <a:srgbClr val="FF0000"/>
                </a:solidFill>
              </a:rPr>
              <a:t>people</a:t>
            </a:r>
            <a:endParaRPr lang="en-NZ" sz="32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NZ" sz="3200" dirty="0">
                <a:solidFill>
                  <a:srgbClr val="FF0000"/>
                </a:solidFill>
              </a:rPr>
              <a:t>medical doctors</a:t>
            </a:r>
            <a:r>
              <a:rPr lang="en-NZ" sz="3200" dirty="0"/>
              <a:t> were crucial to the new science – and especially in combining new theories with medical </a:t>
            </a:r>
            <a:r>
              <a:rPr lang="en-NZ" sz="3200" dirty="0" smtClean="0"/>
              <a:t>practice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NZ" sz="3200" dirty="0">
                <a:solidFill>
                  <a:srgbClr val="FF0000"/>
                </a:solidFill>
              </a:rPr>
              <a:t>t</a:t>
            </a:r>
            <a:r>
              <a:rPr lang="en-NZ" sz="3200" dirty="0" smtClean="0">
                <a:solidFill>
                  <a:srgbClr val="FF0000"/>
                </a:solidFill>
              </a:rPr>
              <a:t>he profit motive </a:t>
            </a:r>
            <a:r>
              <a:rPr lang="en-NZ" sz="3200" dirty="0" smtClean="0"/>
              <a:t>often drove the application of new ideas</a:t>
            </a:r>
            <a:endParaRPr lang="en-NZ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NZ" sz="3200" dirty="0">
                <a:solidFill>
                  <a:srgbClr val="FF0000"/>
                </a:solidFill>
              </a:rPr>
              <a:t>i</a:t>
            </a:r>
            <a:r>
              <a:rPr lang="en-GB" sz="3200" dirty="0" err="1">
                <a:solidFill>
                  <a:srgbClr val="FF0000"/>
                </a:solidFill>
              </a:rPr>
              <a:t>nstitutions</a:t>
            </a:r>
            <a:r>
              <a:rPr lang="en-GB" sz="3200" dirty="0">
                <a:solidFill>
                  <a:srgbClr val="FF0000"/>
                </a:solidFill>
              </a:rPr>
              <a:t> </a:t>
            </a:r>
            <a:r>
              <a:rPr lang="en-GB" sz="3200" dirty="0"/>
              <a:t>helped to spread the new science – new institutions (botanical gardens) as well as old ones (universities)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5885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45038" cy="92961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20918" y="929997"/>
            <a:ext cx="557634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‘Treatise on the mineral waters of </a:t>
            </a:r>
            <a:r>
              <a:rPr lang="en-NZ" sz="2800" dirty="0" err="1"/>
              <a:t>Provins</a:t>
            </a:r>
            <a:r>
              <a:rPr lang="en-NZ" sz="2800" dirty="0"/>
              <a:t>,</a:t>
            </a:r>
          </a:p>
          <a:p>
            <a:endParaRPr lang="en-NZ" sz="2800" dirty="0"/>
          </a:p>
          <a:p>
            <a:r>
              <a:rPr lang="en-NZ" sz="2800" dirty="0"/>
              <a:t>Containing their anatomy, the difference between the springs, their properties, virtues, and admirable effects</a:t>
            </a:r>
          </a:p>
          <a:p>
            <a:endParaRPr lang="en-NZ" sz="2800" dirty="0"/>
          </a:p>
          <a:p>
            <a:r>
              <a:rPr lang="en-NZ" sz="2800" dirty="0"/>
              <a:t>By Pierre le </a:t>
            </a:r>
            <a:r>
              <a:rPr lang="en-NZ" sz="2800" dirty="0" err="1"/>
              <a:t>Givre</a:t>
            </a:r>
            <a:r>
              <a:rPr lang="en-NZ" sz="2800" dirty="0"/>
              <a:t>, doctor</a:t>
            </a:r>
          </a:p>
          <a:p>
            <a:endParaRPr lang="en-NZ" sz="2800" dirty="0"/>
          </a:p>
          <a:p>
            <a:r>
              <a:rPr lang="en-NZ" sz="2800" dirty="0"/>
              <a:t>Paris, 1659’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074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6116320" cy="6874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68160" y="328618"/>
            <a:ext cx="47142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‘The secret of acidic mineral waters</a:t>
            </a:r>
          </a:p>
          <a:p>
            <a:endParaRPr lang="en-NZ" sz="2800" dirty="0"/>
          </a:p>
          <a:p>
            <a:r>
              <a:rPr lang="en-NZ" sz="2800" dirty="0"/>
              <a:t>Newly discovered by an easy and admirable method…</a:t>
            </a:r>
          </a:p>
          <a:p>
            <a:endParaRPr lang="en-NZ" sz="2800" dirty="0"/>
          </a:p>
          <a:p>
            <a:r>
              <a:rPr lang="en-NZ" sz="2800" dirty="0"/>
              <a:t>Pierre le </a:t>
            </a:r>
            <a:r>
              <a:rPr lang="en-NZ" sz="2800" dirty="0" err="1"/>
              <a:t>Givre</a:t>
            </a:r>
            <a:r>
              <a:rPr lang="en-NZ" sz="2800" dirty="0"/>
              <a:t>, 1767’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68160" y="3749457"/>
            <a:ext cx="50596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>
                <a:solidFill>
                  <a:srgbClr val="FF0000"/>
                </a:solidFill>
              </a:rPr>
              <a:t>The secret:</a:t>
            </a:r>
          </a:p>
          <a:p>
            <a:endParaRPr lang="en-NZ" sz="2800" dirty="0">
              <a:solidFill>
                <a:srgbClr val="FF0000"/>
              </a:solidFill>
            </a:endParaRPr>
          </a:p>
          <a:p>
            <a:r>
              <a:rPr lang="en-NZ" sz="2800" dirty="0">
                <a:solidFill>
                  <a:srgbClr val="FF0000"/>
                </a:solidFill>
              </a:rPr>
              <a:t>They contain alum and iron, but not vitriol</a:t>
            </a:r>
          </a:p>
          <a:p>
            <a:endParaRPr lang="en-NZ" sz="2800" dirty="0">
              <a:solidFill>
                <a:srgbClr val="FF0000"/>
              </a:solidFill>
            </a:endParaRPr>
          </a:p>
          <a:p>
            <a:r>
              <a:rPr lang="en-NZ" sz="2800" dirty="0">
                <a:solidFill>
                  <a:srgbClr val="FF0000"/>
                </a:solidFill>
              </a:rPr>
              <a:t>And they contain eight times as much iron as alum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2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5293" y="2391507"/>
            <a:ext cx="2203938" cy="3001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4692581" y="984738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2444765" y="984738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 flipH="1">
            <a:off x="2444766" y="5392615"/>
            <a:ext cx="2244465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575453" y="2387151"/>
            <a:ext cx="2203938" cy="3001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9782741" y="980382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7534925" y="980382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 flipH="1">
            <a:off x="7534926" y="5388259"/>
            <a:ext cx="2244465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58929" y="5747657"/>
            <a:ext cx="501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Rainwater + iron filings</a:t>
            </a:r>
            <a:endParaRPr lang="en-GB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6671603" y="5747657"/>
            <a:ext cx="501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err="1"/>
              <a:t>Povins</a:t>
            </a:r>
            <a:r>
              <a:rPr lang="en-NZ" sz="4000" dirty="0"/>
              <a:t> mineral water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245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5843" y="1381487"/>
            <a:ext cx="10021389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sz="4400" dirty="0"/>
              <a:t>‘Earthy principle’ of vitriol: brown</a:t>
            </a:r>
          </a:p>
          <a:p>
            <a:pPr marL="0" indent="0">
              <a:buNone/>
            </a:pPr>
            <a:endParaRPr lang="en-NZ" sz="4400" dirty="0"/>
          </a:p>
          <a:p>
            <a:pPr marL="0" indent="0">
              <a:buNone/>
            </a:pPr>
            <a:r>
              <a:rPr lang="en-NZ" sz="4400" dirty="0"/>
              <a:t>‘Earthy principle’ of alum: white</a:t>
            </a:r>
          </a:p>
          <a:p>
            <a:pPr marL="0" indent="0">
              <a:buNone/>
            </a:pPr>
            <a:endParaRPr lang="en-NZ" sz="4400" dirty="0"/>
          </a:p>
          <a:p>
            <a:pPr marL="0" indent="0">
              <a:buNone/>
            </a:pPr>
            <a:r>
              <a:rPr lang="en-NZ" sz="4400" dirty="0"/>
              <a:t>‘Earthy principle’ of iron: yellowish-white</a:t>
            </a:r>
          </a:p>
          <a:p>
            <a:pPr marL="0" indent="0">
              <a:buNone/>
            </a:pPr>
            <a:endParaRPr lang="en-NZ" sz="4400" dirty="0"/>
          </a:p>
          <a:p>
            <a:pPr marL="0" indent="0">
              <a:buNone/>
            </a:pPr>
            <a:r>
              <a:rPr lang="en-NZ" sz="4400" b="1" dirty="0"/>
              <a:t>Extracted by distilling, dissolving, filtering, </a:t>
            </a:r>
            <a:r>
              <a:rPr lang="en-NZ" sz="4400" b="1" dirty="0" err="1"/>
              <a:t>evapourating</a:t>
            </a:r>
            <a:endParaRPr lang="en-NZ" sz="4400" b="1" dirty="0"/>
          </a:p>
        </p:txBody>
      </p:sp>
    </p:spTree>
    <p:extLst>
      <p:ext uri="{BB962C8B-B14F-4D97-AF65-F5344CB8AC3E}">
        <p14:creationId xmlns:p14="http://schemas.microsoft.com/office/powerpoint/2010/main" val="269052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5293" y="2391507"/>
            <a:ext cx="2203938" cy="3001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4692581" y="984738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2444765" y="984738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 flipH="1">
            <a:off x="2444766" y="5392615"/>
            <a:ext cx="2244465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575453" y="2387151"/>
            <a:ext cx="2203938" cy="3001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9782741" y="980382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7534925" y="980382"/>
            <a:ext cx="0" cy="4407877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 flipH="1">
            <a:off x="7534926" y="5388259"/>
            <a:ext cx="2244465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58929" y="5747657"/>
            <a:ext cx="501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Rainwater + iron filings</a:t>
            </a:r>
            <a:endParaRPr lang="en-GB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6671603" y="5747657"/>
            <a:ext cx="501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err="1"/>
              <a:t>Provins</a:t>
            </a:r>
            <a:r>
              <a:rPr lang="en-NZ" sz="4000" dirty="0"/>
              <a:t> mineral water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0436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918371" cy="1325563"/>
          </a:xfrm>
        </p:spPr>
        <p:txBody>
          <a:bodyPr/>
          <a:lstStyle/>
          <a:p>
            <a:pPr algn="ctr"/>
            <a:r>
              <a:rPr lang="en-GB" dirty="0"/>
              <a:t>The chemical philosophy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89958"/>
            <a:ext cx="11506200" cy="556804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Theophrastus </a:t>
            </a:r>
            <a:r>
              <a:rPr lang="en-GB" sz="3200" dirty="0" err="1"/>
              <a:t>Bombastus</a:t>
            </a:r>
            <a:r>
              <a:rPr lang="en-GB" sz="3200" dirty="0"/>
              <a:t> von </a:t>
            </a:r>
            <a:r>
              <a:rPr lang="en-GB" sz="3200" dirty="0" err="1"/>
              <a:t>Hohenheim</a:t>
            </a:r>
            <a:r>
              <a:rPr lang="en-GB" sz="3200" dirty="0"/>
              <a:t>, aka </a:t>
            </a:r>
            <a:r>
              <a:rPr lang="en-GB" sz="3200" dirty="0">
                <a:solidFill>
                  <a:srgbClr val="FF0000"/>
                </a:solidFill>
              </a:rPr>
              <a:t>Paracelsus</a:t>
            </a:r>
            <a:r>
              <a:rPr lang="en-GB" sz="3200" dirty="0"/>
              <a:t> (early 16c)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Swiss-German anti-establishment icon – Aristotle, four elements, medical profession</a:t>
            </a:r>
          </a:p>
          <a:p>
            <a:pPr marL="0" indent="0">
              <a:buNone/>
            </a:pPr>
            <a:endParaRPr lang="en-GB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extends </a:t>
            </a:r>
            <a:r>
              <a:rPr lang="en-GB" sz="3200" dirty="0">
                <a:solidFill>
                  <a:srgbClr val="0070C0"/>
                </a:solidFill>
              </a:rPr>
              <a:t>sulphur-mercury theory </a:t>
            </a:r>
            <a:r>
              <a:rPr lang="en-GB" sz="3200" dirty="0"/>
              <a:t>of metals to ALL substances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extends </a:t>
            </a:r>
            <a:r>
              <a:rPr lang="en-GB" sz="3200" dirty="0" err="1">
                <a:solidFill>
                  <a:srgbClr val="0070C0"/>
                </a:solidFill>
              </a:rPr>
              <a:t>chymical</a:t>
            </a:r>
            <a:r>
              <a:rPr lang="en-GB" sz="3200" dirty="0">
                <a:solidFill>
                  <a:srgbClr val="0070C0"/>
                </a:solidFill>
              </a:rPr>
              <a:t> analogies </a:t>
            </a:r>
            <a:r>
              <a:rPr lang="en-GB" sz="3200" dirty="0"/>
              <a:t>to many phenomena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extends </a:t>
            </a:r>
            <a:r>
              <a:rPr lang="en-GB" sz="3200" dirty="0">
                <a:solidFill>
                  <a:srgbClr val="0070C0"/>
                </a:solidFill>
              </a:rPr>
              <a:t>mineral remedies </a:t>
            </a:r>
            <a:r>
              <a:rPr lang="en-GB" sz="3200" dirty="0"/>
              <a:t>to many new diseases</a:t>
            </a:r>
          </a:p>
        </p:txBody>
      </p:sp>
    </p:spTree>
    <p:extLst>
      <p:ext uri="{BB962C8B-B14F-4D97-AF65-F5344CB8AC3E}">
        <p14:creationId xmlns:p14="http://schemas.microsoft.com/office/powerpoint/2010/main" val="21739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nybg.org/images/press_room/images/exhibition_images/wild_medicine/the_renaissance_herbal/Paduagar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561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299700" y="241300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Botanical garden of the University of Padua, 1545</a:t>
            </a:r>
          </a:p>
          <a:p>
            <a:r>
              <a:rPr lang="en-GB" dirty="0"/>
              <a:t>(19</a:t>
            </a:r>
            <a:r>
              <a:rPr lang="en-GB" baseline="30000" dirty="0"/>
              <a:t>th</a:t>
            </a:r>
            <a:r>
              <a:rPr lang="en-GB" dirty="0"/>
              <a:t>-century print)</a:t>
            </a:r>
          </a:p>
        </p:txBody>
      </p:sp>
    </p:spTree>
    <p:extLst>
      <p:ext uri="{BB962C8B-B14F-4D97-AF65-F5344CB8AC3E}">
        <p14:creationId xmlns:p14="http://schemas.microsoft.com/office/powerpoint/2010/main" val="198154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6116320" cy="6874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18135" y="940262"/>
            <a:ext cx="55903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/>
              <a:t>‘With letters from Monsieur de </a:t>
            </a:r>
            <a:r>
              <a:rPr lang="en-NZ" sz="3600" dirty="0" err="1"/>
              <a:t>Sartes</a:t>
            </a:r>
            <a:r>
              <a:rPr lang="en-NZ" sz="3600" dirty="0"/>
              <a:t> Doctor in the Faculty of Medicine of Paris, and Monsieur Cattier Doctor at the University of Medicine of Montpellier’</a:t>
            </a:r>
          </a:p>
          <a:p>
            <a:endParaRPr lang="en-NZ" sz="3600" dirty="0"/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NZ" sz="3600" dirty="0"/>
              <a:t>d</a:t>
            </a:r>
            <a:r>
              <a:rPr lang="en-GB" sz="3600" dirty="0" err="1"/>
              <a:t>issertations</a:t>
            </a:r>
            <a:endParaRPr lang="en-GB" sz="3600" dirty="0"/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NZ" sz="3600" dirty="0"/>
              <a:t>n</a:t>
            </a:r>
            <a:r>
              <a:rPr lang="en-GB" sz="3600" dirty="0" err="1"/>
              <a:t>ew</a:t>
            </a:r>
            <a:r>
              <a:rPr lang="en-GB" sz="3600" dirty="0"/>
              <a:t> posts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NZ" sz="3600" dirty="0"/>
              <a:t>p</a:t>
            </a:r>
            <a:r>
              <a:rPr lang="en-GB" sz="3600" dirty="0" err="1"/>
              <a:t>harmacopoeia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285396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311</Words>
  <Application>Microsoft Office PowerPoint</Application>
  <PresentationFormat>Widescreen</PresentationFormat>
  <Paragraphs>61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Mineral waters in seventeenth-century France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chemical philosophy</vt:lpstr>
      <vt:lpstr>PowerPoint Presentation</vt:lpstr>
      <vt:lpstr>PowerPoint Presentation</vt:lpstr>
      <vt:lpstr>Lessons from the mineral waters case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ruby? A case study of the scientific revolution</dc:title>
  <dc:creator>Bycroft, Michael</dc:creator>
  <cp:lastModifiedBy>Bycroft, Michael</cp:lastModifiedBy>
  <cp:revision>56</cp:revision>
  <cp:lastPrinted>2017-02-02T08:04:01Z</cp:lastPrinted>
  <dcterms:created xsi:type="dcterms:W3CDTF">2016-02-03T19:24:36Z</dcterms:created>
  <dcterms:modified xsi:type="dcterms:W3CDTF">2018-01-31T10:52:57Z</dcterms:modified>
</cp:coreProperties>
</file>