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8" r:id="rId12"/>
    <p:sldId id="270" r:id="rId13"/>
    <p:sldId id="271" r:id="rId14"/>
    <p:sldId id="272" r:id="rId15"/>
    <p:sldId id="273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26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82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60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8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77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7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13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11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2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943FD-9530-423C-AB66-F7A1BBBCB3C1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33D04-DD54-4913-B0A6-EB8A21A60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25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Louis XIV and absolute monarchy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65649"/>
            <a:ext cx="9144000" cy="1655762"/>
          </a:xfrm>
        </p:spPr>
        <p:txBody>
          <a:bodyPr/>
          <a:lstStyle/>
          <a:p>
            <a:r>
              <a:rPr lang="en-GB" dirty="0"/>
              <a:t>HI203 The European World</a:t>
            </a:r>
          </a:p>
          <a:p>
            <a:r>
              <a:rPr lang="en-GB" dirty="0"/>
              <a:t>15/3/2018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53043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upload.wikimedia.org/wikipedia/commons/thumb/9/92/Place_des_Victoires_Louis_XIV_%281%29.jpg/800px-Place_des_Victoires_Louis_XIV_%281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04" y="-1018110"/>
            <a:ext cx="5250740" cy="78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69790" y="5732059"/>
            <a:ext cx="4653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Equestrian statue of Louis XIV at the Place des </a:t>
            </a:r>
            <a:r>
              <a:rPr lang="en-GB" sz="2000" dirty="0" err="1">
                <a:solidFill>
                  <a:schemeClr val="bg1"/>
                </a:solidFill>
              </a:rPr>
              <a:t>Victoires</a:t>
            </a:r>
            <a:r>
              <a:rPr lang="en-GB" sz="2000" dirty="0">
                <a:solidFill>
                  <a:schemeClr val="bg1"/>
                </a:solidFill>
              </a:rPr>
              <a:t>. Built in 19</a:t>
            </a:r>
            <a:r>
              <a:rPr lang="en-GB" sz="2000" baseline="30000" dirty="0">
                <a:solidFill>
                  <a:schemeClr val="bg1"/>
                </a:solidFill>
              </a:rPr>
              <a:t>th</a:t>
            </a:r>
            <a:r>
              <a:rPr lang="en-GB" sz="2000" dirty="0">
                <a:solidFill>
                  <a:schemeClr val="bg1"/>
                </a:solidFill>
              </a:rPr>
              <a:t> century to replace similar statue erected 1686</a:t>
            </a:r>
          </a:p>
        </p:txBody>
      </p:sp>
    </p:spTree>
    <p:extLst>
      <p:ext uri="{BB962C8B-B14F-4D97-AF65-F5344CB8AC3E}">
        <p14:creationId xmlns:p14="http://schemas.microsoft.com/office/powerpoint/2010/main" val="3327688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87655" y="4669954"/>
            <a:ext cx="400434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Louis XIV in (fictional) visit to a meeting of the Paris Academy of Sciences, showing King’s Garden, Royal Observatory, and Jean-Baptiste Colbert.</a:t>
            </a:r>
          </a:p>
          <a:p>
            <a:r>
              <a:rPr lang="en-GB" sz="2000" dirty="0"/>
              <a:t>Frontispiece of botanical work published by Academy in 1676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13471" y="2179055"/>
            <a:ext cx="2084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51533"/>
            <a:ext cx="8187655" cy="1086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829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inceton.edu/~volkers/Versailles/Galerie/Roi%20gouverne%20IMG_37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1"/>
            <a:ext cx="12192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828689"/>
            <a:ext cx="42444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‘The King Governs by Himself, 1661’ – ceiling painting from Hall of Mirrors, Palace of Versailles</a:t>
            </a:r>
          </a:p>
        </p:txBody>
      </p:sp>
    </p:spTree>
    <p:extLst>
      <p:ext uri="{BB962C8B-B14F-4D97-AF65-F5344CB8AC3E}">
        <p14:creationId xmlns:p14="http://schemas.microsoft.com/office/powerpoint/2010/main" val="3914515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champagne 1655 colb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8489"/>
            <a:ext cx="6274796" cy="801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3630" y="5513696"/>
            <a:ext cx="5158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Jean-Baptiste Colbert (aka ‘Le Nord’), painted 1655, while Cardinal Mazarin’s personal accountant </a:t>
            </a:r>
          </a:p>
        </p:txBody>
      </p:sp>
    </p:spTree>
    <p:extLst>
      <p:ext uri="{BB962C8B-B14F-4D97-AF65-F5344CB8AC3E}">
        <p14:creationId xmlns:p14="http://schemas.microsoft.com/office/powerpoint/2010/main" val="2263975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2" y="0"/>
            <a:ext cx="551109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918" y="4450484"/>
            <a:ext cx="3035992" cy="1778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7874" y="232011"/>
            <a:ext cx="4975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Key administrative boundaries in seventeenth-century France</a:t>
            </a:r>
          </a:p>
          <a:p>
            <a:r>
              <a:rPr lang="en-GB" sz="2400" dirty="0"/>
              <a:t>From Colin Jones, </a:t>
            </a:r>
            <a:r>
              <a:rPr lang="en-GB" sz="2400" i="1" dirty="0"/>
              <a:t>The Great Nation</a:t>
            </a:r>
          </a:p>
        </p:txBody>
      </p:sp>
    </p:spTree>
    <p:extLst>
      <p:ext uri="{BB962C8B-B14F-4D97-AF65-F5344CB8AC3E}">
        <p14:creationId xmlns:p14="http://schemas.microsoft.com/office/powerpoint/2010/main" val="2524400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commons/thumb/9/99/Carte_des_sites_majeurs_de_Vauban.svg/1024px-Carte_des_sites_majeurs_de_Vauba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7186"/>
            <a:ext cx="7310763" cy="702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33564" y="5063320"/>
            <a:ext cx="42717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Locations of the twelve fortified buildings erected by the military architect </a:t>
            </a:r>
            <a:r>
              <a:rPr lang="en-GB" sz="2000" dirty="0" err="1"/>
              <a:t>Sébastien</a:t>
            </a:r>
            <a:r>
              <a:rPr lang="en-GB" sz="2000" dirty="0"/>
              <a:t> Le </a:t>
            </a:r>
            <a:r>
              <a:rPr lang="en-GB" sz="2000" dirty="0" err="1"/>
              <a:t>Prestre</a:t>
            </a:r>
            <a:r>
              <a:rPr lang="en-GB" sz="2000" dirty="0"/>
              <a:t> de Vauban (1633-1707), and now classed as UNESCO World Heritage sites</a:t>
            </a:r>
          </a:p>
        </p:txBody>
      </p:sp>
    </p:spTree>
    <p:extLst>
      <p:ext uri="{BB962C8B-B14F-4D97-AF65-F5344CB8AC3E}">
        <p14:creationId xmlns:p14="http://schemas.microsoft.com/office/powerpoint/2010/main" val="1482330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531" y="2693370"/>
            <a:ext cx="6784910" cy="992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2. Limits of absolute monarchy</a:t>
            </a:r>
          </a:p>
        </p:txBody>
      </p:sp>
    </p:spTree>
    <p:extLst>
      <p:ext uri="{BB962C8B-B14F-4D97-AF65-F5344CB8AC3E}">
        <p14:creationId xmlns:p14="http://schemas.microsoft.com/office/powerpoint/2010/main" val="287193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506" y="1713656"/>
            <a:ext cx="678491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1. Absolute monarchy in theory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2. Absolute monarchy in practice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3. Limits to absolute monarchy</a:t>
            </a:r>
          </a:p>
        </p:txBody>
      </p:sp>
    </p:spTree>
    <p:extLst>
      <p:ext uri="{BB962C8B-B14F-4D97-AF65-F5344CB8AC3E}">
        <p14:creationId xmlns:p14="http://schemas.microsoft.com/office/powerpoint/2010/main" val="27261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3106" y="873901"/>
            <a:ext cx="8025881" cy="5722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‘the principle mark of sovereign majesty and absolute power is the right to impose laws generally on all subjects </a:t>
            </a:r>
            <a:r>
              <a:rPr lang="en-GB" sz="3200" dirty="0">
                <a:solidFill>
                  <a:srgbClr val="FF0000"/>
                </a:solidFill>
              </a:rPr>
              <a:t>regardless of their consent</a:t>
            </a:r>
            <a:r>
              <a:rPr lang="en-GB" sz="3200" dirty="0"/>
              <a:t>’</a:t>
            </a:r>
            <a:endParaRPr lang="en-GB" dirty="0"/>
          </a:p>
          <a:p>
            <a:pPr marL="0" indent="0" algn="r">
              <a:buNone/>
            </a:pPr>
            <a:r>
              <a:rPr lang="en-GB" sz="2400" dirty="0"/>
              <a:t>-- Jean </a:t>
            </a:r>
            <a:r>
              <a:rPr lang="en-GB" sz="2400" dirty="0" err="1"/>
              <a:t>Bodin</a:t>
            </a:r>
            <a:r>
              <a:rPr lang="en-GB" sz="2400" dirty="0"/>
              <a:t>, </a:t>
            </a:r>
            <a:r>
              <a:rPr lang="en-GB" sz="2400" i="1" dirty="0"/>
              <a:t>Les six livres de la </a:t>
            </a:r>
            <a:r>
              <a:rPr lang="en-GB" sz="2400" i="1" dirty="0" err="1"/>
              <a:t>République</a:t>
            </a:r>
            <a:r>
              <a:rPr lang="en-GB" sz="2400" i="1" dirty="0"/>
              <a:t> </a:t>
            </a:r>
            <a:r>
              <a:rPr lang="en-GB" sz="2400" dirty="0"/>
              <a:t>(1576)</a:t>
            </a:r>
          </a:p>
          <a:p>
            <a:pPr marL="0" indent="0" algn="r">
              <a:buNone/>
            </a:pPr>
            <a:endParaRPr lang="en-GB" sz="2400" dirty="0"/>
          </a:p>
          <a:p>
            <a:pPr marL="0" indent="0" algn="r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3200" dirty="0"/>
              <a:t>‘The prince need </a:t>
            </a:r>
            <a:r>
              <a:rPr lang="en-GB" sz="3200" dirty="0">
                <a:solidFill>
                  <a:srgbClr val="FF0000"/>
                </a:solidFill>
              </a:rPr>
              <a:t>account to no-one </a:t>
            </a:r>
            <a:r>
              <a:rPr lang="en-GB" sz="3200" dirty="0"/>
              <a:t>for what he ordains’</a:t>
            </a:r>
          </a:p>
          <a:p>
            <a:pPr marL="0" indent="0">
              <a:buNone/>
            </a:pPr>
            <a:endParaRPr lang="en-GB" sz="2400" dirty="0"/>
          </a:p>
          <a:p>
            <a:pPr marL="0" indent="0" algn="r">
              <a:buNone/>
            </a:pPr>
            <a:r>
              <a:rPr lang="en-GB" sz="2400" dirty="0"/>
              <a:t>-- </a:t>
            </a:r>
            <a:r>
              <a:rPr lang="en-GB" sz="2000" dirty="0"/>
              <a:t>Jacques-</a:t>
            </a:r>
            <a:r>
              <a:rPr lang="en-GB" sz="2000" dirty="0" err="1"/>
              <a:t>Benigne</a:t>
            </a:r>
            <a:r>
              <a:rPr lang="en-GB" sz="2000" dirty="0"/>
              <a:t> Bossuet, </a:t>
            </a:r>
            <a:r>
              <a:rPr lang="en-GB" sz="2000" i="1" dirty="0"/>
              <a:t>Politics Drawn from the Very Words of Holy Scripture </a:t>
            </a:r>
            <a:r>
              <a:rPr lang="en-GB" sz="2000" dirty="0"/>
              <a:t>(1709), book IV, article 1, prop. 1</a:t>
            </a:r>
          </a:p>
        </p:txBody>
      </p:sp>
    </p:spTree>
    <p:extLst>
      <p:ext uri="{BB962C8B-B14F-4D97-AF65-F5344CB8AC3E}">
        <p14:creationId xmlns:p14="http://schemas.microsoft.com/office/powerpoint/2010/main" val="1827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5169" y="1205081"/>
            <a:ext cx="721256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‘[God] made the great only to protect the small’</a:t>
            </a:r>
          </a:p>
          <a:p>
            <a:endParaRPr lang="en-GB" sz="2400" dirty="0"/>
          </a:p>
          <a:p>
            <a:r>
              <a:rPr lang="en-GB" sz="2400" dirty="0"/>
              <a:t>‘Government is a work of reason and intelligence…Wisdom saves states sooner than force’</a:t>
            </a:r>
          </a:p>
          <a:p>
            <a:endParaRPr lang="en-GB" sz="2400" dirty="0"/>
          </a:p>
          <a:p>
            <a:r>
              <a:rPr lang="en-GB" sz="2400" dirty="0"/>
              <a:t>‘Kings must tremble in using the power that God gives them’</a:t>
            </a:r>
          </a:p>
          <a:p>
            <a:endParaRPr lang="en-GB" sz="2400" dirty="0"/>
          </a:p>
          <a:p>
            <a:r>
              <a:rPr lang="en-GB" sz="2400" dirty="0"/>
              <a:t>‘Kings are subject to the equity of the laws…but they are not subject to the penalties of the laws’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999583" y="5878287"/>
            <a:ext cx="716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-- Bossuet, </a:t>
            </a:r>
            <a:r>
              <a:rPr lang="en-GB" i="1" dirty="0"/>
              <a:t>Politics Drawn From Holy Scripture </a:t>
            </a:r>
          </a:p>
        </p:txBody>
      </p:sp>
    </p:spTree>
    <p:extLst>
      <p:ext uri="{BB962C8B-B14F-4D97-AF65-F5344CB8AC3E}">
        <p14:creationId xmlns:p14="http://schemas.microsoft.com/office/powerpoint/2010/main" val="26901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136" y="1620351"/>
            <a:ext cx="643034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‘no matter how unworthy a king, a revolt by his subjects is always infinitely criminal…It is His will that, whoever is born a subject, must obey without question’</a:t>
            </a:r>
          </a:p>
          <a:p>
            <a:pPr marL="0" indent="0">
              <a:buNone/>
            </a:pPr>
            <a:endParaRPr lang="en-GB" sz="3200" dirty="0"/>
          </a:p>
          <a:p>
            <a:pPr marL="0" indent="0" algn="r">
              <a:buNone/>
            </a:pPr>
            <a:r>
              <a:rPr lang="en-GB" sz="2400" dirty="0"/>
              <a:t>-- Louis XIV, </a:t>
            </a:r>
            <a:r>
              <a:rPr lang="en-GB" sz="2400" i="1" dirty="0"/>
              <a:t>Memoirs for the Instruction of the Dauphin </a:t>
            </a:r>
            <a:r>
              <a:rPr lang="en-GB" sz="2400" dirty="0"/>
              <a:t>(completed 1672)</a:t>
            </a:r>
          </a:p>
        </p:txBody>
      </p:sp>
    </p:spTree>
    <p:extLst>
      <p:ext uri="{BB962C8B-B14F-4D97-AF65-F5344CB8AC3E}">
        <p14:creationId xmlns:p14="http://schemas.microsoft.com/office/powerpoint/2010/main" val="8148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531" y="2693370"/>
            <a:ext cx="6784910" cy="992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>
                <a:solidFill>
                  <a:schemeClr val="bg1"/>
                </a:solidFill>
              </a:rPr>
              <a:t>2. Absolute monarchy in practice</a:t>
            </a:r>
          </a:p>
        </p:txBody>
      </p:sp>
    </p:spTree>
    <p:extLst>
      <p:ext uri="{BB962C8B-B14F-4D97-AF65-F5344CB8AC3E}">
        <p14:creationId xmlns:p14="http://schemas.microsoft.com/office/powerpoint/2010/main" val="1475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hall of mirro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3913"/>
            <a:ext cx="12192000" cy="809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414445"/>
            <a:ext cx="45174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Hall of Mirrors, Palace of Versailles</a:t>
            </a:r>
          </a:p>
        </p:txBody>
      </p:sp>
    </p:spTree>
    <p:extLst>
      <p:ext uri="{BB962C8B-B14F-4D97-AF65-F5344CB8AC3E}">
        <p14:creationId xmlns:p14="http://schemas.microsoft.com/office/powerpoint/2010/main" val="114081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inceton.edu/~volkers/Versailles/Galerie/Roi%20gouverne%20IMG_37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1"/>
            <a:ext cx="12192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828689"/>
            <a:ext cx="42444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‘The King Governs by Himself, 1661’ – ceiling painting from Hall of Mirrors, Palace of Versailles</a:t>
            </a:r>
          </a:p>
        </p:txBody>
      </p:sp>
    </p:spTree>
    <p:extLst>
      <p:ext uri="{BB962C8B-B14F-4D97-AF65-F5344CB8AC3E}">
        <p14:creationId xmlns:p14="http://schemas.microsoft.com/office/powerpoint/2010/main" val="24600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1.lprs1.fr/images/2017/05/07/6925845_74824a99737b282b8c1a2ed5458496a6b53b6b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9530"/>
            <a:ext cx="12192000" cy="812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05016"/>
            <a:ext cx="443552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Emmanuel Macron, election night, 7 May 2017, at the Louvre (formerly the royal palace)</a:t>
            </a:r>
          </a:p>
        </p:txBody>
      </p:sp>
    </p:spTree>
    <p:extLst>
      <p:ext uri="{BB962C8B-B14F-4D97-AF65-F5344CB8AC3E}">
        <p14:creationId xmlns:p14="http://schemas.microsoft.com/office/powerpoint/2010/main" val="578395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422</Words>
  <Application>Microsoft Office PowerPoint</Application>
  <PresentationFormat>Widescreen</PresentationFormat>
  <Paragraphs>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Louis XIV and absolute monarchy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Louis XIV and absolute monarchy</dc:title>
  <dc:creator>Bycroft, Michael</dc:creator>
  <cp:lastModifiedBy>Michael Bycroft</cp:lastModifiedBy>
  <cp:revision>24</cp:revision>
  <dcterms:created xsi:type="dcterms:W3CDTF">2018-03-14T09:16:19Z</dcterms:created>
  <dcterms:modified xsi:type="dcterms:W3CDTF">2018-03-14T21:41:24Z</dcterms:modified>
</cp:coreProperties>
</file>