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5" r:id="rId19"/>
    <p:sldId id="274" r:id="rId20"/>
    <p:sldId id="271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cha Postel-Vinay" initials="NP" lastIdx="2" clrIdx="0">
    <p:extLst>
      <p:ext uri="{19B8F6BF-5375-455C-9EA6-DF929625EA0E}">
        <p15:presenceInfo xmlns:p15="http://schemas.microsoft.com/office/powerpoint/2012/main" userId="35ee2b44aaf4277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02T06:00:32.162" idx="1">
    <p:pos x="10" y="10"/>
    <p:text/>
    <p:extLst>
      <p:ext uri="{C676402C-5697-4E1C-873F-D02D1690AC5C}">
        <p15:threadingInfo xmlns:p15="http://schemas.microsoft.com/office/powerpoint/2012/main" timeZoneBias="0"/>
      </p:ext>
    </p:extLst>
  </p:cm>
  <p:cm authorId="1" dt="2017-11-02T06:00:40.363" idx="2">
    <p:pos x="146" y="146"/>
    <p:text/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98D1D-37B1-45A3-98D7-73716CBEC0D7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3EB79-1CA5-44ED-92C2-92A596A704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609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3EB79-1CA5-44ED-92C2-92A596A704B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335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930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28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262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9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5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66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96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19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77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40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89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880F4-B213-41A9-B987-535DE1AE8078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D8214-B6DF-4088-BCCE-4F9E15F0F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18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34683"/>
            <a:ext cx="9144000" cy="2387600"/>
          </a:xfrm>
        </p:spPr>
        <p:txBody>
          <a:bodyPr/>
          <a:lstStyle/>
          <a:p>
            <a:r>
              <a:rPr lang="en-GB" dirty="0"/>
              <a:t>Material Culture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42958"/>
            <a:ext cx="9144000" cy="1655762"/>
          </a:xfrm>
        </p:spPr>
        <p:txBody>
          <a:bodyPr>
            <a:normAutofit/>
          </a:bodyPr>
          <a:lstStyle/>
          <a:p>
            <a:r>
              <a:rPr lang="en-GB" sz="2800" dirty="0"/>
              <a:t>The European World, 2017, week 5</a:t>
            </a:r>
          </a:p>
          <a:p>
            <a:r>
              <a:rPr lang="en-GB" sz="2800" dirty="0"/>
              <a:t>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3669932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arts-et-metiers.net/sites/arts-et-metiers.net/files/styles/large_article/public/assets/images/cnam_0000221_001.jpg?itok=Mx0-ay1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37622" cy="691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37623" y="3281042"/>
            <a:ext cx="4654378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  <a:p>
            <a:r>
              <a:rPr lang="en-GB" sz="2400" b="1" dirty="0"/>
              <a:t>Left: </a:t>
            </a:r>
            <a:r>
              <a:rPr lang="en-GB" sz="2400" dirty="0"/>
              <a:t>air pump designed by Jean-Antoine </a:t>
            </a:r>
            <a:r>
              <a:rPr lang="en-GB" sz="2400" dirty="0" err="1"/>
              <a:t>Nollet</a:t>
            </a:r>
            <a:r>
              <a:rPr lang="en-GB" sz="2400" dirty="0"/>
              <a:t>, c. 1750, now housed in the Conservatoire des Arts et </a:t>
            </a:r>
            <a:r>
              <a:rPr lang="en-GB" sz="2400" dirty="0" err="1"/>
              <a:t>Métiers</a:t>
            </a:r>
            <a:r>
              <a:rPr lang="en-GB" sz="2400" dirty="0"/>
              <a:t>, Paris</a:t>
            </a:r>
          </a:p>
          <a:p>
            <a:endParaRPr lang="en-GB" sz="2400" dirty="0"/>
          </a:p>
          <a:p>
            <a:r>
              <a:rPr lang="en-GB" sz="2400" b="1" dirty="0"/>
              <a:t>Below: </a:t>
            </a:r>
            <a:r>
              <a:rPr lang="en-GB" sz="2400" dirty="0"/>
              <a:t>silk stocking such as those used by Robert </a:t>
            </a:r>
            <a:r>
              <a:rPr lang="en-GB" sz="2400" dirty="0" err="1"/>
              <a:t>Symmer</a:t>
            </a:r>
            <a:r>
              <a:rPr lang="en-GB" sz="2400" dirty="0"/>
              <a:t> in the 1750s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28901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3DBA25F9-5123-4D9F-94EB-C11F9E091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971550"/>
            <a:ext cx="47053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16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78E06A-D28D-48B9-9371-7854557171B7}"/>
              </a:ext>
            </a:extLst>
          </p:cNvPr>
          <p:cNvSpPr/>
          <p:nvPr/>
        </p:nvSpPr>
        <p:spPr>
          <a:xfrm>
            <a:off x="1562100" y="647700"/>
            <a:ext cx="94297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</a:rPr>
              <a:t>[traditional natural history] contains the variety of natural species only, and not </a:t>
            </a: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experiments of the mechanical arts</a:t>
            </a:r>
          </a:p>
          <a:p>
            <a:endParaRPr lang="en-GB" sz="3200" dirty="0">
              <a:latin typeface="Calibri" panose="020F0502020204030204" pitchFamily="34" charset="0"/>
            </a:endParaRPr>
          </a:p>
          <a:p>
            <a:r>
              <a:rPr lang="en-GB" sz="3200" dirty="0">
                <a:latin typeface="Calibri" panose="020F0502020204030204" pitchFamily="34" charset="0"/>
              </a:rPr>
              <a:t>For even as in the business of life a man's disposition and the secret workings of his mind and affections are better discovered when he is in trouble than at other times, so likewise </a:t>
            </a: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the secrets of nature reveal themselves more readily under the vexations of art</a:t>
            </a:r>
            <a:r>
              <a:rPr lang="en-GB" sz="3200" dirty="0">
                <a:latin typeface="Calibri" panose="020F0502020204030204" pitchFamily="34" charset="0"/>
              </a:rPr>
              <a:t> than when they go their own way</a:t>
            </a:r>
          </a:p>
          <a:p>
            <a:endParaRPr lang="en-GB" sz="3200" b="0" i="0" dirty="0">
              <a:effectLst/>
              <a:latin typeface="Calibri" panose="020F0502020204030204" pitchFamily="34" charset="0"/>
            </a:endParaRPr>
          </a:p>
          <a:p>
            <a:pPr algn="r"/>
            <a:r>
              <a:rPr lang="en-GB" sz="3200" dirty="0">
                <a:latin typeface="Calibri" panose="020F0502020204030204" pitchFamily="34" charset="0"/>
              </a:rPr>
              <a:t>-- Francis Bacon, </a:t>
            </a:r>
            <a:r>
              <a:rPr lang="en-GB" sz="3200" i="1" dirty="0">
                <a:latin typeface="Calibri" panose="020F0502020204030204" pitchFamily="34" charset="0"/>
              </a:rPr>
              <a:t>New Organon</a:t>
            </a:r>
            <a:r>
              <a:rPr lang="en-GB" sz="3200" dirty="0">
                <a:latin typeface="Calibri" panose="020F0502020204030204" pitchFamily="34" charset="0"/>
              </a:rPr>
              <a:t> (1620)</a:t>
            </a:r>
            <a:endParaRPr lang="en-GB" sz="3200" b="0" i="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08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eocities.ws/gonetomorrow00/ah_340/images/map.jpg">
            <a:extLst>
              <a:ext uri="{FF2B5EF4-FFF2-40B4-BE49-F238E27FC236}">
                <a16:creationId xmlns:a16="http://schemas.microsoft.com/office/drawing/2014/main" id="{23C46E75-26F9-4107-8880-739618A6E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31" y="0"/>
            <a:ext cx="6516130" cy="856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CCC097-97DD-4BBB-AB91-E37480918296}"/>
              </a:ext>
            </a:extLst>
          </p:cNvPr>
          <p:cNvSpPr/>
          <p:nvPr/>
        </p:nvSpPr>
        <p:spPr>
          <a:xfrm>
            <a:off x="840256" y="3582651"/>
            <a:ext cx="1569309" cy="323747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149856-6AF0-4ED9-A8E6-C3C86500B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6516" y="241056"/>
            <a:ext cx="3183928" cy="66989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8294F6-B378-4C59-9CEB-A0AA18B07621}"/>
              </a:ext>
            </a:extLst>
          </p:cNvPr>
          <p:cNvSpPr txBox="1"/>
          <p:nvPr/>
        </p:nvSpPr>
        <p:spPr>
          <a:xfrm>
            <a:off x="5053917" y="5380419"/>
            <a:ext cx="261139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From English translation of Diderot and </a:t>
            </a:r>
            <a:r>
              <a:rPr lang="en-GB" dirty="0" err="1"/>
              <a:t>d’Alembert</a:t>
            </a:r>
            <a:r>
              <a:rPr lang="en-GB" dirty="0"/>
              <a:t>, </a:t>
            </a:r>
            <a:r>
              <a:rPr lang="en-GB" dirty="0" err="1"/>
              <a:t>Encyclopédie</a:t>
            </a:r>
            <a:r>
              <a:rPr lang="en-GB" dirty="0"/>
              <a:t>, 1750-1772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D395E8-11F4-4EA7-80B2-4E5BBCD035C7}"/>
              </a:ext>
            </a:extLst>
          </p:cNvPr>
          <p:cNvSpPr/>
          <p:nvPr/>
        </p:nvSpPr>
        <p:spPr>
          <a:xfrm>
            <a:off x="7776516" y="286026"/>
            <a:ext cx="3183928" cy="656841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21236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A898DB-4B41-44DE-A388-106487BF58C1}"/>
              </a:ext>
            </a:extLst>
          </p:cNvPr>
          <p:cNvSpPr txBox="1"/>
          <p:nvPr/>
        </p:nvSpPr>
        <p:spPr>
          <a:xfrm>
            <a:off x="2248931" y="1112108"/>
            <a:ext cx="79948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3600" dirty="0">
                <a:solidFill>
                  <a:schemeClr val="bg1"/>
                </a:solidFill>
              </a:rPr>
              <a:t> What is material culture?</a:t>
            </a:r>
          </a:p>
          <a:p>
            <a:pPr marL="342900" indent="-342900"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GB" sz="3600" dirty="0">
                <a:solidFill>
                  <a:schemeClr val="bg1"/>
                </a:solidFill>
              </a:rPr>
              <a:t> Why is early modern material culture important?</a:t>
            </a:r>
          </a:p>
          <a:p>
            <a:pPr marL="342900" indent="-342900"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GB" sz="3600" dirty="0">
                <a:solidFill>
                  <a:schemeClr val="bg1"/>
                </a:solidFill>
              </a:rPr>
              <a:t> What was the ‘consumer revolution’ in early modern Europe?</a:t>
            </a:r>
          </a:p>
          <a:p>
            <a:pPr marL="342900" indent="-342900">
              <a:buAutoNum type="arabicPeriod"/>
            </a:pPr>
            <a:endParaRPr lang="en-GB" sz="36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34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E9F3F8-1114-4D95-B934-ACF1F2436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47" y="547558"/>
            <a:ext cx="4358609" cy="18972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7EFE09-2304-4FE9-913B-54C69AE04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585" y="790085"/>
            <a:ext cx="5041154" cy="14181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CC7F21-C6A1-486F-96A0-E44D0510D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9808" y="2444835"/>
            <a:ext cx="2554997" cy="25549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70AAB1-4B85-4868-B764-204100792E3B}"/>
              </a:ext>
            </a:extLst>
          </p:cNvPr>
          <p:cNvSpPr txBox="1"/>
          <p:nvPr/>
        </p:nvSpPr>
        <p:spPr>
          <a:xfrm>
            <a:off x="548447" y="3722333"/>
            <a:ext cx="7734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‘Affluence had moved the United States onto a new historical trajectory where consumption fuelled growth, defined identities, and shaped public and private life’ </a:t>
            </a:r>
          </a:p>
          <a:p>
            <a:pPr algn="r"/>
            <a:r>
              <a:rPr lang="en-GB" sz="2400" dirty="0"/>
              <a:t>– </a:t>
            </a:r>
            <a:r>
              <a:rPr lang="en-GB" sz="2400" dirty="0" err="1"/>
              <a:t>Trentmann</a:t>
            </a:r>
            <a:r>
              <a:rPr lang="en-GB" sz="2400" dirty="0"/>
              <a:t>, ‘Introduction’, </a:t>
            </a:r>
            <a:r>
              <a:rPr lang="en-GB" sz="2400" i="1" dirty="0"/>
              <a:t>Oxford Handbook of the History of Consumption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556393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164E3-6B60-4003-9B96-0FFCC939B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393" y="266612"/>
            <a:ext cx="10401300" cy="486092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J. Thirsk,</a:t>
            </a:r>
            <a:r>
              <a:rPr lang="en-GB" sz="2200" i="1" dirty="0"/>
              <a:t> Economic Policy and Projects: The Development of a Consumer Society in Early Modern England</a:t>
            </a:r>
            <a:r>
              <a:rPr lang="en-GB" sz="2200" dirty="0"/>
              <a:t> (</a:t>
            </a:r>
            <a:r>
              <a:rPr lang="en-GB" sz="2200" dirty="0">
                <a:solidFill>
                  <a:srgbClr val="FF0000"/>
                </a:solidFill>
              </a:rPr>
              <a:t>1978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McKendrick, N., Brewer, J., Plumb, J., (eds.), </a:t>
            </a:r>
            <a:r>
              <a:rPr lang="en-GB" sz="2200" i="1" dirty="0"/>
              <a:t>The Birth of a Consumer Society: the Commercialization of Eighteenth-Century England</a:t>
            </a:r>
            <a:r>
              <a:rPr lang="en-GB" sz="2200" dirty="0"/>
              <a:t> (</a:t>
            </a:r>
            <a:r>
              <a:rPr lang="en-GB" sz="2200" dirty="0">
                <a:solidFill>
                  <a:srgbClr val="FF0000"/>
                </a:solidFill>
              </a:rPr>
              <a:t>1982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J. Brewer and R. Porter, </a:t>
            </a:r>
            <a:r>
              <a:rPr lang="en-GB" sz="2200" i="1" dirty="0"/>
              <a:t>Consumption and the World of Goods</a:t>
            </a:r>
            <a:r>
              <a:rPr lang="en-GB" sz="2200" dirty="0"/>
              <a:t> (</a:t>
            </a:r>
            <a:r>
              <a:rPr lang="en-GB" sz="2200" dirty="0">
                <a:solidFill>
                  <a:srgbClr val="FF0000"/>
                </a:solidFill>
              </a:rPr>
              <a:t>1993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M. Berg &amp; H. Clifford (</a:t>
            </a:r>
            <a:r>
              <a:rPr lang="en-GB" sz="2200" dirty="0" err="1"/>
              <a:t>eds</a:t>
            </a:r>
            <a:r>
              <a:rPr lang="en-GB" sz="2200" dirty="0"/>
              <a:t>), </a:t>
            </a:r>
            <a:r>
              <a:rPr lang="en-GB" sz="2200" i="1" dirty="0"/>
              <a:t>Consumers and Luxury: Consumer Culture in Europe, 1650-1850</a:t>
            </a:r>
            <a:r>
              <a:rPr lang="en-GB" sz="2200" dirty="0"/>
              <a:t> (</a:t>
            </a:r>
            <a:r>
              <a:rPr lang="en-GB" sz="2200" dirty="0">
                <a:solidFill>
                  <a:srgbClr val="FF0000"/>
                </a:solidFill>
              </a:rPr>
              <a:t>1999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D. Roche, </a:t>
            </a:r>
            <a:r>
              <a:rPr lang="en-GB" sz="2200" i="1" dirty="0"/>
              <a:t>A History of Everyday Things: The Birth of Consumption in France, 1600-1800 </a:t>
            </a:r>
            <a:r>
              <a:rPr lang="en-GB" sz="2200" dirty="0"/>
              <a:t>(</a:t>
            </a:r>
            <a:r>
              <a:rPr lang="en-GB" sz="2200" dirty="0">
                <a:solidFill>
                  <a:srgbClr val="FF0000"/>
                </a:solidFill>
              </a:rPr>
              <a:t>2000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E. Welch, </a:t>
            </a:r>
            <a:r>
              <a:rPr lang="en-GB" sz="2200" i="1" dirty="0"/>
              <a:t>Shopping in the Renaissance: Consumer cultures in Italy, 1400-1600</a:t>
            </a:r>
            <a:r>
              <a:rPr lang="en-GB" sz="2200" dirty="0"/>
              <a:t> (</a:t>
            </a:r>
            <a:r>
              <a:rPr lang="en-GB" sz="2200" dirty="0">
                <a:solidFill>
                  <a:srgbClr val="FF0000"/>
                </a:solidFill>
              </a:rPr>
              <a:t>2005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J. De Vries, </a:t>
            </a:r>
            <a:r>
              <a:rPr lang="en-GB" sz="2200" i="1" dirty="0"/>
              <a:t>The Industrious Revolution: Consumer </a:t>
            </a:r>
            <a:r>
              <a:rPr lang="en-GB" sz="2200" i="1" dirty="0" err="1"/>
              <a:t>Behavior</a:t>
            </a:r>
            <a:r>
              <a:rPr lang="en-GB" sz="2200" i="1" dirty="0"/>
              <a:t> and the Household Economy, 1650 to the Present </a:t>
            </a:r>
            <a:r>
              <a:rPr lang="en-GB" sz="2200" dirty="0"/>
              <a:t>(</a:t>
            </a:r>
            <a:r>
              <a:rPr lang="en-GB" sz="2200" dirty="0">
                <a:solidFill>
                  <a:srgbClr val="FF0000"/>
                </a:solidFill>
              </a:rPr>
              <a:t>2008</a:t>
            </a:r>
            <a:r>
              <a:rPr lang="en-GB" sz="22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1100"/>
              </a:spcBef>
              <a:buNone/>
            </a:pPr>
            <a:r>
              <a:rPr lang="en-GB" sz="2200" dirty="0"/>
              <a:t>Frank </a:t>
            </a:r>
            <a:r>
              <a:rPr lang="en-GB" sz="2200" dirty="0" err="1"/>
              <a:t>Trentmann</a:t>
            </a:r>
            <a:r>
              <a:rPr lang="en-GB" sz="2200" dirty="0"/>
              <a:t>, ed., </a:t>
            </a:r>
            <a:r>
              <a:rPr lang="en-GB" sz="2200" i="1" dirty="0"/>
              <a:t>The Oxford Handbook of the History of Consumption </a:t>
            </a:r>
            <a:r>
              <a:rPr lang="en-GB" sz="2200" dirty="0"/>
              <a:t>(</a:t>
            </a:r>
            <a:r>
              <a:rPr lang="en-GB" sz="2200" dirty="0">
                <a:solidFill>
                  <a:srgbClr val="FF0000"/>
                </a:solidFill>
              </a:rPr>
              <a:t>2012</a:t>
            </a:r>
            <a:r>
              <a:rPr lang="en-GB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65177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83A1C-1BD7-4A43-B052-31A48E5BD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Textile consumption in England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68A9D-5343-44D9-98FA-9EC2C7AFC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607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Linen consumed:</a:t>
            </a:r>
          </a:p>
          <a:p>
            <a:pPr marL="0" indent="0">
              <a:buNone/>
            </a:pPr>
            <a:r>
              <a:rPr lang="en-GB" sz="3000" dirty="0"/>
              <a:t>	1710: 28 million yards</a:t>
            </a:r>
          </a:p>
          <a:p>
            <a:pPr marL="0" indent="0">
              <a:buNone/>
            </a:pPr>
            <a:r>
              <a:rPr lang="en-GB" sz="3000" dirty="0"/>
              <a:t>	1756: 80 million yards</a:t>
            </a:r>
          </a:p>
          <a:p>
            <a:pPr marL="0" indent="0">
              <a:buNone/>
            </a:pPr>
            <a:r>
              <a:rPr lang="en-GB" sz="3000" dirty="0"/>
              <a:t>	1770: 103 million yards</a:t>
            </a:r>
          </a:p>
          <a:p>
            <a:pPr marL="0" indent="0">
              <a:buNone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Price of linen textiles: falls by two-thirds, 1574-1774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# clothes per person: triples as fraction of assets of poor, 1550-1750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 underwear and sheets per household: doubled, 1500-1800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 marL="0" indent="0" algn="r">
              <a:buNone/>
            </a:pPr>
            <a:r>
              <a:rPr lang="en-GB" dirty="0"/>
              <a:t>-- R. </a:t>
            </a:r>
            <a:r>
              <a:rPr lang="en-GB" dirty="0" err="1"/>
              <a:t>Sarti</a:t>
            </a:r>
            <a:r>
              <a:rPr lang="en-GB" dirty="0"/>
              <a:t>, </a:t>
            </a:r>
            <a:r>
              <a:rPr lang="en-GB" i="1" dirty="0"/>
              <a:t>Europe at Home: Family and Material Culture, 1500-1800</a:t>
            </a:r>
            <a:r>
              <a:rPr lang="en-GB" dirty="0"/>
              <a:t> (2002)</a:t>
            </a:r>
          </a:p>
        </p:txBody>
      </p:sp>
    </p:spTree>
    <p:extLst>
      <p:ext uri="{BB962C8B-B14F-4D97-AF65-F5344CB8AC3E}">
        <p14:creationId xmlns:p14="http://schemas.microsoft.com/office/powerpoint/2010/main" val="1818795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C0C1B3-D3DA-4735-98B4-CDAC58BDBA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3181"/>
            <a:ext cx="9086850" cy="75311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F8F74E-2B92-433F-989D-2CC1009112EF}"/>
              </a:ext>
            </a:extLst>
          </p:cNvPr>
          <p:cNvSpPr txBox="1"/>
          <p:nvPr/>
        </p:nvSpPr>
        <p:spPr>
          <a:xfrm>
            <a:off x="9131820" y="4392118"/>
            <a:ext cx="31051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Pocket watch, made c. 1700</a:t>
            </a:r>
          </a:p>
          <a:p>
            <a:r>
              <a:rPr lang="en-GB" sz="2400" dirty="0">
                <a:solidFill>
                  <a:schemeClr val="bg1"/>
                </a:solidFill>
              </a:rPr>
              <a:t>Silver dial and inner case; tortoiseshell outer case</a:t>
            </a:r>
          </a:p>
          <a:p>
            <a:r>
              <a:rPr lang="en-GB" sz="2400" dirty="0">
                <a:solidFill>
                  <a:schemeClr val="bg1"/>
                </a:solidFill>
              </a:rPr>
              <a:t>V&amp;A Museum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86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03AB1-81FC-425B-BE30-57DCB27A3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5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Pocket watches across Europe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A54B6-AA85-45A0-AE73-226D8A8F7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7813" y="1611313"/>
            <a:ext cx="9336374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number made in Europe: c. 50,000 in 1697 </a:t>
            </a:r>
            <a:r>
              <a:rPr lang="en-GB" sz="3200" dirty="0">
                <a:sym typeface="Wingdings" panose="05000000000000000000" pitchFamily="2" charset="2"/>
              </a:rPr>
              <a:t></a:t>
            </a:r>
            <a:r>
              <a:rPr lang="en-GB" sz="3200" dirty="0"/>
              <a:t> 400,000 in 1745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English poor: 38% of English pauper probate inventories have them 1770-1812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/>
              <a:t>French poor: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800" dirty="0"/>
              <a:t>13% servants and 5% wage earners have them in 1700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800" dirty="0"/>
              <a:t>70% servants and 32% wage earners have them in 1780s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148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1560"/>
            <a:ext cx="12192000" cy="9144000"/>
          </a:xfrm>
        </p:spPr>
      </p:pic>
      <p:sp>
        <p:nvSpPr>
          <p:cNvPr id="5" name="TextBox 4"/>
          <p:cNvSpPr txBox="1"/>
          <p:nvPr/>
        </p:nvSpPr>
        <p:spPr>
          <a:xfrm>
            <a:off x="7544121" y="6071289"/>
            <a:ext cx="500860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1930s Adana platen printing press</a:t>
            </a:r>
          </a:p>
          <a:p>
            <a:r>
              <a:rPr lang="en-GB" sz="2400" dirty="0"/>
              <a:t>Courtesy of James Poskett</a:t>
            </a:r>
          </a:p>
        </p:txBody>
      </p:sp>
    </p:spTree>
    <p:extLst>
      <p:ext uri="{BB962C8B-B14F-4D97-AF65-F5344CB8AC3E}">
        <p14:creationId xmlns:p14="http://schemas.microsoft.com/office/powerpoint/2010/main" val="1423489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journals.lib.unb.ca/journalimages/MCR/2012/Vol_74_75/mcr74_75art02_fig5.jpg">
            <a:extLst>
              <a:ext uri="{FF2B5EF4-FFF2-40B4-BE49-F238E27FC236}">
                <a16:creationId xmlns:a16="http://schemas.microsoft.com/office/drawing/2014/main" id="{95533F2D-4683-48D8-896C-7FD694DE65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11" r="21611"/>
          <a:stretch/>
        </p:blipFill>
        <p:spPr bwMode="auto">
          <a:xfrm>
            <a:off x="-2507724" y="0"/>
            <a:ext cx="11756656" cy="117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25D1FD-900E-4BC2-87D1-0056DDB22BEC}"/>
              </a:ext>
            </a:extLst>
          </p:cNvPr>
          <p:cNvSpPr txBox="1"/>
          <p:nvPr/>
        </p:nvSpPr>
        <p:spPr>
          <a:xfrm>
            <a:off x="9368852" y="209862"/>
            <a:ext cx="25633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Trade Card of Abraham Price, London wallpaper seller, c. 1715</a:t>
            </a:r>
          </a:p>
          <a:p>
            <a:r>
              <a:rPr lang="en-GB" sz="2400" dirty="0"/>
              <a:t>British Museum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0271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journals.lib.unb.ca/journalimages/MCR/2012/Vol_74_75/mcr74_75art02_fig5.jpg">
            <a:extLst>
              <a:ext uri="{FF2B5EF4-FFF2-40B4-BE49-F238E27FC236}">
                <a16:creationId xmlns:a16="http://schemas.microsoft.com/office/drawing/2014/main" id="{DCCE4FFD-324D-4D56-B5DD-B043DA3AD0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11" r="21611"/>
          <a:stretch/>
        </p:blipFill>
        <p:spPr bwMode="auto">
          <a:xfrm>
            <a:off x="-3117324" y="-8721356"/>
            <a:ext cx="14763224" cy="1476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75B5F4-1255-445C-A0C6-2A06B6FFF1DA}"/>
              </a:ext>
            </a:extLst>
          </p:cNvPr>
          <p:cNvSpPr txBox="1"/>
          <p:nvPr/>
        </p:nvSpPr>
        <p:spPr>
          <a:xfrm>
            <a:off x="355600" y="6041868"/>
            <a:ext cx="1003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See Claire Walsh, “Shop Design and the Display of Goods in Eighteenth-Century London”, </a:t>
            </a:r>
            <a:r>
              <a:rPr lang="en-GB" i="1" dirty="0"/>
              <a:t>Journal of Design History</a:t>
            </a:r>
            <a:r>
              <a:rPr lang="en-GB" dirty="0"/>
              <a:t>, 1995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933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B047-556C-451E-AB2A-C10AC16F8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492" y="216844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Goods from the East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D87FC-A198-4C37-BE15-7AA169013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703" y="154240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/>
              <a:t>‘The </a:t>
            </a:r>
            <a:r>
              <a:rPr lang="en-GB" sz="3600" dirty="0">
                <a:solidFill>
                  <a:srgbClr val="FF0000"/>
                </a:solidFill>
              </a:rPr>
              <a:t>luxury</a:t>
            </a:r>
            <a:r>
              <a:rPr lang="en-GB" sz="3600" dirty="0"/>
              <a:t> goods imported from Asia [especially porcelain, tea, and painted cotton] brought to Europe a new </a:t>
            </a:r>
            <a:r>
              <a:rPr lang="en-GB" sz="3600" dirty="0">
                <a:solidFill>
                  <a:srgbClr val="FF0000"/>
                </a:solidFill>
              </a:rPr>
              <a:t>knowledge</a:t>
            </a:r>
            <a:r>
              <a:rPr lang="en-GB" sz="3600" dirty="0"/>
              <a:t> of an export ware sector. These goods introduced Europe to lessons of complexity and simplicity in </a:t>
            </a:r>
            <a:r>
              <a:rPr lang="en-GB" sz="3600" dirty="0">
                <a:solidFill>
                  <a:srgbClr val="FF0000"/>
                </a:solidFill>
              </a:rPr>
              <a:t>product</a:t>
            </a:r>
            <a:r>
              <a:rPr lang="en-GB" sz="3600" dirty="0"/>
              <a:t> design and technology.’</a:t>
            </a:r>
          </a:p>
          <a:p>
            <a:pPr marL="0" indent="0">
              <a:buNone/>
            </a:pPr>
            <a:endParaRPr lang="en-GB" sz="3600" dirty="0"/>
          </a:p>
          <a:p>
            <a:pPr marL="0" indent="0" algn="r">
              <a:buNone/>
            </a:pPr>
            <a:r>
              <a:rPr lang="en-GB" dirty="0"/>
              <a:t>- Maxine Berg, ‘Luxury, the Luxury Trades, and Industrial Growth’,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180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3EC7-DF1A-4576-A0E7-888A59416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The industrious revolution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3FA54-10F3-4B38-93CD-227BDFCD0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94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‘north-western Europe and British North America experienced an ‘industrious revolution’ during the long eighteenth century, roughly 1650-1850, in which a growing number of </a:t>
            </a:r>
            <a:r>
              <a:rPr lang="en-GB" sz="3200" dirty="0">
                <a:solidFill>
                  <a:srgbClr val="FF0000"/>
                </a:solidFill>
              </a:rPr>
              <a:t>households</a:t>
            </a:r>
            <a:r>
              <a:rPr lang="en-GB" sz="3200" dirty="0"/>
              <a:t> acted to reallocate their productive resources (which were chiefly the time of their members) in ways that increased </a:t>
            </a:r>
            <a:r>
              <a:rPr lang="en-GB" sz="3200" dirty="0">
                <a:solidFill>
                  <a:srgbClr val="FF0000"/>
                </a:solidFill>
              </a:rPr>
              <a:t>both</a:t>
            </a:r>
            <a:r>
              <a:rPr lang="en-GB" sz="3200" dirty="0"/>
              <a:t> the supply of </a:t>
            </a:r>
            <a:r>
              <a:rPr lang="en-GB" sz="3200" dirty="0">
                <a:solidFill>
                  <a:srgbClr val="FF0000"/>
                </a:solidFill>
              </a:rPr>
              <a:t>market-oriented</a:t>
            </a:r>
            <a:r>
              <a:rPr lang="en-GB" sz="3200" dirty="0"/>
              <a:t>, money-earning activities and the demand for goods offered in the marketplace.’</a:t>
            </a:r>
          </a:p>
          <a:p>
            <a:pPr marL="0" indent="0">
              <a:buNone/>
            </a:pPr>
            <a:endParaRPr lang="en-GB" dirty="0"/>
          </a:p>
          <a:p>
            <a:pPr marL="0" indent="0" algn="r">
              <a:buNone/>
            </a:pPr>
            <a:r>
              <a:rPr lang="en-GB" dirty="0"/>
              <a:t>- Jan de Vries, </a:t>
            </a:r>
            <a:r>
              <a:rPr lang="en-GB" i="1" dirty="0"/>
              <a:t>The Industrious Revolution </a:t>
            </a:r>
            <a:r>
              <a:rPr lang="en-GB" dirty="0"/>
              <a:t>(2008)</a:t>
            </a:r>
          </a:p>
        </p:txBody>
      </p:sp>
    </p:spTree>
    <p:extLst>
      <p:ext uri="{BB962C8B-B14F-4D97-AF65-F5344CB8AC3E}">
        <p14:creationId xmlns:p14="http://schemas.microsoft.com/office/powerpoint/2010/main" val="2846467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C8500E-FBAB-4104-BF2D-B5F05FD97E7A}"/>
              </a:ext>
            </a:extLst>
          </p:cNvPr>
          <p:cNvSpPr txBox="1"/>
          <p:nvPr/>
        </p:nvSpPr>
        <p:spPr>
          <a:xfrm>
            <a:off x="1918740" y="1349114"/>
            <a:ext cx="84844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1. What is material culture?</a:t>
            </a: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r>
              <a:rPr lang="en-GB" sz="3600" dirty="0">
                <a:solidFill>
                  <a:schemeClr val="bg1"/>
                </a:solidFill>
              </a:rPr>
              <a:t>2. Why was material culture important in early modern Europe?</a:t>
            </a:r>
          </a:p>
          <a:p>
            <a:pPr algn="ctr"/>
            <a:endParaRPr lang="en-GB" sz="3600" dirty="0">
              <a:solidFill>
                <a:schemeClr val="bg1"/>
              </a:solidFill>
            </a:endParaRPr>
          </a:p>
          <a:p>
            <a:pPr algn="ctr"/>
            <a:r>
              <a:rPr lang="en-GB" sz="3600" dirty="0">
                <a:solidFill>
                  <a:schemeClr val="bg1"/>
                </a:solidFill>
              </a:rPr>
              <a:t>3. What was the ‘consumer revolution’ in early modern Europe?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196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38200"/>
            <a:ext cx="12192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9261" y="6071289"/>
            <a:ext cx="598890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Fragment of 14</a:t>
            </a:r>
            <a:r>
              <a:rPr lang="en-GB" sz="2400" baseline="30000" dirty="0"/>
              <a:t>th</a:t>
            </a:r>
            <a:r>
              <a:rPr lang="en-GB" sz="2400" dirty="0"/>
              <a:t>-century Chinese porcelain</a:t>
            </a:r>
          </a:p>
          <a:p>
            <a:r>
              <a:rPr lang="en-GB" sz="2400" dirty="0"/>
              <a:t>Courtesy of Anne Gerritsen </a:t>
            </a:r>
          </a:p>
        </p:txBody>
      </p:sp>
    </p:spTree>
    <p:extLst>
      <p:ext uri="{BB962C8B-B14F-4D97-AF65-F5344CB8AC3E}">
        <p14:creationId xmlns:p14="http://schemas.microsoft.com/office/powerpoint/2010/main" val="44120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" y="-914400"/>
            <a:ext cx="12192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9662" y="5645231"/>
            <a:ext cx="55227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Wood-block for printing textiles, of a kind used in India since ancient times </a:t>
            </a:r>
          </a:p>
          <a:p>
            <a:r>
              <a:rPr lang="en-GB" sz="2400" dirty="0"/>
              <a:t>Courtesy of Maxine Berg</a:t>
            </a:r>
          </a:p>
        </p:txBody>
      </p:sp>
    </p:spTree>
    <p:extLst>
      <p:ext uri="{BB962C8B-B14F-4D97-AF65-F5344CB8AC3E}">
        <p14:creationId xmlns:p14="http://schemas.microsoft.com/office/powerpoint/2010/main" val="2237245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1979"/>
            <a:ext cx="10066638" cy="75499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14849" y="5288340"/>
            <a:ext cx="552275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</a:t>
            </a:r>
            <a:r>
              <a:rPr lang="en-GB" sz="2400" baseline="30000" dirty="0"/>
              <a:t>th</a:t>
            </a:r>
            <a:r>
              <a:rPr lang="en-GB" sz="2400" dirty="0"/>
              <a:t>-century imitation of 18</a:t>
            </a:r>
            <a:r>
              <a:rPr lang="en-GB" sz="2400" baseline="30000" dirty="0"/>
              <a:t>th</a:t>
            </a:r>
            <a:r>
              <a:rPr lang="en-GB" sz="2400" dirty="0"/>
              <a:t>-century bottled water from Bath, with text based on an 18</a:t>
            </a:r>
            <a:r>
              <a:rPr lang="en-GB" sz="2400" baseline="30000" dirty="0"/>
              <a:t>th</a:t>
            </a:r>
            <a:r>
              <a:rPr lang="en-GB" sz="2400" dirty="0"/>
              <a:t>-century advertisement</a:t>
            </a:r>
          </a:p>
          <a:p>
            <a:r>
              <a:rPr lang="en-GB" sz="2400" dirty="0"/>
              <a:t>Michael Bycroft</a:t>
            </a:r>
          </a:p>
        </p:txBody>
      </p:sp>
    </p:spTree>
    <p:extLst>
      <p:ext uri="{BB962C8B-B14F-4D97-AF65-F5344CB8AC3E}">
        <p14:creationId xmlns:p14="http://schemas.microsoft.com/office/powerpoint/2010/main" val="2335035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665" y="183535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The study of material culture may be most broadly defined as the investigation of the relationship between people and things</a:t>
            </a:r>
          </a:p>
          <a:p>
            <a:pPr marL="0" indent="0">
              <a:buNone/>
            </a:pPr>
            <a:endParaRPr lang="en-GB" sz="1600" dirty="0"/>
          </a:p>
          <a:p>
            <a:pPr marL="0" indent="0" algn="r">
              <a:buNone/>
            </a:pPr>
            <a:r>
              <a:rPr lang="en-GB" sz="3200" dirty="0"/>
              <a:t>- </a:t>
            </a:r>
            <a:r>
              <a:rPr lang="en-GB" sz="3200" i="1" dirty="0"/>
              <a:t>Journal of Material Culture</a:t>
            </a:r>
            <a:r>
              <a:rPr lang="en-GB" sz="3200" dirty="0"/>
              <a:t>, vol. 1, issue 1 (1996)</a:t>
            </a:r>
          </a:p>
        </p:txBody>
      </p:sp>
    </p:spTree>
    <p:extLst>
      <p:ext uri="{BB962C8B-B14F-4D97-AF65-F5344CB8AC3E}">
        <p14:creationId xmlns:p14="http://schemas.microsoft.com/office/powerpoint/2010/main" val="1982309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51560"/>
            <a:ext cx="12192000" cy="9144000"/>
          </a:xfrm>
        </p:spPr>
      </p:pic>
      <p:sp>
        <p:nvSpPr>
          <p:cNvPr id="5" name="TextBox 4"/>
          <p:cNvSpPr txBox="1"/>
          <p:nvPr/>
        </p:nvSpPr>
        <p:spPr>
          <a:xfrm>
            <a:off x="7544121" y="6071289"/>
            <a:ext cx="500860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1930s Adana platen printing press</a:t>
            </a:r>
          </a:p>
          <a:p>
            <a:r>
              <a:rPr lang="en-GB" sz="2400" dirty="0"/>
              <a:t>Courtesy of James Poskett</a:t>
            </a:r>
          </a:p>
        </p:txBody>
      </p:sp>
    </p:spTree>
    <p:extLst>
      <p:ext uri="{BB962C8B-B14F-4D97-AF65-F5344CB8AC3E}">
        <p14:creationId xmlns:p14="http://schemas.microsoft.com/office/powerpoint/2010/main" val="3934782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3179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39061" y="87549"/>
            <a:ext cx="370677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‘Wardrobe IV</a:t>
            </a:r>
          </a:p>
          <a:p>
            <a:r>
              <a:rPr lang="en-GB" sz="2800" dirty="0">
                <a:solidFill>
                  <a:schemeClr val="bg1"/>
                </a:solidFill>
              </a:rPr>
              <a:t>Drawer FFF</a:t>
            </a:r>
          </a:p>
          <a:p>
            <a:r>
              <a:rPr lang="en-GB" sz="2800" dirty="0">
                <a:solidFill>
                  <a:schemeClr val="bg1"/>
                </a:solidFill>
              </a:rPr>
              <a:t>Regulations concerning the Master Lapidaries from their origin until 1614’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58783" y="5817140"/>
            <a:ext cx="3667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From an inventory of the archives of the goldsmith’s guild in Paris, compiled 1704</a:t>
            </a:r>
          </a:p>
        </p:txBody>
      </p:sp>
    </p:spTree>
    <p:extLst>
      <p:ext uri="{BB962C8B-B14F-4D97-AF65-F5344CB8AC3E}">
        <p14:creationId xmlns:p14="http://schemas.microsoft.com/office/powerpoint/2010/main" val="2393790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337" y="-267735"/>
            <a:ext cx="12512841" cy="74507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9351" y="6052250"/>
            <a:ext cx="761515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Engraving of ‘sugar collation’ on occasion of a ducal marriage, Italy, 1587</a:t>
            </a:r>
          </a:p>
        </p:txBody>
      </p:sp>
    </p:spTree>
    <p:extLst>
      <p:ext uri="{BB962C8B-B14F-4D97-AF65-F5344CB8AC3E}">
        <p14:creationId xmlns:p14="http://schemas.microsoft.com/office/powerpoint/2010/main" val="2141905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664</Words>
  <Application>Microsoft Office PowerPoint</Application>
  <PresentationFormat>Widescreen</PresentationFormat>
  <Paragraphs>84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Office Theme</vt:lpstr>
      <vt:lpstr>Material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Textile consumption in England</vt:lpstr>
      <vt:lpstr>PowerPoint Presentation</vt:lpstr>
      <vt:lpstr>Pocket watches across Europe</vt:lpstr>
      <vt:lpstr>PowerPoint Presentation</vt:lpstr>
      <vt:lpstr>PowerPoint Presentation</vt:lpstr>
      <vt:lpstr>Goods from the East</vt:lpstr>
      <vt:lpstr>The industrious revolution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Culture</dc:title>
  <dc:creator>Bycroft, Michael</dc:creator>
  <cp:lastModifiedBy>Natacha Postel-Vinay</cp:lastModifiedBy>
  <cp:revision>28</cp:revision>
  <dcterms:created xsi:type="dcterms:W3CDTF">2017-11-01T16:57:40Z</dcterms:created>
  <dcterms:modified xsi:type="dcterms:W3CDTF">2017-11-02T08:12:46Z</dcterms:modified>
</cp:coreProperties>
</file>