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6" r:id="rId2"/>
    <p:sldId id="266" r:id="rId3"/>
    <p:sldId id="261" r:id="rId4"/>
    <p:sldId id="269" r:id="rId5"/>
    <p:sldId id="260" r:id="rId6"/>
    <p:sldId id="259" r:id="rId7"/>
    <p:sldId id="262" r:id="rId8"/>
    <p:sldId id="268" r:id="rId9"/>
    <p:sldId id="272" r:id="rId10"/>
    <p:sldId id="273" r:id="rId11"/>
    <p:sldId id="274" r:id="rId12"/>
    <p:sldId id="264" r:id="rId13"/>
    <p:sldId id="258" r:id="rId14"/>
    <p:sldId id="275" r:id="rId15"/>
    <p:sldId id="257" r:id="rId16"/>
    <p:sldId id="265"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5199" autoAdjust="0"/>
  </p:normalViewPr>
  <p:slideViewPr>
    <p:cSldViewPr>
      <p:cViewPr varScale="1">
        <p:scale>
          <a:sx n="97" d="100"/>
          <a:sy n="97" d="100"/>
        </p:scale>
        <p:origin x="-79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24F687A-5789-4B09-8524-8D96789DBCC8}" type="datetimeFigureOut">
              <a:rPr lang="en-GB" smtClean="0"/>
              <a:pPr/>
              <a:t>05/02/2018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C1D3976-36BE-4CBF-A05B-BAEFBE05F136}"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baseline="0" dirty="0" smtClean="0"/>
              <a:t>Expansion: </a:t>
            </a:r>
            <a:r>
              <a:rPr lang="en-GB" b="0" baseline="0" dirty="0" smtClean="0"/>
              <a:t>Ottomans start growing especially after Osman’s death. His son, </a:t>
            </a:r>
            <a:r>
              <a:rPr lang="en-GB" b="0" baseline="0" dirty="0" err="1" smtClean="0"/>
              <a:t>Orhan</a:t>
            </a:r>
            <a:r>
              <a:rPr lang="en-GB" b="0" baseline="0" dirty="0" smtClean="0"/>
              <a:t> extended the Ottoman rule over significant territories. Bursa (1326) became their first capital.</a:t>
            </a:r>
            <a:endParaRPr lang="en-GB" dirty="0"/>
          </a:p>
        </p:txBody>
      </p:sp>
      <p:sp>
        <p:nvSpPr>
          <p:cNvPr id="4" name="Slide Number Placeholder 3"/>
          <p:cNvSpPr>
            <a:spLocks noGrp="1"/>
          </p:cNvSpPr>
          <p:nvPr>
            <p:ph type="sldNum" sz="quarter" idx="10"/>
          </p:nvPr>
        </p:nvSpPr>
        <p:spPr/>
        <p:txBody>
          <a:bodyPr/>
          <a:lstStyle/>
          <a:p>
            <a:fld id="{59C02C45-71E8-4256-A671-FB5EAD7ED58E}" type="slidenum">
              <a:rPr lang="en-GB" smtClean="0"/>
              <a:pPr/>
              <a:t>3</a:t>
            </a:fld>
            <a:endParaRPr lang="en-GB"/>
          </a:p>
        </p:txBody>
      </p:sp>
    </p:spTree>
    <p:extLst>
      <p:ext uri="{BB962C8B-B14F-4D97-AF65-F5344CB8AC3E}">
        <p14:creationId xmlns="" xmlns:p14="http://schemas.microsoft.com/office/powerpoint/2010/main" val="2115968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baseline="0" dirty="0" smtClean="0"/>
              <a:t>His successor, Murad I, and the first person to be called a Sultan, stretched the Ottoman rule into the Balkans, capturing Adrianople/Edirne by 1369 and moving the capital there. There was a brief ‘respite’ to Ottoman expansion, caused in part by the invasion of the </a:t>
            </a:r>
            <a:r>
              <a:rPr lang="en-GB" b="0" baseline="0" dirty="0" err="1" smtClean="0"/>
              <a:t>Timurids</a:t>
            </a:r>
            <a:r>
              <a:rPr lang="en-GB" b="0" baseline="0" dirty="0" smtClean="0"/>
              <a:t> (with </a:t>
            </a:r>
            <a:r>
              <a:rPr lang="en-GB" b="0" baseline="0" dirty="0" err="1" smtClean="0"/>
              <a:t>Timur</a:t>
            </a:r>
            <a:r>
              <a:rPr lang="en-GB" b="0" baseline="0" dirty="0" smtClean="0"/>
              <a:t>, or Tamerlane as their leader) into Anatolia. They defeated the Ottomans at the Battle of Ankara in 1402, captured Sultan </a:t>
            </a:r>
            <a:r>
              <a:rPr lang="en-GB" b="0" baseline="0" dirty="0" err="1" smtClean="0"/>
              <a:t>Beyazid</a:t>
            </a:r>
            <a:r>
              <a:rPr lang="en-GB" b="0" baseline="0" dirty="0" smtClean="0"/>
              <a:t> I who died in captivity. After a short interregnum, the Ottomans were able to consolidate their presence in the Balkans and Anatolia </a:t>
            </a:r>
            <a:endParaRPr lang="en-GB" dirty="0"/>
          </a:p>
        </p:txBody>
      </p:sp>
      <p:sp>
        <p:nvSpPr>
          <p:cNvPr id="4" name="Slide Number Placeholder 3"/>
          <p:cNvSpPr>
            <a:spLocks noGrp="1"/>
          </p:cNvSpPr>
          <p:nvPr>
            <p:ph type="sldNum" sz="quarter" idx="10"/>
          </p:nvPr>
        </p:nvSpPr>
        <p:spPr/>
        <p:txBody>
          <a:bodyPr/>
          <a:lstStyle/>
          <a:p>
            <a:fld id="{59C02C45-71E8-4256-A671-FB5EAD7ED58E}" type="slidenum">
              <a:rPr lang="en-GB" smtClean="0"/>
              <a:pPr/>
              <a:t>4</a:t>
            </a:fld>
            <a:endParaRPr lang="en-GB"/>
          </a:p>
        </p:txBody>
      </p:sp>
    </p:spTree>
    <p:extLst>
      <p:ext uri="{BB962C8B-B14F-4D97-AF65-F5344CB8AC3E}">
        <p14:creationId xmlns="" xmlns:p14="http://schemas.microsoft.com/office/powerpoint/2010/main" val="29325725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Sultan </a:t>
            </a:r>
            <a:r>
              <a:rPr lang="en-GB" dirty="0" err="1" smtClean="0"/>
              <a:t>Suleyman</a:t>
            </a:r>
            <a:r>
              <a:rPr lang="en-GB" dirty="0" smtClean="0"/>
              <a:t> the Magnificent, the subject of Magnificent Century for those who watched</a:t>
            </a:r>
            <a:r>
              <a:rPr lang="en-GB" baseline="0" dirty="0" smtClean="0"/>
              <a:t> it, pushed the boundaries of the OE up to Vienna, which he besieged (without success) in 1529. Vienna became a long-term target for Ottoman expansion. He also conquered Hungary, including Budapest, pushed the Ottoman borders to the Red Sea, and the Indian Ocean. He also brought about legal reform, consolidating all past </a:t>
            </a:r>
            <a:r>
              <a:rPr lang="en-GB" baseline="0" dirty="0" err="1" smtClean="0"/>
              <a:t>sultanic</a:t>
            </a:r>
            <a:r>
              <a:rPr lang="en-GB" baseline="0" dirty="0" smtClean="0"/>
              <a:t> judgements into a code, called the </a:t>
            </a:r>
            <a:r>
              <a:rPr lang="en-GB" i="1" baseline="0" dirty="0" err="1" smtClean="0"/>
              <a:t>Kanunname</a:t>
            </a:r>
            <a:r>
              <a:rPr lang="en-GB" i="0" baseline="0" dirty="0" smtClean="0"/>
              <a:t>, critically important to Ottoman administration. His reign is seen to be the zenith of Ottoman greatness, and traditionally the period after was characterised as ‘decline’-an idea which has since been also abandoned in favour of less teleological approaches.</a:t>
            </a:r>
            <a:endParaRPr lang="en-GB" dirty="0"/>
          </a:p>
        </p:txBody>
      </p:sp>
      <p:sp>
        <p:nvSpPr>
          <p:cNvPr id="4" name="Slide Number Placeholder 3"/>
          <p:cNvSpPr>
            <a:spLocks noGrp="1"/>
          </p:cNvSpPr>
          <p:nvPr>
            <p:ph type="sldNum" sz="quarter" idx="10"/>
          </p:nvPr>
        </p:nvSpPr>
        <p:spPr/>
        <p:txBody>
          <a:bodyPr/>
          <a:lstStyle/>
          <a:p>
            <a:fld id="{59C02C45-71E8-4256-A671-FB5EAD7ED58E}" type="slidenum">
              <a:rPr lang="en-GB" smtClean="0"/>
              <a:pPr/>
              <a:t>7</a:t>
            </a:fld>
            <a:endParaRPr lang="en-GB"/>
          </a:p>
        </p:txBody>
      </p:sp>
    </p:spTree>
    <p:extLst>
      <p:ext uri="{BB962C8B-B14F-4D97-AF65-F5344CB8AC3E}">
        <p14:creationId xmlns="" xmlns:p14="http://schemas.microsoft.com/office/powerpoint/2010/main" val="39678714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1D48BE0F-3E18-4257-BCF2-42DF3DC2FAFA}" type="datetimeFigureOut">
              <a:rPr lang="en-GB" smtClean="0"/>
              <a:pPr/>
              <a:t>05/02/2018</a:t>
            </a:fld>
            <a:endParaRPr lang="en-GB"/>
          </a:p>
        </p:txBody>
      </p:sp>
      <p:sp>
        <p:nvSpPr>
          <p:cNvPr id="17" name="Footer Placeholder 16"/>
          <p:cNvSpPr>
            <a:spLocks noGrp="1"/>
          </p:cNvSpPr>
          <p:nvPr>
            <p:ph type="ftr" sz="quarter" idx="11"/>
          </p:nvPr>
        </p:nvSpPr>
        <p:spPr/>
        <p:txBody>
          <a:bodyPr/>
          <a:lstStyle/>
          <a:p>
            <a:endParaRPr lang="en-GB"/>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D30038B-CA22-492B-9651-FA7034278507}" type="slidenum">
              <a:rPr lang="en-GB" smtClean="0"/>
              <a:pPr/>
              <a:t>‹#›</a:t>
            </a:fld>
            <a:endParaRPr lang="en-GB"/>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48BE0F-3E18-4257-BCF2-42DF3DC2FAFA}" type="datetimeFigureOut">
              <a:rPr lang="en-GB" smtClean="0"/>
              <a:pPr/>
              <a:t>05/02/2018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D30038B-CA22-492B-9651-FA7034278507}"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ED30038B-CA22-492B-9651-FA7034278507}" type="slidenum">
              <a:rPr lang="en-GB" smtClean="0"/>
              <a:pPr/>
              <a:t>‹#›</a:t>
            </a:fld>
            <a:endParaRPr lang="en-GB"/>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48BE0F-3E18-4257-BCF2-42DF3DC2FAFA}" type="datetimeFigureOut">
              <a:rPr lang="en-GB" smtClean="0"/>
              <a:pPr/>
              <a:t>05/02/2018</a:t>
            </a:fld>
            <a:endParaRPr lang="en-GB"/>
          </a:p>
        </p:txBody>
      </p:sp>
      <p:sp>
        <p:nvSpPr>
          <p:cNvPr id="5" name="Footer Placeholder 4"/>
          <p:cNvSpPr>
            <a:spLocks noGrp="1"/>
          </p:cNvSpPr>
          <p:nvPr>
            <p:ph type="ftr" sz="quarter" idx="11"/>
          </p:nvPr>
        </p:nvSpPr>
        <p:spPr/>
        <p:txBody>
          <a:bodyPr/>
          <a:lstStyle/>
          <a:p>
            <a:endParaRPr lang="en-GB"/>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D48BE0F-3E18-4257-BCF2-42DF3DC2FAFA}" type="datetimeFigureOut">
              <a:rPr lang="en-GB" smtClean="0"/>
              <a:pPr/>
              <a:t>05/02/2018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a:xfrm>
            <a:off x="4361688" y="1026372"/>
            <a:ext cx="457200" cy="441325"/>
          </a:xfrm>
        </p:spPr>
        <p:txBody>
          <a:bodyPr/>
          <a:lstStyle/>
          <a:p>
            <a:fld id="{ED30038B-CA22-492B-9651-FA7034278507}" type="slidenum">
              <a:rPr lang="en-GB" smtClean="0"/>
              <a:pPr/>
              <a:t>‹#›</a:t>
            </a:fld>
            <a:endParaRPr lang="en-GB"/>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GB"/>
          </a:p>
        </p:txBody>
      </p:sp>
      <p:sp>
        <p:nvSpPr>
          <p:cNvPr id="4" name="Date Placeholder 3"/>
          <p:cNvSpPr>
            <a:spLocks noGrp="1"/>
          </p:cNvSpPr>
          <p:nvPr>
            <p:ph type="dt" sz="half" idx="10"/>
          </p:nvPr>
        </p:nvSpPr>
        <p:spPr/>
        <p:txBody>
          <a:bodyPr/>
          <a:lstStyle/>
          <a:p>
            <a:fld id="{1D48BE0F-3E18-4257-BCF2-42DF3DC2FAFA}" type="datetimeFigureOut">
              <a:rPr lang="en-GB" smtClean="0"/>
              <a:pPr/>
              <a:t>05/02/2018</a:t>
            </a:fld>
            <a:endParaRPr lang="en-GB"/>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D30038B-CA22-492B-9651-FA7034278507}" type="slidenum">
              <a:rPr lang="en-GB" smtClean="0"/>
              <a:pPr/>
              <a:t>‹#›</a:t>
            </a:fld>
            <a:endParaRPr lang="en-GB"/>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1D48BE0F-3E18-4257-BCF2-42DF3DC2FAFA}" type="datetimeFigureOut">
              <a:rPr lang="en-GB" smtClean="0"/>
              <a:pPr/>
              <a:t>05/02/2018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D30038B-CA22-492B-9651-FA7034278507}" type="slidenum">
              <a:rPr lang="en-GB" smtClean="0"/>
              <a:pPr/>
              <a:t>‹#›</a:t>
            </a:fld>
            <a:endParaRPr lang="en-GB"/>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D48BE0F-3E18-4257-BCF2-42DF3DC2FAFA}" type="datetimeFigureOut">
              <a:rPr lang="en-GB" smtClean="0"/>
              <a:pPr/>
              <a:t>05/02/2018</a:t>
            </a:fld>
            <a:endParaRPr lang="en-GB"/>
          </a:p>
        </p:txBody>
      </p:sp>
      <p:sp>
        <p:nvSpPr>
          <p:cNvPr id="8" name="Footer Placeholder 7"/>
          <p:cNvSpPr>
            <a:spLocks noGrp="1"/>
          </p:cNvSpPr>
          <p:nvPr>
            <p:ph type="ftr" sz="quarter" idx="11"/>
          </p:nvPr>
        </p:nvSpPr>
        <p:spPr>
          <a:xfrm>
            <a:off x="304800" y="6409944"/>
            <a:ext cx="3581400" cy="365760"/>
          </a:xfrm>
        </p:spPr>
        <p:txBody>
          <a:bodyPr/>
          <a:lstStyle/>
          <a:p>
            <a:endParaRPr lang="en-GB"/>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ED30038B-CA22-492B-9651-FA7034278507}" type="slidenum">
              <a:rPr lang="en-GB" smtClean="0"/>
              <a:pPr/>
              <a:t>‹#›</a:t>
            </a:fld>
            <a:endParaRPr lang="en-GB"/>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48BE0F-3E18-4257-BCF2-42DF3DC2FAFA}" type="datetimeFigureOut">
              <a:rPr lang="en-GB" smtClean="0"/>
              <a:pPr/>
              <a:t>05/02/2018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a:xfrm>
            <a:off x="4343400" y="1036020"/>
            <a:ext cx="457200" cy="441325"/>
          </a:xfrm>
        </p:spPr>
        <p:txBody>
          <a:bodyPr/>
          <a:lstStyle/>
          <a:p>
            <a:fld id="{ED30038B-CA22-492B-9651-FA7034278507}"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1D48BE0F-3E18-4257-BCF2-42DF3DC2FAFA}" type="datetimeFigureOut">
              <a:rPr lang="en-GB" smtClean="0"/>
              <a:pPr/>
              <a:t>05/02/2018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ED30038B-CA22-492B-9651-FA7034278507}"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ED30038B-CA22-492B-9651-FA7034278507}" type="slidenum">
              <a:rPr lang="en-GB" smtClean="0"/>
              <a:pPr/>
              <a:t>‹#›</a:t>
            </a:fld>
            <a:endParaRPr lang="en-GB"/>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1D48BE0F-3E18-4257-BCF2-42DF3DC2FAFA}" type="datetimeFigureOut">
              <a:rPr lang="en-GB" smtClean="0"/>
              <a:pPr/>
              <a:t>05/02/2018</a:t>
            </a:fld>
            <a:endParaRPr lang="en-GB"/>
          </a:p>
        </p:txBody>
      </p:sp>
      <p:sp>
        <p:nvSpPr>
          <p:cNvPr id="6" name="Footer Placeholder 5"/>
          <p:cNvSpPr>
            <a:spLocks noGrp="1"/>
          </p:cNvSpPr>
          <p:nvPr>
            <p:ph type="ftr" sz="quarter" idx="11"/>
          </p:nvPr>
        </p:nvSpPr>
        <p:spPr>
          <a:xfrm>
            <a:off x="301752" y="6410848"/>
            <a:ext cx="3383280" cy="365760"/>
          </a:xfrm>
        </p:spPr>
        <p:txBody>
          <a:bodyPr/>
          <a:lstStyle/>
          <a:p>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ED30038B-CA22-492B-9651-FA7034278507}" type="slidenum">
              <a:rPr lang="en-GB" smtClean="0"/>
              <a:pPr/>
              <a:t>‹#›</a:t>
            </a:fld>
            <a:endParaRPr lang="en-GB"/>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1D48BE0F-3E18-4257-BCF2-42DF3DC2FAFA}" type="datetimeFigureOut">
              <a:rPr lang="en-GB" smtClean="0"/>
              <a:pPr/>
              <a:t>05/02/2018</a:t>
            </a:fld>
            <a:endParaRPr lang="en-GB"/>
          </a:p>
        </p:txBody>
      </p:sp>
      <p:sp>
        <p:nvSpPr>
          <p:cNvPr id="6" name="Footer Placeholder 5"/>
          <p:cNvSpPr>
            <a:spLocks noGrp="1"/>
          </p:cNvSpPr>
          <p:nvPr>
            <p:ph type="ftr" sz="quarter" idx="11"/>
          </p:nvPr>
        </p:nvSpPr>
        <p:spPr>
          <a:xfrm>
            <a:off x="301752" y="6410848"/>
            <a:ext cx="3584448" cy="365760"/>
          </a:xfrm>
        </p:spPr>
        <p:txBody>
          <a:bodyPr/>
          <a:lstStyle/>
          <a:p>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1D48BE0F-3E18-4257-BCF2-42DF3DC2FAFA}" type="datetimeFigureOut">
              <a:rPr lang="en-GB" smtClean="0"/>
              <a:pPr/>
              <a:t>05/02/2018</a:t>
            </a:fld>
            <a:endParaRPr lang="en-GB"/>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GB"/>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ED30038B-CA22-492B-9651-FA7034278507}" type="slidenum">
              <a:rPr lang="en-GB" smtClean="0"/>
              <a:pPr/>
              <a:t>‹#›</a:t>
            </a:fld>
            <a:endParaRPr lang="en-GB"/>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en.wikipedia.org/wiki/Fall_of_Constantinople#/media/File:Siege_constantinople_bnf_fr2691.jpg" TargetMode="External"/><Relationship Id="rId2" Type="http://schemas.openxmlformats.org/officeDocument/2006/relationships/hyperlink" Target="https://www.wikidata.org/wiki/Q14198216" TargetMode="External"/><Relationship Id="rId1" Type="http://schemas.openxmlformats.org/officeDocument/2006/relationships/slideLayout" Target="../slideLayouts/slideLayout2.xml"/><Relationship Id="rId5" Type="http://schemas.openxmlformats.org/officeDocument/2006/relationships/hyperlink" Target="https://commons.wikimedia.org/w/index.php?curid=2558833" TargetMode="External"/><Relationship Id="rId4" Type="http://schemas.openxmlformats.org/officeDocument/2006/relationships/hyperlink" Target="http://www.sakipsabancimuzesi.org/en/node/283"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r>
              <a:rPr lang="en-GB" b="1" dirty="0" smtClean="0"/>
              <a:t>Dr </a:t>
            </a:r>
            <a:r>
              <a:rPr lang="en-GB" b="1" dirty="0" smtClean="0"/>
              <a:t>Aysu Dincer</a:t>
            </a:r>
            <a:endParaRPr lang="en-GB" dirty="0" smtClean="0"/>
          </a:p>
          <a:p>
            <a:r>
              <a:rPr lang="en-GB" dirty="0" smtClean="0"/>
              <a:t> </a:t>
            </a:r>
          </a:p>
          <a:p>
            <a:endParaRPr lang="en-GB" dirty="0"/>
          </a:p>
        </p:txBody>
      </p:sp>
      <p:sp>
        <p:nvSpPr>
          <p:cNvPr id="2" name="Title 1"/>
          <p:cNvSpPr>
            <a:spLocks noGrp="1"/>
          </p:cNvSpPr>
          <p:nvPr>
            <p:ph type="ctrTitle"/>
          </p:nvPr>
        </p:nvSpPr>
        <p:spPr/>
        <p:txBody>
          <a:bodyPr>
            <a:normAutofit fontScale="90000"/>
          </a:bodyPr>
          <a:lstStyle/>
          <a:p>
            <a:r>
              <a:rPr lang="en-GB" b="1" dirty="0" smtClean="0"/>
              <a:t>The European </a:t>
            </a:r>
            <a:r>
              <a:rPr lang="en-GB" b="1" dirty="0" smtClean="0"/>
              <a:t>World: Trans-cultural Contacts, The Ottoman Empire</a:t>
            </a:r>
            <a:endParaRPr lang="en-GB"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2000" b="1" dirty="0" smtClean="0"/>
              <a:t>John Speed, </a:t>
            </a:r>
            <a:r>
              <a:rPr lang="en-GB" sz="2000" b="1" i="1" dirty="0" smtClean="0"/>
              <a:t>A Prospect of the most famous parts of the World </a:t>
            </a:r>
            <a:r>
              <a:rPr lang="en-GB" sz="2000" b="1" dirty="0" smtClean="0"/>
              <a:t>(1631) </a:t>
            </a:r>
            <a:r>
              <a:rPr lang="en-GB" dirty="0" smtClean="0"/>
              <a:t/>
            </a:r>
            <a:br>
              <a:rPr lang="en-GB" dirty="0" smtClean="0"/>
            </a:br>
            <a:endParaRPr lang="en-GB" dirty="0"/>
          </a:p>
        </p:txBody>
      </p:sp>
      <p:sp>
        <p:nvSpPr>
          <p:cNvPr id="3" name="Content Placeholder 2"/>
          <p:cNvSpPr>
            <a:spLocks noGrp="1"/>
          </p:cNvSpPr>
          <p:nvPr>
            <p:ph sz="quarter" idx="1"/>
          </p:nvPr>
        </p:nvSpPr>
        <p:spPr/>
        <p:txBody>
          <a:bodyPr>
            <a:normAutofit fontScale="62500" lnSpcReduction="20000"/>
          </a:bodyPr>
          <a:lstStyle/>
          <a:p>
            <a:r>
              <a:rPr lang="en-GB" b="1" dirty="0" smtClean="0"/>
              <a:t> </a:t>
            </a:r>
            <a:r>
              <a:rPr lang="en-GB" b="1" dirty="0" smtClean="0"/>
              <a:t>“The […]</a:t>
            </a:r>
            <a:r>
              <a:rPr lang="en-GB" b="1" i="1" dirty="0" err="1" smtClean="0"/>
              <a:t>Turkes</a:t>
            </a:r>
            <a:r>
              <a:rPr lang="en-GB" b="1" i="1" dirty="0" smtClean="0"/>
              <a:t> </a:t>
            </a:r>
            <a:r>
              <a:rPr lang="en-GB" b="1" dirty="0" smtClean="0"/>
              <a:t>savour still of their barbarous ancestors. They are for the most part:  </a:t>
            </a:r>
            <a:endParaRPr lang="en-GB" dirty="0" smtClean="0"/>
          </a:p>
          <a:p>
            <a:pPr lvl="0"/>
            <a:r>
              <a:rPr lang="en-GB" b="1" dirty="0" smtClean="0"/>
              <a:t>broad-faced</a:t>
            </a:r>
            <a:endParaRPr lang="en-GB" dirty="0" smtClean="0"/>
          </a:p>
          <a:p>
            <a:pPr lvl="0"/>
            <a:r>
              <a:rPr lang="en-GB" b="1" dirty="0" smtClean="0"/>
              <a:t>strong-boned</a:t>
            </a:r>
            <a:endParaRPr lang="en-GB" dirty="0" smtClean="0"/>
          </a:p>
          <a:p>
            <a:pPr lvl="0"/>
            <a:r>
              <a:rPr lang="en-GB" b="1" dirty="0" smtClean="0"/>
              <a:t>well proportioned</a:t>
            </a:r>
            <a:endParaRPr lang="en-GB" dirty="0" smtClean="0"/>
          </a:p>
          <a:p>
            <a:pPr lvl="0"/>
            <a:r>
              <a:rPr lang="en-GB" b="1" dirty="0" smtClean="0"/>
              <a:t>dull and </a:t>
            </a:r>
            <a:r>
              <a:rPr lang="en-GB" b="1" dirty="0" err="1" smtClean="0"/>
              <a:t>heauie</a:t>
            </a:r>
            <a:r>
              <a:rPr lang="en-GB" b="1" dirty="0" smtClean="0"/>
              <a:t> headed</a:t>
            </a:r>
            <a:endParaRPr lang="en-GB" dirty="0" smtClean="0"/>
          </a:p>
          <a:p>
            <a:pPr lvl="0"/>
            <a:r>
              <a:rPr lang="en-GB" b="1" dirty="0" smtClean="0"/>
              <a:t>of </a:t>
            </a:r>
            <a:r>
              <a:rPr lang="en-GB" b="1" dirty="0" err="1" smtClean="0"/>
              <a:t>grosse</a:t>
            </a:r>
            <a:r>
              <a:rPr lang="en-GB" b="1" dirty="0" smtClean="0"/>
              <a:t> </a:t>
            </a:r>
            <a:r>
              <a:rPr lang="en-GB" b="1" dirty="0" err="1" smtClean="0"/>
              <a:t>vnderstanding</a:t>
            </a:r>
            <a:r>
              <a:rPr lang="en-GB" b="1" dirty="0" smtClean="0"/>
              <a:t> </a:t>
            </a:r>
            <a:endParaRPr lang="en-GB" dirty="0" smtClean="0"/>
          </a:p>
          <a:p>
            <a:pPr lvl="0"/>
            <a:r>
              <a:rPr lang="en-GB" b="1" dirty="0" err="1" smtClean="0"/>
              <a:t>idlely</a:t>
            </a:r>
            <a:r>
              <a:rPr lang="en-GB" b="1" dirty="0" smtClean="0"/>
              <a:t> disposed</a:t>
            </a:r>
            <a:endParaRPr lang="en-GB" dirty="0" smtClean="0"/>
          </a:p>
          <a:p>
            <a:pPr lvl="0"/>
            <a:r>
              <a:rPr lang="en-GB" b="1" dirty="0" err="1" smtClean="0"/>
              <a:t>greedie</a:t>
            </a:r>
            <a:r>
              <a:rPr lang="en-GB" b="1" dirty="0" smtClean="0"/>
              <a:t> of wealth</a:t>
            </a:r>
            <a:endParaRPr lang="en-GB" dirty="0" smtClean="0"/>
          </a:p>
          <a:p>
            <a:pPr lvl="0"/>
            <a:r>
              <a:rPr lang="en-GB" b="1" dirty="0" smtClean="0"/>
              <a:t>luxurious in their diet</a:t>
            </a:r>
            <a:endParaRPr lang="en-GB" dirty="0" smtClean="0"/>
          </a:p>
          <a:p>
            <a:pPr lvl="0"/>
            <a:r>
              <a:rPr lang="en-GB" b="1" dirty="0" smtClean="0"/>
              <a:t>beastly in their </a:t>
            </a:r>
            <a:r>
              <a:rPr lang="en-GB" b="1" dirty="0" err="1" smtClean="0"/>
              <a:t>lustfull</a:t>
            </a:r>
            <a:r>
              <a:rPr lang="en-GB" b="1" dirty="0" smtClean="0"/>
              <a:t> affections</a:t>
            </a:r>
            <a:endParaRPr lang="en-GB" dirty="0" smtClean="0"/>
          </a:p>
          <a:p>
            <a:pPr lvl="0"/>
            <a:r>
              <a:rPr lang="en-GB" b="1" dirty="0" smtClean="0"/>
              <a:t>Without distinction of kindred or </a:t>
            </a:r>
            <a:r>
              <a:rPr lang="en-GB" b="1" dirty="0" err="1" smtClean="0"/>
              <a:t>sexe</a:t>
            </a:r>
            <a:r>
              <a:rPr lang="en-GB" b="1" dirty="0" smtClean="0"/>
              <a:t> </a:t>
            </a:r>
            <a:endParaRPr lang="en-GB" dirty="0" smtClean="0"/>
          </a:p>
          <a:p>
            <a:pPr lvl="0"/>
            <a:r>
              <a:rPr lang="en-GB" b="1" dirty="0" smtClean="0"/>
              <a:t>base minded</a:t>
            </a:r>
            <a:endParaRPr lang="en-GB" dirty="0" smtClean="0"/>
          </a:p>
          <a:p>
            <a:pPr lvl="0"/>
            <a:r>
              <a:rPr lang="en-GB" b="1" dirty="0" err="1" smtClean="0"/>
              <a:t>slaues</a:t>
            </a:r>
            <a:r>
              <a:rPr lang="en-GB" b="1" dirty="0" smtClean="0"/>
              <a:t> to themselves, and their </a:t>
            </a:r>
            <a:r>
              <a:rPr lang="en-GB" b="1" dirty="0" err="1" smtClean="0"/>
              <a:t>superiours</a:t>
            </a:r>
            <a:r>
              <a:rPr lang="en-GB" b="1" dirty="0" smtClean="0"/>
              <a:t> in their </a:t>
            </a:r>
            <a:r>
              <a:rPr lang="en-GB" b="1" dirty="0" err="1" smtClean="0"/>
              <a:t>owne</a:t>
            </a:r>
            <a:r>
              <a:rPr lang="en-GB" b="1" dirty="0" smtClean="0"/>
              <a:t> Country”</a:t>
            </a:r>
            <a:endParaRPr lang="en-GB" dirty="0" smtClean="0"/>
          </a:p>
          <a:p>
            <a:r>
              <a:rPr lang="en-GB" b="1" dirty="0" smtClean="0"/>
              <a:t>Speed (1627) </a:t>
            </a:r>
            <a:endParaRPr lang="en-GB" dirty="0" smtClean="0"/>
          </a:p>
          <a:p>
            <a:r>
              <a:rPr lang="en-GB" b="1" dirty="0" smtClean="0"/>
              <a:t> </a:t>
            </a:r>
            <a:endParaRPr lang="en-GB" dirty="0" smtClean="0"/>
          </a:p>
          <a:p>
            <a:endParaRPr lang="en-GB"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Death of Prince Mustafa</a:t>
            </a:r>
            <a:endParaRPr lang="en-GB" dirty="0"/>
          </a:p>
        </p:txBody>
      </p:sp>
      <p:pic>
        <p:nvPicPr>
          <p:cNvPr id="7" name="Content Placeholder 6" descr="Mort_de_Mustapha.jpg"/>
          <p:cNvPicPr>
            <a:picLocks noGrp="1" noChangeAspect="1"/>
          </p:cNvPicPr>
          <p:nvPr>
            <p:ph sz="half" idx="1"/>
          </p:nvPr>
        </p:nvPicPr>
        <p:blipFill>
          <a:blip r:embed="rId2" cstate="print"/>
          <a:stretch>
            <a:fillRect/>
          </a:stretch>
        </p:blipFill>
        <p:spPr>
          <a:xfrm>
            <a:off x="502852" y="1371600"/>
            <a:ext cx="3636146" cy="4681538"/>
          </a:xfrm>
        </p:spPr>
      </p:pic>
      <p:sp>
        <p:nvSpPr>
          <p:cNvPr id="6" name="Content Placeholder 5"/>
          <p:cNvSpPr>
            <a:spLocks noGrp="1"/>
          </p:cNvSpPr>
          <p:nvPr>
            <p:ph sz="half" idx="2"/>
          </p:nvPr>
        </p:nvSpPr>
        <p:spPr/>
        <p:txBody>
          <a:bodyPr/>
          <a:lstStyle/>
          <a:p>
            <a:r>
              <a:rPr lang="en-GB" dirty="0" smtClean="0"/>
              <a:t>a fascination with Ottoman </a:t>
            </a:r>
            <a:r>
              <a:rPr lang="en-GB" dirty="0" smtClean="0"/>
              <a:t>brutality</a:t>
            </a:r>
          </a:p>
          <a:p>
            <a:r>
              <a:rPr lang="en-GB" dirty="0" smtClean="0"/>
              <a:t>'In 1553, Prince Mustafa was strangled by his father’s (Sultan </a:t>
            </a:r>
            <a:r>
              <a:rPr lang="en-GB" dirty="0" err="1" smtClean="0"/>
              <a:t>Suleyman</a:t>
            </a:r>
            <a:r>
              <a:rPr lang="en-GB" dirty="0" smtClean="0"/>
              <a:t> I) ‘mutes’ using a silk cord on suspicion of treason.' (</a:t>
            </a:r>
            <a:r>
              <a:rPr lang="en-GB" dirty="0" err="1" smtClean="0"/>
              <a:t>Busbecq</a:t>
            </a:r>
            <a:r>
              <a:rPr lang="en-GB" dirty="0" smtClean="0"/>
              <a:t>, p. 117)</a:t>
            </a:r>
          </a:p>
          <a:p>
            <a:endParaRPr lang="en-GB"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Hurrem</a:t>
            </a:r>
            <a:r>
              <a:rPr lang="en-GB" dirty="0" smtClean="0"/>
              <a:t> Sultan</a:t>
            </a:r>
            <a:endParaRPr lang="en-GB" dirty="0"/>
          </a:p>
        </p:txBody>
      </p:sp>
      <p:pic>
        <p:nvPicPr>
          <p:cNvPr id="4" name="Content Placeholder 3" descr="Hurrem.JPG"/>
          <p:cNvPicPr>
            <a:picLocks noGrp="1" noChangeAspect="1"/>
          </p:cNvPicPr>
          <p:nvPr>
            <p:ph sz="half" idx="1"/>
          </p:nvPr>
        </p:nvPicPr>
        <p:blipFill>
          <a:blip r:embed="rId2" cstate="print"/>
          <a:stretch>
            <a:fillRect/>
          </a:stretch>
        </p:blipFill>
        <p:spPr>
          <a:xfrm>
            <a:off x="690311" y="1371600"/>
            <a:ext cx="3261228" cy="4681538"/>
          </a:xfrm>
        </p:spPr>
      </p:pic>
      <p:sp>
        <p:nvSpPr>
          <p:cNvPr id="5" name="Content Placeholder 4"/>
          <p:cNvSpPr>
            <a:spLocks noGrp="1"/>
          </p:cNvSpPr>
          <p:nvPr>
            <p:ph sz="half" idx="2"/>
          </p:nvPr>
        </p:nvSpPr>
        <p:spPr/>
        <p:txBody>
          <a:bodyPr>
            <a:normAutofit lnSpcReduction="10000"/>
          </a:bodyPr>
          <a:lstStyle/>
          <a:p>
            <a:r>
              <a:rPr lang="de-DE" dirty="0" smtClean="0"/>
              <a:t>the first woman who rose to prominence in Ottoman politics, as Suleyman’s wife and advisor. </a:t>
            </a:r>
            <a:endParaRPr lang="de-DE" dirty="0" smtClean="0"/>
          </a:p>
          <a:p>
            <a:r>
              <a:rPr lang="de-DE" dirty="0" smtClean="0"/>
              <a:t>played </a:t>
            </a:r>
            <a:r>
              <a:rPr lang="de-DE" dirty="0" smtClean="0"/>
              <a:t>a part in succession </a:t>
            </a:r>
            <a:r>
              <a:rPr lang="de-DE" dirty="0" smtClean="0"/>
              <a:t>politics</a:t>
            </a:r>
          </a:p>
          <a:p>
            <a:r>
              <a:rPr lang="de-DE" dirty="0" smtClean="0"/>
              <a:t>rumoured </a:t>
            </a:r>
            <a:r>
              <a:rPr lang="de-DE" dirty="0" smtClean="0"/>
              <a:t>to have a role in the execution of Prince Mustafa (Suleyman's </a:t>
            </a:r>
            <a:r>
              <a:rPr lang="de-DE" dirty="0" smtClean="0"/>
              <a:t>son from another woman) </a:t>
            </a:r>
            <a:r>
              <a:rPr lang="de-DE" dirty="0" smtClean="0"/>
              <a:t>to favour her own sons.</a:t>
            </a:r>
            <a:endParaRPr lang="en-GB"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Georges </a:t>
            </a:r>
            <a:r>
              <a:rPr lang="en-GB" dirty="0" err="1" smtClean="0"/>
              <a:t>Clairin</a:t>
            </a:r>
            <a:r>
              <a:rPr lang="en-GB" dirty="0" smtClean="0"/>
              <a:t>, ‘The Sultan’s Favourite’</a:t>
            </a:r>
            <a:endParaRPr lang="en-GB" dirty="0"/>
          </a:p>
        </p:txBody>
      </p:sp>
      <p:pic>
        <p:nvPicPr>
          <p:cNvPr id="4" name="Content Placeholder 3" descr="The Sultan's Favorites.jpg"/>
          <p:cNvPicPr>
            <a:picLocks noGrp="1" noChangeAspect="1"/>
          </p:cNvPicPr>
          <p:nvPr>
            <p:ph sz="half" idx="1"/>
          </p:nvPr>
        </p:nvPicPr>
        <p:blipFill>
          <a:blip r:embed="rId2" cstate="print"/>
          <a:stretch>
            <a:fillRect/>
          </a:stretch>
        </p:blipFill>
        <p:spPr>
          <a:xfrm>
            <a:off x="446227" y="1371600"/>
            <a:ext cx="3749396" cy="4681538"/>
          </a:xfrm>
        </p:spPr>
      </p:pic>
      <p:sp>
        <p:nvSpPr>
          <p:cNvPr id="5" name="Content Placeholder 4"/>
          <p:cNvSpPr>
            <a:spLocks noGrp="1"/>
          </p:cNvSpPr>
          <p:nvPr>
            <p:ph sz="half" idx="2"/>
          </p:nvPr>
        </p:nvSpPr>
        <p:spPr/>
        <p:txBody>
          <a:bodyPr>
            <a:normAutofit/>
          </a:bodyPr>
          <a:lstStyle/>
          <a:p>
            <a:r>
              <a:rPr lang="en-GB" dirty="0" smtClean="0"/>
              <a:t>“</a:t>
            </a:r>
            <a:r>
              <a:rPr lang="en-GB" dirty="0" smtClean="0"/>
              <a:t>the most charming creatures in the world”, “made for love”, “all their actions are amorous”, “Since they have nothing else to do, they make it their only business to please, which they do successfully and in so natural a manner” (Dumont, 1696)</a:t>
            </a:r>
          </a:p>
          <a:p>
            <a:endParaRPr lang="en-GB"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dirty="0" smtClean="0"/>
              <a:t>Edward </a:t>
            </a:r>
            <a:r>
              <a:rPr lang="en-GB" sz="3200" dirty="0" err="1" smtClean="0"/>
              <a:t>Dashwood</a:t>
            </a:r>
            <a:r>
              <a:rPr lang="en-GB" sz="3200" dirty="0" smtClean="0"/>
              <a:t> (by </a:t>
            </a:r>
            <a:r>
              <a:rPr lang="en-GB" sz="3200" dirty="0" err="1" smtClean="0"/>
              <a:t>Adrien</a:t>
            </a:r>
            <a:r>
              <a:rPr lang="en-GB" sz="3200" dirty="0" smtClean="0"/>
              <a:t> </a:t>
            </a:r>
            <a:r>
              <a:rPr lang="en-GB" sz="3200" dirty="0" err="1" smtClean="0"/>
              <a:t>Carpentier</a:t>
            </a:r>
            <a:r>
              <a:rPr lang="en-GB" sz="3200" dirty="0" smtClean="0"/>
              <a:t>)</a:t>
            </a:r>
            <a:endParaRPr lang="en-GB" sz="3200" dirty="0"/>
          </a:p>
        </p:txBody>
      </p:sp>
      <p:pic>
        <p:nvPicPr>
          <p:cNvPr id="4" name="Content Placeholder 3" descr="edward-dashwood-fav-painting-321x400.jpg"/>
          <p:cNvPicPr>
            <a:picLocks noGrp="1" noChangeAspect="1"/>
          </p:cNvPicPr>
          <p:nvPr>
            <p:ph sz="quarter" idx="1"/>
          </p:nvPr>
        </p:nvPicPr>
        <p:blipFill>
          <a:blip r:embed="rId2" cstate="print"/>
          <a:stretch>
            <a:fillRect/>
          </a:stretch>
        </p:blipFill>
        <p:spPr>
          <a:xfrm>
            <a:off x="3024981" y="1908175"/>
            <a:ext cx="3057525" cy="3810000"/>
          </a:xfr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Lady Mary </a:t>
            </a:r>
            <a:r>
              <a:rPr lang="en-GB" dirty="0" err="1" smtClean="0"/>
              <a:t>Wortley</a:t>
            </a:r>
            <a:r>
              <a:rPr lang="en-GB" dirty="0" smtClean="0"/>
              <a:t> </a:t>
            </a:r>
            <a:r>
              <a:rPr lang="en-GB" dirty="0" smtClean="0"/>
              <a:t>Montagu</a:t>
            </a:r>
            <a:endParaRPr lang="en-GB" dirty="0"/>
          </a:p>
        </p:txBody>
      </p:sp>
      <p:pic>
        <p:nvPicPr>
          <p:cNvPr id="4" name="Content Placeholder 3" descr="Mary Montague.jpg"/>
          <p:cNvPicPr>
            <a:picLocks noGrp="1" noChangeAspect="1"/>
          </p:cNvPicPr>
          <p:nvPr>
            <p:ph sz="quarter" idx="1"/>
          </p:nvPr>
        </p:nvPicPr>
        <p:blipFill>
          <a:blip r:embed="rId2" cstate="print"/>
          <a:stretch>
            <a:fillRect/>
          </a:stretch>
        </p:blipFill>
        <p:spPr>
          <a:xfrm>
            <a:off x="2736667" y="1527175"/>
            <a:ext cx="3634154" cy="4572000"/>
          </a:xfr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Credits</a:t>
            </a:r>
            <a:endParaRPr lang="en-GB" dirty="0"/>
          </a:p>
        </p:txBody>
      </p:sp>
      <p:sp>
        <p:nvSpPr>
          <p:cNvPr id="3" name="Content Placeholder 2"/>
          <p:cNvSpPr>
            <a:spLocks noGrp="1"/>
          </p:cNvSpPr>
          <p:nvPr>
            <p:ph sz="quarter" idx="1"/>
          </p:nvPr>
        </p:nvSpPr>
        <p:spPr/>
        <p:txBody>
          <a:bodyPr>
            <a:normAutofit/>
          </a:bodyPr>
          <a:lstStyle/>
          <a:p>
            <a:r>
              <a:rPr lang="en-GB" sz="1100" dirty="0" smtClean="0"/>
              <a:t>Siege of Constantinople as depicted between 1453 and </a:t>
            </a:r>
            <a:r>
              <a:rPr lang="en-GB" sz="1100" dirty="0" smtClean="0"/>
              <a:t>1475: </a:t>
            </a:r>
            <a:r>
              <a:rPr lang="fr-FR" sz="1100" dirty="0" err="1" smtClean="0"/>
              <a:t>attributed</a:t>
            </a:r>
            <a:r>
              <a:rPr lang="fr-FR" sz="1100" dirty="0" smtClean="0"/>
              <a:t> </a:t>
            </a:r>
            <a:r>
              <a:rPr lang="fr-FR" sz="1100" dirty="0" smtClean="0"/>
              <a:t>to </a:t>
            </a:r>
            <a:r>
              <a:rPr lang="fr-FR" sz="1100" dirty="0" smtClean="0">
                <a:hlinkClick r:id="rId2" tooltip="d:Q14198216"/>
              </a:rPr>
              <a:t>Philippe de </a:t>
            </a:r>
            <a:r>
              <a:rPr lang="fr-FR" sz="1100" dirty="0" err="1" smtClean="0">
                <a:hlinkClick r:id="rId2" tooltip="d:Q14198216"/>
              </a:rPr>
              <a:t>Mazerolles</a:t>
            </a:r>
            <a:r>
              <a:rPr lang="fr-FR" sz="1100" dirty="0" smtClean="0"/>
              <a:t> - Bibliothèque nationale de France </a:t>
            </a:r>
            <a:r>
              <a:rPr lang="fr-FR" sz="1100" dirty="0" err="1" smtClean="0"/>
              <a:t>Manuscript</a:t>
            </a:r>
            <a:r>
              <a:rPr lang="fr-FR" sz="1100" dirty="0" smtClean="0"/>
              <a:t> Français 2691 folio CCXLVI </a:t>
            </a:r>
            <a:r>
              <a:rPr lang="fr-FR" sz="1100" dirty="0" smtClean="0">
                <a:hlinkClick r:id="rId3"/>
              </a:rPr>
              <a:t>https</a:t>
            </a:r>
            <a:r>
              <a:rPr lang="fr-FR" sz="1100" dirty="0" smtClean="0">
                <a:hlinkClick r:id="rId3"/>
              </a:rPr>
              <a:t>://en.wikipedia.org/wiki/Fall_of_Constantinople#/</a:t>
            </a:r>
            <a:r>
              <a:rPr lang="fr-FR" sz="1100" dirty="0" smtClean="0">
                <a:hlinkClick r:id="rId3"/>
              </a:rPr>
              <a:t>media/File:Siege_constantinople_bnf_fr2691.jpg</a:t>
            </a:r>
            <a:endParaRPr lang="fr-FR" sz="1100" dirty="0" smtClean="0"/>
          </a:p>
          <a:p>
            <a:r>
              <a:rPr lang="en-GB" sz="1100" dirty="0" err="1" smtClean="0"/>
              <a:t>Sipahi</a:t>
            </a:r>
            <a:r>
              <a:rPr lang="en-GB" sz="1100" dirty="0" smtClean="0"/>
              <a:t>   </a:t>
            </a:r>
            <a:r>
              <a:rPr lang="en-GB" sz="1100" dirty="0" smtClean="0">
                <a:hlinkClick r:id="rId4"/>
              </a:rPr>
              <a:t>http</a:t>
            </a:r>
            <a:r>
              <a:rPr lang="en-GB" sz="1100" dirty="0" smtClean="0">
                <a:hlinkClick r:id="rId4"/>
              </a:rPr>
              <a:t>://</a:t>
            </a:r>
            <a:r>
              <a:rPr lang="en-GB" sz="1100" dirty="0" smtClean="0">
                <a:hlinkClick r:id="rId4"/>
              </a:rPr>
              <a:t>www.sakipsabancimuzesi.org/en/node/283</a:t>
            </a:r>
            <a:r>
              <a:rPr lang="en-GB" sz="1100" dirty="0" smtClean="0"/>
              <a:t> </a:t>
            </a:r>
          </a:p>
          <a:p>
            <a:r>
              <a:rPr lang="en-GB" sz="1100" dirty="0" smtClean="0"/>
              <a:t>Jean Dumont (Baron </a:t>
            </a:r>
            <a:r>
              <a:rPr lang="en-GB" sz="1100" dirty="0" smtClean="0"/>
              <a:t>de </a:t>
            </a:r>
            <a:r>
              <a:rPr lang="en-GB" sz="1100" dirty="0" err="1" smtClean="0"/>
              <a:t>Carlscroon</a:t>
            </a:r>
            <a:r>
              <a:rPr lang="en-GB" sz="1100" dirty="0" smtClean="0"/>
              <a:t>, </a:t>
            </a:r>
            <a:r>
              <a:rPr lang="en-GB" sz="1100" dirty="0" smtClean="0"/>
              <a:t>1667-1727) </a:t>
            </a:r>
            <a:r>
              <a:rPr lang="en-GB" sz="1100" i="1" dirty="0" smtClean="0"/>
              <a:t>A </a:t>
            </a:r>
            <a:r>
              <a:rPr lang="en-GB" sz="1100" i="1" dirty="0" smtClean="0"/>
              <a:t>new voyage to the Levant containing an account of the most remarkable curiosities in Germany, France, Italy, Malta, and Turkey : with historical observations relating to the present and ancient state of those countries / by the </a:t>
            </a:r>
            <a:r>
              <a:rPr lang="en-GB" sz="1100" i="1" dirty="0" err="1" smtClean="0"/>
              <a:t>Sieur</a:t>
            </a:r>
            <a:r>
              <a:rPr lang="en-GB" sz="1100" i="1" dirty="0" smtClean="0"/>
              <a:t> du Mont ; done into English, and </a:t>
            </a:r>
            <a:r>
              <a:rPr lang="en-GB" sz="1100" i="1" dirty="0" err="1" smtClean="0"/>
              <a:t>adorn'd</a:t>
            </a:r>
            <a:r>
              <a:rPr lang="en-GB" sz="1100" i="1" dirty="0" smtClean="0"/>
              <a:t> with figures</a:t>
            </a:r>
            <a:r>
              <a:rPr lang="en-GB" sz="1100" i="1" dirty="0" smtClean="0"/>
              <a:t>. (</a:t>
            </a:r>
            <a:r>
              <a:rPr lang="en-GB" sz="1100" dirty="0" smtClean="0"/>
              <a:t>London</a:t>
            </a:r>
            <a:r>
              <a:rPr lang="en-GB" sz="1100" dirty="0" smtClean="0"/>
              <a:t>: Printed by T.H. for M. Gillyflower, T. Goodwin, M. Wotton, J. </a:t>
            </a:r>
            <a:r>
              <a:rPr lang="en-GB" sz="1100" dirty="0" err="1" smtClean="0"/>
              <a:t>Walthoe</a:t>
            </a:r>
            <a:r>
              <a:rPr lang="en-GB" sz="1100" dirty="0" smtClean="0"/>
              <a:t>, and R. Parker, </a:t>
            </a:r>
            <a:r>
              <a:rPr lang="en-GB" sz="1100" dirty="0" smtClean="0"/>
              <a:t>1696)</a:t>
            </a:r>
          </a:p>
          <a:p>
            <a:r>
              <a:rPr lang="en-GB" sz="1100" dirty="0" smtClean="0"/>
              <a:t>John Speed, A Prospect of the Most Famous Parts of the World (London, </a:t>
            </a:r>
            <a:r>
              <a:rPr lang="en-GB" sz="1100" dirty="0" smtClean="0"/>
              <a:t>1631)</a:t>
            </a:r>
            <a:endParaRPr lang="en-GB" sz="1100" dirty="0" smtClean="0"/>
          </a:p>
          <a:p>
            <a:r>
              <a:rPr lang="en-GB" sz="1100" dirty="0" err="1" smtClean="0"/>
              <a:t>Hurrem</a:t>
            </a:r>
            <a:r>
              <a:rPr lang="en-GB" sz="1100" dirty="0" smtClean="0"/>
              <a:t>: By Anton </a:t>
            </a:r>
            <a:r>
              <a:rPr lang="en-GB" sz="1100" dirty="0" err="1" smtClean="0"/>
              <a:t>Hickel</a:t>
            </a:r>
            <a:r>
              <a:rPr lang="en-GB" sz="1100" dirty="0" smtClean="0"/>
              <a:t> - </a:t>
            </a:r>
            <a:r>
              <a:rPr lang="en-GB" sz="1100" dirty="0" err="1" smtClean="0"/>
              <a:t>Mittelrhein</a:t>
            </a:r>
            <a:r>
              <a:rPr lang="en-GB" sz="1100" dirty="0" smtClean="0"/>
              <a:t>-Museum Koblenz, original located at the </a:t>
            </a:r>
            <a:r>
              <a:rPr lang="en-GB" sz="1100" dirty="0" err="1" smtClean="0"/>
              <a:t>Landesmuseum</a:t>
            </a:r>
            <a:r>
              <a:rPr lang="en-GB" sz="1100" dirty="0" smtClean="0"/>
              <a:t> Mainz, Public Domain, </a:t>
            </a:r>
            <a:r>
              <a:rPr lang="en-GB" sz="1100" dirty="0" smtClean="0">
                <a:hlinkClick r:id="rId5"/>
              </a:rPr>
              <a:t>https://</a:t>
            </a:r>
            <a:r>
              <a:rPr lang="en-GB" sz="1100" dirty="0" smtClean="0">
                <a:hlinkClick r:id="rId5"/>
              </a:rPr>
              <a:t>commons.wikimedia.org/w/index.php?curid=2558833</a:t>
            </a:r>
            <a:endParaRPr lang="en-GB" sz="1100" dirty="0" smtClean="0"/>
          </a:p>
          <a:p>
            <a:r>
              <a:rPr lang="en-GB" sz="1100" dirty="0" smtClean="0"/>
              <a:t>Edward </a:t>
            </a:r>
            <a:r>
              <a:rPr lang="en-GB" sz="1100" dirty="0" err="1" smtClean="0"/>
              <a:t>Ashwood</a:t>
            </a:r>
            <a:r>
              <a:rPr lang="en-GB" sz="1100" dirty="0" smtClean="0"/>
              <a:t> http://www.countrylife.co.uk/luxury/art-and-antiques/my-favourite-painting-edward-dashwood-134533</a:t>
            </a:r>
            <a:endParaRPr lang="en-GB" sz="11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Fall of Constantinople 1453</a:t>
            </a:r>
            <a:endParaRPr lang="en-GB" dirty="0"/>
          </a:p>
        </p:txBody>
      </p:sp>
      <p:pic>
        <p:nvPicPr>
          <p:cNvPr id="4" name="Content Placeholder 3" descr="Siege_constantinople_bnf_fr2691.jpg"/>
          <p:cNvPicPr>
            <a:picLocks noGrp="1" noChangeAspect="1"/>
          </p:cNvPicPr>
          <p:nvPr>
            <p:ph sz="quarter" idx="1"/>
          </p:nvPr>
        </p:nvPicPr>
        <p:blipFill>
          <a:blip r:embed="rId2" cstate="print"/>
          <a:stretch>
            <a:fillRect/>
          </a:stretch>
        </p:blipFill>
        <p:spPr>
          <a:xfrm>
            <a:off x="2195736" y="2132856"/>
            <a:ext cx="4752528" cy="3384376"/>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611560" y="548680"/>
            <a:ext cx="7761419" cy="4984204"/>
          </a:xfrm>
          <a:prstGeom prst="rect">
            <a:avLst/>
          </a:prstGeom>
        </p:spPr>
      </p:pic>
    </p:spTree>
    <p:extLst>
      <p:ext uri="{BB962C8B-B14F-4D97-AF65-F5344CB8AC3E}">
        <p14:creationId xmlns="" xmlns:p14="http://schemas.microsoft.com/office/powerpoint/2010/main" val="323000132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cstate="print">
            <a:extLst>
              <a:ext uri="{28A0092B-C50C-407E-A947-70E740481C1C}">
                <a14:useLocalDpi xmlns="" xmlns:a14="http://schemas.microsoft.com/office/drawing/2010/main" val="0"/>
              </a:ext>
            </a:extLst>
          </a:blip>
          <a:stretch>
            <a:fillRect/>
          </a:stretch>
        </p:blipFill>
        <p:spPr>
          <a:xfrm>
            <a:off x="1043608" y="548680"/>
            <a:ext cx="7307565" cy="5816560"/>
          </a:xfrm>
        </p:spPr>
      </p:pic>
    </p:spTree>
    <p:extLst>
      <p:ext uri="{BB962C8B-B14F-4D97-AF65-F5344CB8AC3E}">
        <p14:creationId xmlns="" xmlns:p14="http://schemas.microsoft.com/office/powerpoint/2010/main" val="89130174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Military Organisation</a:t>
            </a:r>
            <a:endParaRPr lang="en-GB" dirty="0"/>
          </a:p>
        </p:txBody>
      </p:sp>
      <p:pic>
        <p:nvPicPr>
          <p:cNvPr id="4" name="Content Placeholder 3" descr="Ralamb_Janissary_1.jpg"/>
          <p:cNvPicPr>
            <a:picLocks noGrp="1" noChangeAspect="1"/>
          </p:cNvPicPr>
          <p:nvPr>
            <p:ph sz="half" idx="1"/>
          </p:nvPr>
        </p:nvPicPr>
        <p:blipFill>
          <a:blip r:embed="rId2" cstate="print"/>
          <a:stretch>
            <a:fillRect/>
          </a:stretch>
        </p:blipFill>
        <p:spPr>
          <a:xfrm>
            <a:off x="737336" y="1371600"/>
            <a:ext cx="3167177" cy="4681538"/>
          </a:xfrm>
        </p:spPr>
      </p:pic>
      <p:sp>
        <p:nvSpPr>
          <p:cNvPr id="5" name="Content Placeholder 4"/>
          <p:cNvSpPr>
            <a:spLocks noGrp="1"/>
          </p:cNvSpPr>
          <p:nvPr>
            <p:ph sz="half" idx="2"/>
          </p:nvPr>
        </p:nvSpPr>
        <p:spPr/>
        <p:txBody>
          <a:bodyPr/>
          <a:lstStyle/>
          <a:p>
            <a:r>
              <a:rPr lang="de-DE" dirty="0" smtClean="0"/>
              <a:t>Timar </a:t>
            </a:r>
            <a:r>
              <a:rPr lang="de-DE" dirty="0" smtClean="0"/>
              <a:t>system</a:t>
            </a:r>
          </a:p>
          <a:p>
            <a:r>
              <a:rPr lang="de-DE" dirty="0" smtClean="0"/>
              <a:t>Janissaries: </a:t>
            </a:r>
            <a:r>
              <a:rPr lang="de-DE" dirty="0" smtClean="0"/>
              <a:t>devshirme </a:t>
            </a:r>
            <a:r>
              <a:rPr lang="de-DE" dirty="0" smtClean="0"/>
              <a:t>system</a:t>
            </a:r>
          </a:p>
          <a:p>
            <a:endParaRPr lang="en-GB"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Territorial Expansion</a:t>
            </a:r>
            <a:endParaRPr lang="en-GB" dirty="0"/>
          </a:p>
        </p:txBody>
      </p:sp>
      <p:sp>
        <p:nvSpPr>
          <p:cNvPr id="3" name="Content Placeholder 2"/>
          <p:cNvSpPr>
            <a:spLocks noGrp="1"/>
          </p:cNvSpPr>
          <p:nvPr>
            <p:ph sz="quarter" idx="1"/>
          </p:nvPr>
        </p:nvSpPr>
        <p:spPr/>
        <p:txBody>
          <a:bodyPr/>
          <a:lstStyle/>
          <a:p>
            <a:endParaRPr lang="en-GB"/>
          </a:p>
        </p:txBody>
      </p:sp>
      <p:pic>
        <p:nvPicPr>
          <p:cNvPr id="4" name="Content Placeholder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395536" y="1556793"/>
            <a:ext cx="8208912" cy="468052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1600" dirty="0" smtClean="0"/>
              <a:t>Sultan </a:t>
            </a:r>
            <a:r>
              <a:rPr lang="en-GB" sz="1600" dirty="0" err="1" smtClean="0"/>
              <a:t>Suleyman</a:t>
            </a:r>
            <a:r>
              <a:rPr lang="en-GB" sz="1600" dirty="0" smtClean="0"/>
              <a:t> the Lawgiver (</a:t>
            </a:r>
            <a:r>
              <a:rPr lang="en-GB" sz="1600" i="1" dirty="0" err="1" smtClean="0"/>
              <a:t>Kanuni</a:t>
            </a:r>
            <a:r>
              <a:rPr lang="en-GB" sz="1600" dirty="0" smtClean="0"/>
              <a:t>) or </a:t>
            </a:r>
            <a:br>
              <a:rPr lang="en-GB" sz="1600" dirty="0" smtClean="0"/>
            </a:br>
            <a:r>
              <a:rPr lang="en-GB" sz="1600" dirty="0" smtClean="0"/>
              <a:t>Magnificent (r. 1521-1566)</a:t>
            </a:r>
            <a:r>
              <a:rPr lang="en-GB" sz="2400" dirty="0" smtClean="0"/>
              <a:t/>
            </a:r>
            <a:br>
              <a:rPr lang="en-GB" sz="2400" dirty="0" smtClean="0"/>
            </a:br>
            <a:endParaRPr lang="en-GB" sz="2400" dirty="0"/>
          </a:p>
        </p:txBody>
      </p:sp>
      <p:pic>
        <p:nvPicPr>
          <p:cNvPr id="4" name="Content Placeholder 3"/>
          <p:cNvPicPr>
            <a:picLocks noGrp="1" noChangeAspect="1"/>
          </p:cNvPicPr>
          <p:nvPr>
            <p:ph sz="half" idx="1"/>
          </p:nvPr>
        </p:nvPicPr>
        <p:blipFill>
          <a:blip r:embed="rId3" cstate="print">
            <a:extLst>
              <a:ext uri="{28A0092B-C50C-407E-A947-70E740481C1C}">
                <a14:useLocalDpi xmlns="" xmlns:a14="http://schemas.microsoft.com/office/drawing/2010/main" val="0"/>
              </a:ext>
            </a:extLst>
          </a:blip>
          <a:stretch>
            <a:fillRect/>
          </a:stretch>
        </p:blipFill>
        <p:spPr>
          <a:xfrm>
            <a:off x="310522" y="1371600"/>
            <a:ext cx="4020805" cy="4681538"/>
          </a:xfrm>
        </p:spPr>
      </p:pic>
      <p:sp>
        <p:nvSpPr>
          <p:cNvPr id="6" name="Content Placeholder 5"/>
          <p:cNvSpPr>
            <a:spLocks noGrp="1"/>
          </p:cNvSpPr>
          <p:nvPr>
            <p:ph sz="half" idx="2"/>
          </p:nvPr>
        </p:nvSpPr>
        <p:spPr/>
        <p:txBody>
          <a:bodyPr/>
          <a:lstStyle/>
          <a:p>
            <a:r>
              <a:rPr lang="de-DE" dirty="0" smtClean="0"/>
              <a:t>conquered Hungary, including </a:t>
            </a:r>
            <a:r>
              <a:rPr lang="de-DE" dirty="0" smtClean="0"/>
              <a:t>Budapest</a:t>
            </a:r>
          </a:p>
          <a:p>
            <a:r>
              <a:rPr lang="de-DE" dirty="0" smtClean="0"/>
              <a:t>besieged </a:t>
            </a:r>
            <a:r>
              <a:rPr lang="de-DE" dirty="0" smtClean="0"/>
              <a:t>Vienna(without </a:t>
            </a:r>
            <a:r>
              <a:rPr lang="de-DE" dirty="0" smtClean="0"/>
              <a:t>success) in </a:t>
            </a:r>
            <a:r>
              <a:rPr lang="de-DE" dirty="0" smtClean="0"/>
              <a:t>1529</a:t>
            </a:r>
          </a:p>
          <a:p>
            <a:r>
              <a:rPr lang="de-DE" dirty="0" smtClean="0"/>
              <a:t>pushed the Ottoman borders to the Red Sea, and the Indian Ocean.</a:t>
            </a:r>
            <a:endParaRPr lang="de-DE" dirty="0" smtClean="0"/>
          </a:p>
          <a:p>
            <a:r>
              <a:rPr lang="de-DE" dirty="0" smtClean="0"/>
              <a:t>consolidating all past sultanic judgements into a code, called the </a:t>
            </a:r>
            <a:r>
              <a:rPr lang="de-DE" i="1" dirty="0" smtClean="0"/>
              <a:t>Kanunname</a:t>
            </a:r>
            <a:endParaRPr lang="en-GB" dirty="0"/>
          </a:p>
        </p:txBody>
      </p:sp>
    </p:spTree>
    <p:extLst>
      <p:ext uri="{BB962C8B-B14F-4D97-AF65-F5344CB8AC3E}">
        <p14:creationId xmlns="" xmlns:p14="http://schemas.microsoft.com/office/powerpoint/2010/main" val="384429483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Ottoman System of Governance</a:t>
            </a:r>
            <a:endParaRPr lang="en-GB" dirty="0"/>
          </a:p>
        </p:txBody>
      </p:sp>
      <p:sp>
        <p:nvSpPr>
          <p:cNvPr id="3" name="Content Placeholder 2"/>
          <p:cNvSpPr>
            <a:spLocks noGrp="1"/>
          </p:cNvSpPr>
          <p:nvPr>
            <p:ph sz="quarter" idx="1"/>
          </p:nvPr>
        </p:nvSpPr>
        <p:spPr/>
        <p:txBody>
          <a:bodyPr/>
          <a:lstStyle/>
          <a:p>
            <a:r>
              <a:rPr lang="en-GB" i="1" dirty="0" smtClean="0"/>
              <a:t>‘</a:t>
            </a:r>
            <a:r>
              <a:rPr lang="en-GB" i="1" dirty="0" err="1" smtClean="0"/>
              <a:t>reaya</a:t>
            </a:r>
            <a:r>
              <a:rPr lang="en-GB" i="1" dirty="0" smtClean="0"/>
              <a:t>’</a:t>
            </a:r>
            <a:r>
              <a:rPr lang="en-GB" dirty="0" smtClean="0"/>
              <a:t> </a:t>
            </a:r>
            <a:r>
              <a:rPr lang="en-GB" dirty="0" smtClean="0"/>
              <a:t>or </a:t>
            </a:r>
            <a:r>
              <a:rPr lang="en-GB" dirty="0" smtClean="0"/>
              <a:t>‘</a:t>
            </a:r>
            <a:r>
              <a:rPr lang="en-GB" i="1" dirty="0" err="1" smtClean="0"/>
              <a:t>askeri</a:t>
            </a:r>
            <a:r>
              <a:rPr lang="en-GB" i="1" dirty="0" smtClean="0"/>
              <a:t>’</a:t>
            </a:r>
          </a:p>
          <a:p>
            <a:r>
              <a:rPr lang="de-DE" dirty="0" smtClean="0"/>
              <a:t>A multi-cultural and multi-faith </a:t>
            </a:r>
            <a:r>
              <a:rPr lang="de-DE" dirty="0" smtClean="0"/>
              <a:t>state</a:t>
            </a:r>
          </a:p>
          <a:p>
            <a:r>
              <a:rPr lang="de-DE" dirty="0" smtClean="0"/>
              <a:t>Multilingual</a:t>
            </a:r>
          </a:p>
          <a:p>
            <a:r>
              <a:rPr lang="de-DE" b="1" dirty="0" smtClean="0"/>
              <a:t>Law:</a:t>
            </a:r>
            <a:r>
              <a:rPr lang="de-DE" dirty="0" smtClean="0"/>
              <a:t> Sharia courts which implemented Islamic law;  also recourse to the </a:t>
            </a:r>
            <a:r>
              <a:rPr lang="de-DE" i="1" dirty="0" smtClean="0"/>
              <a:t>kanun</a:t>
            </a:r>
            <a:r>
              <a:rPr lang="de-DE" dirty="0" smtClean="0"/>
              <a:t>, Sultanic </a:t>
            </a:r>
            <a:r>
              <a:rPr lang="de-DE" dirty="0" smtClean="0"/>
              <a:t>law</a:t>
            </a:r>
          </a:p>
          <a:p>
            <a:r>
              <a:rPr lang="de-DE" b="1" dirty="0" smtClean="0"/>
              <a:t>Trade</a:t>
            </a:r>
            <a:r>
              <a:rPr lang="de-DE" dirty="0" smtClean="0"/>
              <a:t> is very important</a:t>
            </a:r>
            <a:endParaRPr lang="en-GB"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2200" b="1" dirty="0" smtClean="0"/>
              <a:t>Oppositional framework: French traveller Jean </a:t>
            </a:r>
            <a:r>
              <a:rPr lang="en-GB" sz="2200" dirty="0" smtClean="0"/>
              <a:t>Dumont (1696) </a:t>
            </a:r>
            <a:r>
              <a:rPr lang="en-GB" dirty="0" smtClean="0"/>
              <a:t/>
            </a:r>
            <a:br>
              <a:rPr lang="en-GB" dirty="0" smtClean="0"/>
            </a:br>
            <a:endParaRPr lang="en-GB" dirty="0"/>
          </a:p>
        </p:txBody>
      </p:sp>
      <p:pic>
        <p:nvPicPr>
          <p:cNvPr id="5" name="Content Placeholder 4" descr="17yuzyil3.jpg"/>
          <p:cNvPicPr>
            <a:picLocks noGrp="1" noChangeAspect="1"/>
          </p:cNvPicPr>
          <p:nvPr>
            <p:ph sz="half" idx="1"/>
          </p:nvPr>
        </p:nvPicPr>
        <p:blipFill>
          <a:blip r:embed="rId2" cstate="print"/>
          <a:stretch>
            <a:fillRect/>
          </a:stretch>
        </p:blipFill>
        <p:spPr>
          <a:xfrm>
            <a:off x="563562" y="1493044"/>
            <a:ext cx="3514725" cy="4438650"/>
          </a:xfrm>
        </p:spPr>
      </p:pic>
      <p:sp>
        <p:nvSpPr>
          <p:cNvPr id="4" name="Content Placeholder 3"/>
          <p:cNvSpPr>
            <a:spLocks noGrp="1"/>
          </p:cNvSpPr>
          <p:nvPr>
            <p:ph sz="half" idx="2"/>
          </p:nvPr>
        </p:nvSpPr>
        <p:spPr/>
        <p:txBody>
          <a:bodyPr>
            <a:normAutofit fontScale="92500" lnSpcReduction="10000"/>
          </a:bodyPr>
          <a:lstStyle/>
          <a:p>
            <a:r>
              <a:rPr lang="en-GB" dirty="0" smtClean="0"/>
              <a:t>“The Turks are opposite to us in almost all respects. We content ourselves with one wife they marry several wives. Our habit is short, theirs is long and we wear our hair long and our beards shaved, they shave their hair and suffer their beards to grow: we write in a straight line from left to right and they in a crouched form from right to left”</a:t>
            </a:r>
          </a:p>
          <a:p>
            <a:endParaRPr lang="en-GB"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1171</TotalTime>
  <Words>730</Words>
  <Application>Microsoft Office PowerPoint</Application>
  <PresentationFormat>On-screen Show (4:3)</PresentationFormat>
  <Paragraphs>61</Paragraphs>
  <Slides>16</Slides>
  <Notes>3</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Civic</vt:lpstr>
      <vt:lpstr>The European World: Trans-cultural Contacts, The Ottoman Empire</vt:lpstr>
      <vt:lpstr>The Fall of Constantinople 1453</vt:lpstr>
      <vt:lpstr>Slide 3</vt:lpstr>
      <vt:lpstr>Slide 4</vt:lpstr>
      <vt:lpstr>Military Organisation</vt:lpstr>
      <vt:lpstr>Territorial Expansion</vt:lpstr>
      <vt:lpstr>Sultan Suleyman the Lawgiver (Kanuni) or  Magnificent (r. 1521-1566) </vt:lpstr>
      <vt:lpstr>The Ottoman System of Governance</vt:lpstr>
      <vt:lpstr>Oppositional framework: French traveller Jean Dumont (1696)  </vt:lpstr>
      <vt:lpstr>John Speed, A Prospect of the most famous parts of the World (1631)  </vt:lpstr>
      <vt:lpstr>Death of Prince Mustafa</vt:lpstr>
      <vt:lpstr>Hurrem Sultan</vt:lpstr>
      <vt:lpstr>Georges Clairin, ‘The Sultan’s Favourite’</vt:lpstr>
      <vt:lpstr>Edward Dashwood (by Adrien Carpentier)</vt:lpstr>
      <vt:lpstr>Lady Mary Wortley Montagu</vt:lpstr>
      <vt:lpstr>Credits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Aysu Dincer</dc:creator>
  <cp:lastModifiedBy>Aysu Dincer</cp:lastModifiedBy>
  <cp:revision>97</cp:revision>
  <dcterms:created xsi:type="dcterms:W3CDTF">2018-01-22T11:53:25Z</dcterms:created>
  <dcterms:modified xsi:type="dcterms:W3CDTF">2018-02-06T00:01:08Z</dcterms:modified>
</cp:coreProperties>
</file>