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9" r:id="rId2"/>
    <p:sldId id="257" r:id="rId3"/>
    <p:sldId id="292" r:id="rId4"/>
    <p:sldId id="298" r:id="rId5"/>
    <p:sldId id="295" r:id="rId6"/>
    <p:sldId id="299" r:id="rId7"/>
    <p:sldId id="284" r:id="rId8"/>
    <p:sldId id="281" r:id="rId9"/>
    <p:sldId id="282" r:id="rId10"/>
    <p:sldId id="280" r:id="rId11"/>
    <p:sldId id="283" r:id="rId12"/>
    <p:sldId id="285" r:id="rId13"/>
    <p:sldId id="286" r:id="rId14"/>
    <p:sldId id="267" r:id="rId15"/>
    <p:sldId id="301" r:id="rId16"/>
    <p:sldId id="287" r:id="rId17"/>
    <p:sldId id="293" r:id="rId18"/>
    <p:sldId id="288" r:id="rId19"/>
    <p:sldId id="289" r:id="rId20"/>
    <p:sldId id="291" r:id="rId21"/>
    <p:sldId id="300" r:id="rId22"/>
    <p:sldId id="290" r:id="rId23"/>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CDEDB86C-C2D5-4478-9CCD-D4B7020F2C76}" type="datetimeFigureOut">
              <a:rPr lang="en-US"/>
              <a:pPr>
                <a:defRPr/>
              </a:pPr>
              <a:t>3/6/2018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4BCEAC7-5801-49B5-BA00-1C22622BDB44}" type="slidenum">
              <a:rPr lang="en-GB" altLang="en-US"/>
              <a:pPr>
                <a:defRPr/>
              </a:pPr>
              <a:t>‹#›</a:t>
            </a:fld>
            <a:endParaRPr lang="en-GB" altLang="en-US"/>
          </a:p>
        </p:txBody>
      </p:sp>
    </p:spTree>
    <p:extLst>
      <p:ext uri="{BB962C8B-B14F-4D97-AF65-F5344CB8AC3E}">
        <p14:creationId xmlns:p14="http://schemas.microsoft.com/office/powerpoint/2010/main" val="514319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A43EC90-46F4-4568-BF59-5469CF916AC0}" type="slidenum">
              <a:rPr lang="en-GB" altLang="en-US" smtClean="0">
                <a:latin typeface="Arial" panose="020B0604020202020204" pitchFamily="34" charset="0"/>
              </a:rPr>
              <a:pPr>
                <a:spcBef>
                  <a:spcPct val="0"/>
                </a:spcBef>
              </a:pPr>
              <a:t>1</a:t>
            </a:fld>
            <a:endParaRPr lang="en-GB" altLang="en-US" smtClean="0">
              <a:latin typeface="Arial" panose="020B0604020202020204" pitchFamily="34" charset="0"/>
            </a:endParaRPr>
          </a:p>
        </p:txBody>
      </p:sp>
    </p:spTree>
    <p:extLst>
      <p:ext uri="{BB962C8B-B14F-4D97-AF65-F5344CB8AC3E}">
        <p14:creationId xmlns:p14="http://schemas.microsoft.com/office/powerpoint/2010/main" val="31061687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0637F17-FC11-43B5-AA67-0FCBF2DC58B4}" type="slidenum">
              <a:rPr lang="en-GB" altLang="en-US" smtClean="0">
                <a:latin typeface="Arial" panose="020B0604020202020204" pitchFamily="34" charset="0"/>
              </a:rPr>
              <a:pPr>
                <a:spcBef>
                  <a:spcPct val="0"/>
                </a:spcBef>
              </a:pPr>
              <a:t>13</a:t>
            </a:fld>
            <a:endParaRPr lang="en-GB" altLang="en-US" smtClean="0">
              <a:latin typeface="Arial" panose="020B0604020202020204" pitchFamily="34" charset="0"/>
            </a:endParaRPr>
          </a:p>
        </p:txBody>
      </p:sp>
    </p:spTree>
    <p:extLst>
      <p:ext uri="{BB962C8B-B14F-4D97-AF65-F5344CB8AC3E}">
        <p14:creationId xmlns:p14="http://schemas.microsoft.com/office/powerpoint/2010/main" val="1086934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9C9309-34F3-4F8B-88D3-3C95C22FD1FA}" type="slidenum">
              <a:rPr lang="en-GB" altLang="en-US" smtClean="0">
                <a:latin typeface="Arial" panose="020B0604020202020204" pitchFamily="34" charset="0"/>
              </a:rPr>
              <a:pPr>
                <a:spcBef>
                  <a:spcPct val="0"/>
                </a:spcBef>
              </a:pPr>
              <a:t>14</a:t>
            </a:fld>
            <a:endParaRPr lang="en-GB" altLang="en-US" smtClean="0">
              <a:latin typeface="Arial" panose="020B0604020202020204" pitchFamily="34" charset="0"/>
            </a:endParaRPr>
          </a:p>
        </p:txBody>
      </p:sp>
    </p:spTree>
    <p:extLst>
      <p:ext uri="{BB962C8B-B14F-4D97-AF65-F5344CB8AC3E}">
        <p14:creationId xmlns:p14="http://schemas.microsoft.com/office/powerpoint/2010/main" val="32283647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6720D11-967A-4D0C-9799-BB7646101F8A}" type="slidenum">
              <a:rPr lang="en-GB" altLang="en-US" smtClean="0">
                <a:latin typeface="Arial" panose="020B0604020202020204" pitchFamily="34" charset="0"/>
              </a:rPr>
              <a:pPr>
                <a:spcBef>
                  <a:spcPct val="0"/>
                </a:spcBef>
              </a:pPr>
              <a:t>16</a:t>
            </a:fld>
            <a:endParaRPr lang="en-GB" altLang="en-US" smtClean="0">
              <a:latin typeface="Arial" panose="020B0604020202020204" pitchFamily="34" charset="0"/>
            </a:endParaRPr>
          </a:p>
        </p:txBody>
      </p:sp>
    </p:spTree>
    <p:extLst>
      <p:ext uri="{BB962C8B-B14F-4D97-AF65-F5344CB8AC3E}">
        <p14:creationId xmlns:p14="http://schemas.microsoft.com/office/powerpoint/2010/main" val="1389054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E44EC3F-3E90-45E3-BD8C-56764F6EAD77}" type="slidenum">
              <a:rPr lang="en-GB" altLang="en-US" smtClean="0">
                <a:latin typeface="Arial" panose="020B0604020202020204" pitchFamily="34" charset="0"/>
              </a:rPr>
              <a:pPr>
                <a:spcBef>
                  <a:spcPct val="0"/>
                </a:spcBef>
              </a:pPr>
              <a:t>18</a:t>
            </a:fld>
            <a:endParaRPr lang="en-GB" altLang="en-US" smtClean="0">
              <a:latin typeface="Arial" panose="020B0604020202020204" pitchFamily="34" charset="0"/>
            </a:endParaRPr>
          </a:p>
        </p:txBody>
      </p:sp>
    </p:spTree>
    <p:extLst>
      <p:ext uri="{BB962C8B-B14F-4D97-AF65-F5344CB8AC3E}">
        <p14:creationId xmlns:p14="http://schemas.microsoft.com/office/powerpoint/2010/main" val="933901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DF4AB54-74C9-464C-BD90-992484C5FA8D}" type="slidenum">
              <a:rPr lang="en-GB" altLang="en-US" smtClean="0">
                <a:latin typeface="Arial" panose="020B0604020202020204" pitchFamily="34" charset="0"/>
              </a:rPr>
              <a:pPr>
                <a:spcBef>
                  <a:spcPct val="0"/>
                </a:spcBef>
              </a:pPr>
              <a:t>19</a:t>
            </a:fld>
            <a:endParaRPr lang="en-GB" altLang="en-US" smtClean="0">
              <a:latin typeface="Arial" panose="020B0604020202020204" pitchFamily="34" charset="0"/>
            </a:endParaRPr>
          </a:p>
        </p:txBody>
      </p:sp>
    </p:spTree>
    <p:extLst>
      <p:ext uri="{BB962C8B-B14F-4D97-AF65-F5344CB8AC3E}">
        <p14:creationId xmlns:p14="http://schemas.microsoft.com/office/powerpoint/2010/main" val="29441052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E3BBCD9-2AA3-49AD-9BB9-0904082D7B5E}" type="slidenum">
              <a:rPr lang="en-GB" altLang="en-US" smtClean="0">
                <a:latin typeface="Arial" panose="020B0604020202020204" pitchFamily="34" charset="0"/>
              </a:rPr>
              <a:pPr>
                <a:spcBef>
                  <a:spcPct val="0"/>
                </a:spcBef>
              </a:pPr>
              <a:t>20</a:t>
            </a:fld>
            <a:endParaRPr lang="en-GB" altLang="en-US" smtClean="0">
              <a:latin typeface="Arial" panose="020B0604020202020204" pitchFamily="34" charset="0"/>
            </a:endParaRPr>
          </a:p>
        </p:txBody>
      </p:sp>
    </p:spTree>
    <p:extLst>
      <p:ext uri="{BB962C8B-B14F-4D97-AF65-F5344CB8AC3E}">
        <p14:creationId xmlns:p14="http://schemas.microsoft.com/office/powerpoint/2010/main" val="669356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5D82021-3E3D-4A97-B2F8-9E457B358C30}" type="slidenum">
              <a:rPr lang="en-GB" altLang="en-US" smtClean="0">
                <a:latin typeface="Arial" panose="020B0604020202020204" pitchFamily="34" charset="0"/>
              </a:rPr>
              <a:pPr>
                <a:spcBef>
                  <a:spcPct val="0"/>
                </a:spcBef>
              </a:pPr>
              <a:t>21</a:t>
            </a:fld>
            <a:endParaRPr lang="en-GB" altLang="en-US" smtClean="0">
              <a:latin typeface="Arial" panose="020B0604020202020204" pitchFamily="34" charset="0"/>
            </a:endParaRPr>
          </a:p>
        </p:txBody>
      </p:sp>
    </p:spTree>
    <p:extLst>
      <p:ext uri="{BB962C8B-B14F-4D97-AF65-F5344CB8AC3E}">
        <p14:creationId xmlns:p14="http://schemas.microsoft.com/office/powerpoint/2010/main" val="30539212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221B5A8-B8D4-4335-ABE9-029CD08A2968}" type="slidenum">
              <a:rPr lang="en-GB" altLang="en-US" smtClean="0">
                <a:latin typeface="Arial" panose="020B0604020202020204" pitchFamily="34" charset="0"/>
              </a:rPr>
              <a:pPr>
                <a:spcBef>
                  <a:spcPct val="0"/>
                </a:spcBef>
              </a:pPr>
              <a:t>22</a:t>
            </a:fld>
            <a:endParaRPr lang="en-GB" altLang="en-US" smtClean="0">
              <a:latin typeface="Arial" panose="020B0604020202020204" pitchFamily="34" charset="0"/>
            </a:endParaRPr>
          </a:p>
        </p:txBody>
      </p:sp>
    </p:spTree>
    <p:extLst>
      <p:ext uri="{BB962C8B-B14F-4D97-AF65-F5344CB8AC3E}">
        <p14:creationId xmlns:p14="http://schemas.microsoft.com/office/powerpoint/2010/main" val="1358959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6D74131-0850-4EC2-893A-94352813C763}" type="slidenum">
              <a:rPr lang="en-GB" altLang="en-US" smtClean="0">
                <a:latin typeface="Arial" panose="020B0604020202020204" pitchFamily="34" charset="0"/>
              </a:rPr>
              <a:pPr>
                <a:spcBef>
                  <a:spcPct val="0"/>
                </a:spcBef>
              </a:pPr>
              <a:t>2</a:t>
            </a:fld>
            <a:endParaRPr lang="en-GB" altLang="en-US" smtClean="0">
              <a:latin typeface="Arial" panose="020B0604020202020204" pitchFamily="34" charset="0"/>
            </a:endParaRPr>
          </a:p>
        </p:txBody>
      </p:sp>
    </p:spTree>
    <p:extLst>
      <p:ext uri="{BB962C8B-B14F-4D97-AF65-F5344CB8AC3E}">
        <p14:creationId xmlns:p14="http://schemas.microsoft.com/office/powerpoint/2010/main" val="4192079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B5C54D2-484D-4FE7-B9EA-1ECC93A1558B}" type="slidenum">
              <a:rPr lang="en-GB" altLang="en-US" smtClean="0">
                <a:latin typeface="Arial" panose="020B0604020202020204" pitchFamily="34" charset="0"/>
              </a:rPr>
              <a:pPr>
                <a:spcBef>
                  <a:spcPct val="0"/>
                </a:spcBef>
              </a:pPr>
              <a:t>6</a:t>
            </a:fld>
            <a:endParaRPr lang="en-GB" altLang="en-US" smtClean="0">
              <a:latin typeface="Arial" panose="020B0604020202020204" pitchFamily="34" charset="0"/>
            </a:endParaRPr>
          </a:p>
        </p:txBody>
      </p:sp>
    </p:spTree>
    <p:extLst>
      <p:ext uri="{BB962C8B-B14F-4D97-AF65-F5344CB8AC3E}">
        <p14:creationId xmlns:p14="http://schemas.microsoft.com/office/powerpoint/2010/main" val="4041245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841B7A-C051-4A69-8A78-AEA6DE634658}" type="slidenum">
              <a:rPr lang="en-GB" altLang="en-US" smtClean="0">
                <a:latin typeface="Arial" panose="020B0604020202020204" pitchFamily="34" charset="0"/>
              </a:rPr>
              <a:pPr>
                <a:spcBef>
                  <a:spcPct val="0"/>
                </a:spcBef>
              </a:pPr>
              <a:t>7</a:t>
            </a:fld>
            <a:endParaRPr lang="en-GB" altLang="en-US" smtClean="0">
              <a:latin typeface="Arial" panose="020B0604020202020204" pitchFamily="34" charset="0"/>
            </a:endParaRPr>
          </a:p>
        </p:txBody>
      </p:sp>
    </p:spTree>
    <p:extLst>
      <p:ext uri="{BB962C8B-B14F-4D97-AF65-F5344CB8AC3E}">
        <p14:creationId xmlns:p14="http://schemas.microsoft.com/office/powerpoint/2010/main" val="2180634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16B7B97-AB11-4086-9E6C-CD15078E6C99}" type="slidenum">
              <a:rPr lang="en-GB" altLang="en-US" smtClean="0">
                <a:latin typeface="Arial" panose="020B0604020202020204" pitchFamily="34" charset="0"/>
              </a:rPr>
              <a:pPr>
                <a:spcBef>
                  <a:spcPct val="0"/>
                </a:spcBef>
              </a:pPr>
              <a:t>8</a:t>
            </a:fld>
            <a:endParaRPr lang="en-GB" altLang="en-US" smtClean="0">
              <a:latin typeface="Arial" panose="020B0604020202020204" pitchFamily="34" charset="0"/>
            </a:endParaRPr>
          </a:p>
        </p:txBody>
      </p:sp>
    </p:spTree>
    <p:extLst>
      <p:ext uri="{BB962C8B-B14F-4D97-AF65-F5344CB8AC3E}">
        <p14:creationId xmlns:p14="http://schemas.microsoft.com/office/powerpoint/2010/main" val="434601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Coventry was used to house Royalist prisoners. It is believed that the phrase "sent to Coventry" grew out of the hostile attitude of residents of the city to either the troops billeted there, or the Royalist prisoners held in St. John's church. </a:t>
            </a:r>
          </a:p>
          <a:p>
            <a:pPr eaLnBrk="1" hangingPunct="1">
              <a:spcBef>
                <a:spcPct val="0"/>
              </a:spcBef>
            </a:pPr>
            <a:endParaRPr lang="en-GB" altLang="en-US"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6C1922F-F80F-468A-B8D8-2EB9BB509C1A}" type="slidenum">
              <a:rPr lang="en-GB" altLang="en-US" smtClean="0">
                <a:latin typeface="Arial" panose="020B0604020202020204" pitchFamily="34" charset="0"/>
              </a:rPr>
              <a:pPr>
                <a:spcBef>
                  <a:spcPct val="0"/>
                </a:spcBef>
              </a:pPr>
              <a:t>9</a:t>
            </a:fld>
            <a:endParaRPr lang="en-GB" altLang="en-US" smtClean="0">
              <a:latin typeface="Arial" panose="020B0604020202020204" pitchFamily="34" charset="0"/>
            </a:endParaRPr>
          </a:p>
        </p:txBody>
      </p:sp>
    </p:spTree>
    <p:extLst>
      <p:ext uri="{BB962C8B-B14F-4D97-AF65-F5344CB8AC3E}">
        <p14:creationId xmlns:p14="http://schemas.microsoft.com/office/powerpoint/2010/main" val="1058966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50DC294-3843-4031-9569-18C1BAE7AB1E}" type="slidenum">
              <a:rPr lang="en-GB" altLang="en-US" smtClean="0">
                <a:latin typeface="Arial" panose="020B0604020202020204" pitchFamily="34" charset="0"/>
              </a:rPr>
              <a:pPr>
                <a:spcBef>
                  <a:spcPct val="0"/>
                </a:spcBef>
              </a:pPr>
              <a:t>10</a:t>
            </a:fld>
            <a:endParaRPr lang="en-GB" altLang="en-US" smtClean="0">
              <a:latin typeface="Arial" panose="020B0604020202020204" pitchFamily="34" charset="0"/>
            </a:endParaRPr>
          </a:p>
        </p:txBody>
      </p:sp>
    </p:spTree>
    <p:extLst>
      <p:ext uri="{BB962C8B-B14F-4D97-AF65-F5344CB8AC3E}">
        <p14:creationId xmlns:p14="http://schemas.microsoft.com/office/powerpoint/2010/main" val="4209172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E4AD4B6-AE11-45E5-B1F1-200A64B51477}" type="slidenum">
              <a:rPr lang="en-GB" altLang="en-US" smtClean="0">
                <a:latin typeface="Arial" panose="020B0604020202020204" pitchFamily="34" charset="0"/>
              </a:rPr>
              <a:pPr>
                <a:spcBef>
                  <a:spcPct val="0"/>
                </a:spcBef>
              </a:pPr>
              <a:t>11</a:t>
            </a:fld>
            <a:endParaRPr lang="en-GB" altLang="en-US" smtClean="0">
              <a:latin typeface="Arial" panose="020B0604020202020204" pitchFamily="34" charset="0"/>
            </a:endParaRPr>
          </a:p>
        </p:txBody>
      </p:sp>
    </p:spTree>
    <p:extLst>
      <p:ext uri="{BB962C8B-B14F-4D97-AF65-F5344CB8AC3E}">
        <p14:creationId xmlns:p14="http://schemas.microsoft.com/office/powerpoint/2010/main" val="2272311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F28FCFA-C10D-473B-8578-F850237100D1}" type="slidenum">
              <a:rPr lang="en-GB" altLang="en-US" smtClean="0">
                <a:latin typeface="Arial" panose="020B0604020202020204" pitchFamily="34" charset="0"/>
              </a:rPr>
              <a:pPr>
                <a:spcBef>
                  <a:spcPct val="0"/>
                </a:spcBef>
              </a:pPr>
              <a:t>12</a:t>
            </a:fld>
            <a:endParaRPr lang="en-GB" altLang="en-US" smtClean="0">
              <a:latin typeface="Arial" panose="020B0604020202020204" pitchFamily="34" charset="0"/>
            </a:endParaRPr>
          </a:p>
        </p:txBody>
      </p:sp>
    </p:spTree>
    <p:extLst>
      <p:ext uri="{BB962C8B-B14F-4D97-AF65-F5344CB8AC3E}">
        <p14:creationId xmlns:p14="http://schemas.microsoft.com/office/powerpoint/2010/main" val="3215986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4D3C4BA-CEB1-4E1C-B7EA-8EF912B1C14D}" type="slidenum">
              <a:rPr lang="en-GB" altLang="en-US"/>
              <a:pPr>
                <a:defRPr/>
              </a:pPr>
              <a:t>‹#›</a:t>
            </a:fld>
            <a:endParaRPr lang="en-GB" altLang="en-US"/>
          </a:p>
        </p:txBody>
      </p:sp>
    </p:spTree>
    <p:extLst>
      <p:ext uri="{BB962C8B-B14F-4D97-AF65-F5344CB8AC3E}">
        <p14:creationId xmlns:p14="http://schemas.microsoft.com/office/powerpoint/2010/main" val="81378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E68EC5C-ADAA-463E-948C-2413D845A680}" type="slidenum">
              <a:rPr lang="en-GB" altLang="en-US"/>
              <a:pPr>
                <a:defRPr/>
              </a:pPr>
              <a:t>‹#›</a:t>
            </a:fld>
            <a:endParaRPr lang="en-GB" altLang="en-US"/>
          </a:p>
        </p:txBody>
      </p:sp>
    </p:spTree>
    <p:extLst>
      <p:ext uri="{BB962C8B-B14F-4D97-AF65-F5344CB8AC3E}">
        <p14:creationId xmlns:p14="http://schemas.microsoft.com/office/powerpoint/2010/main" val="2434577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145E57D-F056-4E9C-B054-0DB1348A0AF1}" type="slidenum">
              <a:rPr lang="en-GB" altLang="en-US"/>
              <a:pPr>
                <a:defRPr/>
              </a:pPr>
              <a:t>‹#›</a:t>
            </a:fld>
            <a:endParaRPr lang="en-GB" altLang="en-US"/>
          </a:p>
        </p:txBody>
      </p:sp>
    </p:spTree>
    <p:extLst>
      <p:ext uri="{BB962C8B-B14F-4D97-AF65-F5344CB8AC3E}">
        <p14:creationId xmlns:p14="http://schemas.microsoft.com/office/powerpoint/2010/main" val="13410950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A330F62E-81FF-45BA-95B3-BE54FFF72FC2}" type="slidenum">
              <a:rPr lang="en-GB" altLang="en-US"/>
              <a:pPr>
                <a:defRPr/>
              </a:pPr>
              <a:t>‹#›</a:t>
            </a:fld>
            <a:endParaRPr lang="en-GB" altLang="en-US"/>
          </a:p>
        </p:txBody>
      </p:sp>
    </p:spTree>
    <p:extLst>
      <p:ext uri="{BB962C8B-B14F-4D97-AF65-F5344CB8AC3E}">
        <p14:creationId xmlns:p14="http://schemas.microsoft.com/office/powerpoint/2010/main" val="19836754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39B2C35-806B-41BE-8823-8CF79F0644DA}" type="slidenum">
              <a:rPr lang="en-GB" altLang="en-US"/>
              <a:pPr>
                <a:defRPr/>
              </a:pPr>
              <a:t>‹#›</a:t>
            </a:fld>
            <a:endParaRPr lang="en-GB" altLang="en-US"/>
          </a:p>
        </p:txBody>
      </p:sp>
    </p:spTree>
    <p:extLst>
      <p:ext uri="{BB962C8B-B14F-4D97-AF65-F5344CB8AC3E}">
        <p14:creationId xmlns:p14="http://schemas.microsoft.com/office/powerpoint/2010/main" val="3940013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82CB96F-75F5-4A23-BA60-49DB5752AA2F}" type="slidenum">
              <a:rPr lang="en-GB" altLang="en-US"/>
              <a:pPr>
                <a:defRPr/>
              </a:pPr>
              <a:t>‹#›</a:t>
            </a:fld>
            <a:endParaRPr lang="en-GB" altLang="en-US"/>
          </a:p>
        </p:txBody>
      </p:sp>
    </p:spTree>
    <p:extLst>
      <p:ext uri="{BB962C8B-B14F-4D97-AF65-F5344CB8AC3E}">
        <p14:creationId xmlns:p14="http://schemas.microsoft.com/office/powerpoint/2010/main" val="33238711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AE3B61F-9DB1-4085-BF50-037A0C43F9ED}" type="slidenum">
              <a:rPr lang="en-GB" altLang="en-US"/>
              <a:pPr>
                <a:defRPr/>
              </a:pPr>
              <a:t>‹#›</a:t>
            </a:fld>
            <a:endParaRPr lang="en-GB" altLang="en-US"/>
          </a:p>
        </p:txBody>
      </p:sp>
    </p:spTree>
    <p:extLst>
      <p:ext uri="{BB962C8B-B14F-4D97-AF65-F5344CB8AC3E}">
        <p14:creationId xmlns:p14="http://schemas.microsoft.com/office/powerpoint/2010/main" val="23588262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1276AF6-0B98-490E-84E6-0DF2100A0B17}" type="slidenum">
              <a:rPr lang="en-GB" altLang="en-US"/>
              <a:pPr>
                <a:defRPr/>
              </a:pPr>
              <a:t>‹#›</a:t>
            </a:fld>
            <a:endParaRPr lang="en-GB" altLang="en-US"/>
          </a:p>
        </p:txBody>
      </p:sp>
    </p:spTree>
    <p:extLst>
      <p:ext uri="{BB962C8B-B14F-4D97-AF65-F5344CB8AC3E}">
        <p14:creationId xmlns:p14="http://schemas.microsoft.com/office/powerpoint/2010/main" val="104861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CB3FD9D-36CB-45C8-AD44-4A673B8B7DB6}" type="slidenum">
              <a:rPr lang="en-GB" altLang="en-US"/>
              <a:pPr>
                <a:defRPr/>
              </a:pPr>
              <a:t>‹#›</a:t>
            </a:fld>
            <a:endParaRPr lang="en-GB" altLang="en-US"/>
          </a:p>
        </p:txBody>
      </p:sp>
    </p:spTree>
    <p:extLst>
      <p:ext uri="{BB962C8B-B14F-4D97-AF65-F5344CB8AC3E}">
        <p14:creationId xmlns:p14="http://schemas.microsoft.com/office/powerpoint/2010/main" val="1374369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7D2F5A9-3409-4CC9-9E8B-1B161192EEFF}" type="slidenum">
              <a:rPr lang="en-GB" altLang="en-US"/>
              <a:pPr>
                <a:defRPr/>
              </a:pPr>
              <a:t>‹#›</a:t>
            </a:fld>
            <a:endParaRPr lang="en-GB" altLang="en-US"/>
          </a:p>
        </p:txBody>
      </p:sp>
    </p:spTree>
    <p:extLst>
      <p:ext uri="{BB962C8B-B14F-4D97-AF65-F5344CB8AC3E}">
        <p14:creationId xmlns:p14="http://schemas.microsoft.com/office/powerpoint/2010/main" val="3837861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CFB98FC-6831-4D0F-94F9-E74C55C33608}" type="slidenum">
              <a:rPr lang="en-GB" altLang="en-US"/>
              <a:pPr>
                <a:defRPr/>
              </a:pPr>
              <a:t>‹#›</a:t>
            </a:fld>
            <a:endParaRPr lang="en-GB" altLang="en-US"/>
          </a:p>
        </p:txBody>
      </p:sp>
    </p:spTree>
    <p:extLst>
      <p:ext uri="{BB962C8B-B14F-4D97-AF65-F5344CB8AC3E}">
        <p14:creationId xmlns:p14="http://schemas.microsoft.com/office/powerpoint/2010/main" val="4249956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44B0C16A-A05D-4AB5-8C3B-1D052C643166}" type="slidenum">
              <a:rPr lang="en-GB" altLang="en-US"/>
              <a:pPr>
                <a:defRPr/>
              </a:pPr>
              <a:t>‹#›</a:t>
            </a:fld>
            <a:endParaRPr lang="en-GB" altLang="en-US"/>
          </a:p>
        </p:txBody>
      </p:sp>
    </p:spTree>
    <p:extLst>
      <p:ext uri="{BB962C8B-B14F-4D97-AF65-F5344CB8AC3E}">
        <p14:creationId xmlns:p14="http://schemas.microsoft.com/office/powerpoint/2010/main" val="2975689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4518B7BB-5397-45E3-8075-9E0DE88959B1}" type="slidenum">
              <a:rPr lang="en-GB" altLang="en-US"/>
              <a:pPr>
                <a:defRPr/>
              </a:pPr>
              <a:t>‹#›</a:t>
            </a:fld>
            <a:endParaRPr lang="en-GB" altLang="en-US"/>
          </a:p>
        </p:txBody>
      </p:sp>
    </p:spTree>
    <p:extLst>
      <p:ext uri="{BB962C8B-B14F-4D97-AF65-F5344CB8AC3E}">
        <p14:creationId xmlns:p14="http://schemas.microsoft.com/office/powerpoint/2010/main" val="2240984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F7279E2D-1CFD-48B2-B8E5-048F26A13D38}" type="slidenum">
              <a:rPr lang="en-GB" altLang="en-US"/>
              <a:pPr>
                <a:defRPr/>
              </a:pPr>
              <a:t>‹#›</a:t>
            </a:fld>
            <a:endParaRPr lang="en-GB" altLang="en-US"/>
          </a:p>
        </p:txBody>
      </p:sp>
    </p:spTree>
    <p:extLst>
      <p:ext uri="{BB962C8B-B14F-4D97-AF65-F5344CB8AC3E}">
        <p14:creationId xmlns:p14="http://schemas.microsoft.com/office/powerpoint/2010/main" val="707985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8B52672-B34D-43B0-908D-D2BD4DBBA0FB}" type="slidenum">
              <a:rPr lang="en-GB" altLang="en-US"/>
              <a:pPr>
                <a:defRPr/>
              </a:pPr>
              <a:t>‹#›</a:t>
            </a:fld>
            <a:endParaRPr lang="en-GB" altLang="en-US"/>
          </a:p>
        </p:txBody>
      </p:sp>
    </p:spTree>
    <p:extLst>
      <p:ext uri="{BB962C8B-B14F-4D97-AF65-F5344CB8AC3E}">
        <p14:creationId xmlns:p14="http://schemas.microsoft.com/office/powerpoint/2010/main" val="2125384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63AD2B9-CA4C-47F9-A2F8-0E0D520973C9}" type="slidenum">
              <a:rPr lang="en-GB" altLang="en-US"/>
              <a:pPr>
                <a:defRPr/>
              </a:pPr>
              <a:t>‹#›</a:t>
            </a:fld>
            <a:endParaRPr lang="en-GB" altLang="en-US"/>
          </a:p>
        </p:txBody>
      </p:sp>
    </p:spTree>
    <p:extLst>
      <p:ext uri="{BB962C8B-B14F-4D97-AF65-F5344CB8AC3E}">
        <p14:creationId xmlns:p14="http://schemas.microsoft.com/office/powerpoint/2010/main" val="3010985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C5E0B4D3-08E5-4AE5-87FD-D8B6EE2E5E56}"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satire of medicine close up"/>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1258888" y="908050"/>
            <a:ext cx="6769100" cy="5111750"/>
          </a:xfrm>
          <a:noFill/>
        </p:spPr>
      </p:pic>
      <p:sp>
        <p:nvSpPr>
          <p:cNvPr id="3075" name="Text Box 4"/>
          <p:cNvSpPr txBox="1">
            <a:spLocks noChangeArrowheads="1"/>
          </p:cNvSpPr>
          <p:nvPr/>
        </p:nvSpPr>
        <p:spPr bwMode="auto">
          <a:xfrm>
            <a:off x="733425" y="231775"/>
            <a:ext cx="78200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3600"/>
              <a:t>Political Thought: Ideas and Contexts</a:t>
            </a:r>
          </a:p>
        </p:txBody>
      </p:sp>
      <p:sp>
        <p:nvSpPr>
          <p:cNvPr id="3076" name="Text Box 5"/>
          <p:cNvSpPr txBox="1">
            <a:spLocks noChangeArrowheads="1"/>
          </p:cNvSpPr>
          <p:nvPr/>
        </p:nvSpPr>
        <p:spPr bwMode="auto">
          <a:xfrm>
            <a:off x="3563938" y="6237288"/>
            <a:ext cx="19637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2400"/>
              <a:t>Mark Knights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altLang="en-US" smtClean="0"/>
              <a:t>What issues were raised?</a:t>
            </a:r>
          </a:p>
        </p:txBody>
      </p:sp>
      <p:sp>
        <p:nvSpPr>
          <p:cNvPr id="14339" name="Content Placeholder 2"/>
          <p:cNvSpPr>
            <a:spLocks noGrp="1"/>
          </p:cNvSpPr>
          <p:nvPr>
            <p:ph idx="1"/>
          </p:nvPr>
        </p:nvSpPr>
        <p:spPr>
          <a:xfrm>
            <a:off x="457200" y="1357313"/>
            <a:ext cx="8229600" cy="4768850"/>
          </a:xfrm>
        </p:spPr>
        <p:txBody>
          <a:bodyPr/>
          <a:lstStyle/>
          <a:p>
            <a:r>
              <a:rPr lang="en-GB" altLang="en-US" smtClean="0"/>
              <a:t>What are the legitimate powers of a monarch? </a:t>
            </a:r>
          </a:p>
          <a:p>
            <a:r>
              <a:rPr lang="en-GB" altLang="en-US" smtClean="0"/>
              <a:t>Is it legitimate to raise force against a monarch?</a:t>
            </a:r>
          </a:p>
          <a:p>
            <a:r>
              <a:rPr lang="en-GB" altLang="en-US" smtClean="0"/>
              <a:t>If yes, under what circumstances? And does this imply that political authority rests in the people?</a:t>
            </a:r>
          </a:p>
          <a:p>
            <a:r>
              <a:rPr lang="en-GB" altLang="en-US" smtClean="0"/>
              <a:t>If no, what is the appropriate response? What authority might you be prepared to fight for?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altLang="en-US" smtClean="0"/>
              <a:t>What issues were raised once the war had ended?</a:t>
            </a:r>
          </a:p>
        </p:txBody>
      </p:sp>
      <p:sp>
        <p:nvSpPr>
          <p:cNvPr id="16387" name="Content Placeholder 2"/>
          <p:cNvSpPr>
            <a:spLocks noGrp="1"/>
          </p:cNvSpPr>
          <p:nvPr>
            <p:ph idx="1"/>
          </p:nvPr>
        </p:nvSpPr>
        <p:spPr/>
        <p:txBody>
          <a:bodyPr/>
          <a:lstStyle/>
          <a:p>
            <a:r>
              <a:rPr lang="en-GB" altLang="en-US" sz="2800" smtClean="0"/>
              <a:t>What is the best way to reconstruct authority?</a:t>
            </a:r>
          </a:p>
          <a:p>
            <a:r>
              <a:rPr lang="en-GB" altLang="en-US" sz="2800" smtClean="0"/>
              <a:t>1649 declaration of a ‘free state and commonwealth’. Republican form of government – but this requires justification and vindication. </a:t>
            </a:r>
          </a:p>
          <a:p>
            <a:r>
              <a:rPr lang="en-GB" altLang="en-US" sz="2800" smtClean="0"/>
              <a:t>Does this free state mean social revolution? The redistribution of land? </a:t>
            </a:r>
          </a:p>
          <a:p>
            <a:r>
              <a:rPr lang="en-GB" altLang="en-US" sz="2800" smtClean="0"/>
              <a:t>Does this free state mean the end of a national church and the beginnings of religious toleration?</a:t>
            </a:r>
          </a:p>
          <a:p>
            <a:r>
              <a:rPr lang="en-GB" altLang="en-US" sz="2800" smtClean="0"/>
              <a:t>Does this free state mean the end of state controls over the press?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51520" y="476672"/>
            <a:ext cx="4095328" cy="1143000"/>
          </a:xfrm>
        </p:spPr>
        <p:txBody>
          <a:bodyPr/>
          <a:lstStyle/>
          <a:p>
            <a:r>
              <a:rPr lang="en-GB" altLang="en-US" dirty="0" smtClean="0"/>
              <a:t>‘Engagement’ 1649</a:t>
            </a:r>
            <a:endParaRPr lang="en-GB" altLang="en-US" dirty="0" smtClean="0"/>
          </a:p>
        </p:txBody>
      </p:sp>
      <p:sp>
        <p:nvSpPr>
          <p:cNvPr id="18435" name="Content Placeholder 2"/>
          <p:cNvSpPr>
            <a:spLocks noGrp="1"/>
          </p:cNvSpPr>
          <p:nvPr>
            <p:ph idx="1"/>
          </p:nvPr>
        </p:nvSpPr>
        <p:spPr>
          <a:xfrm>
            <a:off x="0" y="2204864"/>
            <a:ext cx="4830316" cy="4853136"/>
          </a:xfrm>
        </p:spPr>
        <p:txBody>
          <a:bodyPr/>
          <a:lstStyle/>
          <a:p>
            <a:r>
              <a:rPr lang="en-GB" altLang="en-US" sz="2000" dirty="0" smtClean="0"/>
              <a:t>"I do declare and promise, that I will be true and faithful to the Commonwealth of England, as it is now established, without a King or House of Lords.“</a:t>
            </a:r>
          </a:p>
          <a:p>
            <a:r>
              <a:rPr lang="en-GB" altLang="en-US" sz="2000" dirty="0" smtClean="0"/>
              <a:t>Most office-holders were asked to take it</a:t>
            </a:r>
            <a:endParaRPr lang="en-GB" altLang="en-US" sz="2000" dirty="0" smtClean="0"/>
          </a:p>
          <a:p>
            <a:r>
              <a:rPr lang="en-GB" altLang="en-US" sz="2000" dirty="0" smtClean="0"/>
              <a:t>Provoked extensive </a:t>
            </a:r>
            <a:r>
              <a:rPr lang="en-GB" altLang="en-US" sz="2000" dirty="0" smtClean="0"/>
              <a:t>debate. </a:t>
            </a:r>
            <a:r>
              <a:rPr lang="en-GB" altLang="en-US" sz="2000" dirty="0" smtClean="0"/>
              <a:t>Hundreds of </a:t>
            </a:r>
            <a:r>
              <a:rPr lang="en-GB" altLang="en-US" sz="2000" dirty="0" smtClean="0"/>
              <a:t>tracts1649-1652</a:t>
            </a:r>
            <a:r>
              <a:rPr lang="en-GB" altLang="en-US" sz="2000" dirty="0" smtClean="0"/>
              <a:t>. </a:t>
            </a:r>
            <a:endParaRPr lang="en-GB" altLang="en-US" sz="2000" dirty="0" smtClean="0"/>
          </a:p>
          <a:p>
            <a:r>
              <a:rPr lang="en-GB" altLang="en-US" sz="2000" dirty="0" smtClean="0"/>
              <a:t>Was </a:t>
            </a:r>
            <a:r>
              <a:rPr lang="en-GB" altLang="en-US" sz="2000" dirty="0" smtClean="0"/>
              <a:t>it possible to acknowledge the legitimacy of the new regime? Amongst them was Thomas Hobbes.</a:t>
            </a:r>
          </a:p>
          <a:p>
            <a:endParaRPr lang="en-GB" altLang="en-US" dirty="0"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620688"/>
            <a:ext cx="4058351" cy="585901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924300" y="274638"/>
            <a:ext cx="4762500" cy="1143000"/>
          </a:xfrm>
        </p:spPr>
        <p:txBody>
          <a:bodyPr/>
          <a:lstStyle/>
          <a:p>
            <a:r>
              <a:rPr lang="en-GB" altLang="en-US" smtClean="0"/>
              <a:t>Thomas Hobbes</a:t>
            </a:r>
          </a:p>
        </p:txBody>
      </p:sp>
      <p:sp>
        <p:nvSpPr>
          <p:cNvPr id="22531" name="Rectangle 3"/>
          <p:cNvSpPr>
            <a:spLocks noGrp="1" noChangeArrowheads="1"/>
          </p:cNvSpPr>
          <p:nvPr>
            <p:ph type="body" sz="half" idx="1"/>
          </p:nvPr>
        </p:nvSpPr>
        <p:spPr>
          <a:xfrm>
            <a:off x="179388" y="846138"/>
            <a:ext cx="3538537" cy="5500687"/>
          </a:xfrm>
        </p:spPr>
        <p:txBody>
          <a:bodyPr/>
          <a:lstStyle/>
          <a:p>
            <a:pPr>
              <a:lnSpc>
                <a:spcPct val="90000"/>
              </a:lnSpc>
            </a:pPr>
            <a:r>
              <a:rPr lang="en-GB" altLang="en-US" sz="2400" i="1" smtClean="0"/>
              <a:t>Leviathan</a:t>
            </a:r>
            <a:r>
              <a:rPr lang="en-GB" altLang="en-US" sz="2400" smtClean="0"/>
              <a:t> (1651)</a:t>
            </a:r>
          </a:p>
          <a:p>
            <a:pPr>
              <a:lnSpc>
                <a:spcPct val="90000"/>
              </a:lnSpc>
            </a:pPr>
            <a:r>
              <a:rPr lang="en-GB" altLang="en-US" sz="2400" smtClean="0"/>
              <a:t>How to reconstruct political obligation</a:t>
            </a:r>
          </a:p>
          <a:p>
            <a:pPr>
              <a:lnSpc>
                <a:spcPct val="90000"/>
              </a:lnSpc>
            </a:pPr>
            <a:r>
              <a:rPr lang="en-GB" altLang="en-US" sz="2400" smtClean="0"/>
              <a:t>Man in a state of nature and natural rights</a:t>
            </a:r>
          </a:p>
          <a:p>
            <a:pPr>
              <a:lnSpc>
                <a:spcPct val="90000"/>
              </a:lnSpc>
            </a:pPr>
            <a:r>
              <a:rPr lang="en-GB" altLang="en-US" sz="2400" smtClean="0"/>
              <a:t>A form of </a:t>
            </a:r>
            <a:r>
              <a:rPr lang="en-GB" altLang="en-US" sz="2400" b="1" smtClean="0"/>
              <a:t>contract</a:t>
            </a:r>
            <a:r>
              <a:rPr lang="en-GB" altLang="en-US" sz="2400" smtClean="0"/>
              <a:t> and incorporation, involving the transfer of power to the sovereign in order to achieve security.</a:t>
            </a:r>
          </a:p>
          <a:p>
            <a:pPr>
              <a:lnSpc>
                <a:spcPct val="90000"/>
              </a:lnSpc>
            </a:pPr>
            <a:r>
              <a:rPr lang="en-GB" altLang="en-US" sz="2400" smtClean="0"/>
              <a:t>Contract: marriage contract; market</a:t>
            </a:r>
          </a:p>
          <a:p>
            <a:pPr>
              <a:lnSpc>
                <a:spcPct val="90000"/>
              </a:lnSpc>
              <a:buFontTx/>
              <a:buNone/>
            </a:pPr>
            <a:endParaRPr lang="en-GB" altLang="en-US" sz="2800" smtClean="0"/>
          </a:p>
        </p:txBody>
      </p:sp>
      <p:pic>
        <p:nvPicPr>
          <p:cNvPr id="22532" name="Picture 5" descr="leviathan"/>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3851275" y="1773238"/>
            <a:ext cx="5076825" cy="4035425"/>
          </a:xfrm>
          <a:noFill/>
          <a:ln>
            <a:solidFill>
              <a:schemeClr val="tx1"/>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GB" altLang="en-US" smtClean="0"/>
              <a:t>Precedents: A radical French Protestant theory</a:t>
            </a:r>
          </a:p>
        </p:txBody>
      </p:sp>
      <p:sp>
        <p:nvSpPr>
          <p:cNvPr id="20483" name="Rectangle 3"/>
          <p:cNvSpPr>
            <a:spLocks noGrp="1" noChangeArrowheads="1"/>
          </p:cNvSpPr>
          <p:nvPr>
            <p:ph type="body" sz="half" idx="1"/>
          </p:nvPr>
        </p:nvSpPr>
        <p:spPr>
          <a:xfrm>
            <a:off x="179388" y="1700213"/>
            <a:ext cx="4038600" cy="5068887"/>
          </a:xfrm>
        </p:spPr>
        <p:txBody>
          <a:bodyPr/>
          <a:lstStyle/>
          <a:p>
            <a:pPr eaLnBrk="1" hangingPunct="1">
              <a:lnSpc>
                <a:spcPct val="80000"/>
              </a:lnSpc>
            </a:pPr>
            <a:r>
              <a:rPr lang="en-GB" altLang="en-US" sz="1800" i="1" dirty="0" err="1" smtClean="0"/>
              <a:t>Vindiciae</a:t>
            </a:r>
            <a:r>
              <a:rPr lang="en-GB" altLang="en-US" sz="1800" i="1" dirty="0" smtClean="0"/>
              <a:t> Contra </a:t>
            </a:r>
            <a:r>
              <a:rPr lang="en-GB" altLang="en-US" sz="1800" i="1" dirty="0" err="1" smtClean="0"/>
              <a:t>Tyrannos</a:t>
            </a:r>
            <a:r>
              <a:rPr lang="en-GB" altLang="en-US" sz="1800" dirty="0" smtClean="0"/>
              <a:t> or </a:t>
            </a:r>
            <a:r>
              <a:rPr lang="en-GB" altLang="en-US" sz="1800" i="1" dirty="0" smtClean="0"/>
              <a:t>Defence of Liberty against Tyrants</a:t>
            </a:r>
            <a:r>
              <a:rPr lang="en-GB" altLang="en-US" sz="1800" dirty="0" smtClean="0"/>
              <a:t> (1579): </a:t>
            </a:r>
          </a:p>
          <a:p>
            <a:pPr eaLnBrk="1" hangingPunct="1">
              <a:lnSpc>
                <a:spcPct val="80000"/>
              </a:lnSpc>
            </a:pPr>
            <a:r>
              <a:rPr lang="en-GB" altLang="en-US" sz="1800" dirty="0" smtClean="0"/>
              <a:t>Possibly by Philippe </a:t>
            </a:r>
            <a:r>
              <a:rPr lang="en-GB" altLang="en-US" sz="1800" dirty="0" err="1" smtClean="0"/>
              <a:t>Duplessis</a:t>
            </a:r>
            <a:r>
              <a:rPr lang="en-GB" altLang="en-US" sz="1800" dirty="0" smtClean="0"/>
              <a:t> </a:t>
            </a:r>
            <a:r>
              <a:rPr lang="en-GB" altLang="en-US" sz="1800" dirty="0" err="1" smtClean="0"/>
              <a:t>Mornay</a:t>
            </a:r>
            <a:r>
              <a:rPr lang="en-GB" altLang="en-US" sz="1800" dirty="0" smtClean="0"/>
              <a:t>. He escaped 1572 massacre and fled to England, returning to France to aid Henri de Navarre (Henry IV); an active philosopher. </a:t>
            </a:r>
          </a:p>
          <a:p>
            <a:pPr eaLnBrk="1" hangingPunct="1">
              <a:lnSpc>
                <a:spcPct val="80000"/>
              </a:lnSpc>
            </a:pPr>
            <a:r>
              <a:rPr lang="en-GB" altLang="en-US" sz="1800" dirty="0" smtClean="0"/>
              <a:t>contract; natural liberty and equality; natural law; consent as basis for civil society; popular sovereignty; right of resistance; moral not religious theory. </a:t>
            </a:r>
          </a:p>
          <a:p>
            <a:pPr eaLnBrk="1" hangingPunct="1">
              <a:lnSpc>
                <a:spcPct val="80000"/>
              </a:lnSpc>
            </a:pPr>
            <a:r>
              <a:rPr lang="en-GB" altLang="en-US" sz="1800" dirty="0" smtClean="0"/>
              <a:t>State of nature [NB influence of overseas exploration and colonisation; Locke ‘in the beginning all the world was America’], natural freedom and equality</a:t>
            </a:r>
          </a:p>
        </p:txBody>
      </p:sp>
      <p:pic>
        <p:nvPicPr>
          <p:cNvPr id="20484" name="Picture 5" descr="vespucci"/>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545013" y="1700213"/>
            <a:ext cx="4381500" cy="4535487"/>
          </a:xfr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Hobbes’ ideas were contested</a:t>
            </a:r>
            <a:endParaRPr lang="en-GB" dirty="0"/>
          </a:p>
        </p:txBody>
      </p:sp>
      <p:sp>
        <p:nvSpPr>
          <p:cNvPr id="3" name="Content Placeholder 2"/>
          <p:cNvSpPr>
            <a:spLocks noGrp="1"/>
          </p:cNvSpPr>
          <p:nvPr>
            <p:ph idx="1"/>
          </p:nvPr>
        </p:nvSpPr>
        <p:spPr/>
        <p:txBody>
          <a:bodyPr/>
          <a:lstStyle/>
          <a:p>
            <a:r>
              <a:rPr lang="en-GB" dirty="0" smtClean="0"/>
              <a:t>E.g. by Sir Robert </a:t>
            </a:r>
            <a:r>
              <a:rPr lang="en-GB" dirty="0" err="1" smtClean="0"/>
              <a:t>Filmer</a:t>
            </a:r>
            <a:r>
              <a:rPr lang="en-GB" dirty="0" smtClean="0"/>
              <a:t> (1588-1653)</a:t>
            </a:r>
          </a:p>
          <a:p>
            <a:r>
              <a:rPr lang="en-GB" dirty="0" smtClean="0"/>
              <a:t>Stressed importance of deriving political ideas from scripture, the law of nature and the constitution</a:t>
            </a:r>
          </a:p>
          <a:p>
            <a:r>
              <a:rPr lang="en-GB" dirty="0" smtClean="0"/>
              <a:t>King alone was law-maker</a:t>
            </a:r>
          </a:p>
          <a:p>
            <a:r>
              <a:rPr lang="en-GB" dirty="0" smtClean="0"/>
              <a:t>The people had no right of resistance</a:t>
            </a:r>
          </a:p>
          <a:p>
            <a:r>
              <a:rPr lang="en-GB" i="1" dirty="0"/>
              <a:t>The Necessity of the Absolute Power of All Kings</a:t>
            </a:r>
            <a:r>
              <a:rPr lang="en-GB" dirty="0"/>
              <a:t> (1648).</a:t>
            </a:r>
          </a:p>
        </p:txBody>
      </p:sp>
    </p:spTree>
    <p:extLst>
      <p:ext uri="{BB962C8B-B14F-4D97-AF65-F5344CB8AC3E}">
        <p14:creationId xmlns:p14="http://schemas.microsoft.com/office/powerpoint/2010/main" val="11697690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4"/>
          <p:cNvSpPr>
            <a:spLocks noGrp="1"/>
          </p:cNvSpPr>
          <p:nvPr>
            <p:ph type="title"/>
          </p:nvPr>
        </p:nvSpPr>
        <p:spPr>
          <a:xfrm>
            <a:off x="471339" y="548680"/>
            <a:ext cx="2890664" cy="1143000"/>
          </a:xfrm>
        </p:spPr>
        <p:txBody>
          <a:bodyPr/>
          <a:lstStyle/>
          <a:p>
            <a:r>
              <a:rPr lang="en-GB" altLang="en-US" dirty="0" smtClean="0"/>
              <a:t>Hobbes and </a:t>
            </a:r>
            <a:r>
              <a:rPr lang="en-GB" altLang="en-US" dirty="0" smtClean="0"/>
              <a:t>religion</a:t>
            </a:r>
            <a:endParaRPr lang="en-GB" altLang="en-US" dirty="0" smtClean="0"/>
          </a:p>
        </p:txBody>
      </p:sp>
      <p:sp>
        <p:nvSpPr>
          <p:cNvPr id="25603" name="Content Placeholder 5"/>
          <p:cNvSpPr>
            <a:spLocks noGrp="1"/>
          </p:cNvSpPr>
          <p:nvPr>
            <p:ph idx="1"/>
          </p:nvPr>
        </p:nvSpPr>
        <p:spPr>
          <a:xfrm>
            <a:off x="3518098" y="1120180"/>
            <a:ext cx="5637312" cy="4525962"/>
          </a:xfrm>
        </p:spPr>
        <p:txBody>
          <a:bodyPr/>
          <a:lstStyle/>
          <a:p>
            <a:r>
              <a:rPr lang="en-GB" altLang="en-US" sz="2800" dirty="0" smtClean="0"/>
              <a:t>Hobbes </a:t>
            </a:r>
            <a:r>
              <a:rPr lang="en-GB" altLang="en-US" sz="2800" dirty="0" smtClean="0"/>
              <a:t>also considered the relationship between church and state</a:t>
            </a:r>
          </a:p>
          <a:p>
            <a:r>
              <a:rPr lang="en-GB" altLang="en-US" sz="2800" dirty="0" smtClean="0"/>
              <a:t>private </a:t>
            </a:r>
            <a:r>
              <a:rPr lang="en-GB" altLang="en-US" sz="2800" dirty="0" smtClean="0"/>
              <a:t>conscience was dangerous and </a:t>
            </a:r>
            <a:r>
              <a:rPr lang="en-GB" altLang="en-US" sz="2800" dirty="0" smtClean="0"/>
              <a:t>the </a:t>
            </a:r>
            <a:r>
              <a:rPr lang="en-GB" altLang="en-US" sz="2800" dirty="0" smtClean="0"/>
              <a:t>sovereign power ought to decide what religion was followed. </a:t>
            </a:r>
          </a:p>
          <a:p>
            <a:r>
              <a:rPr lang="en-GB" altLang="en-US" sz="2800" dirty="0" smtClean="0"/>
              <a:t>There were many, however, who vigorously opposed this point of view and argued for liberty of conscience. </a:t>
            </a:r>
          </a:p>
          <a:p>
            <a:endParaRPr lang="en-GB" altLang="en-US" dirty="0" smtClean="0"/>
          </a:p>
        </p:txBody>
      </p:sp>
      <p:pic>
        <p:nvPicPr>
          <p:cNvPr id="4" name="Picture 5" descr="leviath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1980728" y="2420888"/>
            <a:ext cx="5076825" cy="4035425"/>
          </a:xfrm>
          <a:prstGeom prst="rect">
            <a:avLst/>
          </a:prstGeom>
          <a:noFill/>
          <a:ln>
            <a:solidFill>
              <a:schemeClr val="tx1"/>
            </a:solid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GB" altLang="en-US" smtClean="0"/>
              <a:t>The influence of Machiavelli</a:t>
            </a:r>
          </a:p>
        </p:txBody>
      </p:sp>
      <p:sp>
        <p:nvSpPr>
          <p:cNvPr id="27651" name="Content Placeholder 2"/>
          <p:cNvSpPr>
            <a:spLocks noGrp="1"/>
          </p:cNvSpPr>
          <p:nvPr>
            <p:ph idx="1"/>
          </p:nvPr>
        </p:nvSpPr>
        <p:spPr>
          <a:xfrm>
            <a:off x="107504" y="1916832"/>
            <a:ext cx="5194300" cy="4525962"/>
          </a:xfrm>
        </p:spPr>
        <p:txBody>
          <a:bodyPr/>
          <a:lstStyle/>
          <a:p>
            <a:r>
              <a:rPr lang="en-GB" altLang="en-US" sz="2400" dirty="0" smtClean="0"/>
              <a:t>Hobbes was influenced by Nicholas Machiavelli</a:t>
            </a:r>
          </a:p>
          <a:p>
            <a:r>
              <a:rPr lang="en-GB" altLang="en-US" sz="2400" dirty="0" smtClean="0"/>
              <a:t>Why was this early sixteenth century Italian writer useful in the mid-century British context?</a:t>
            </a:r>
          </a:p>
          <a:p>
            <a:r>
              <a:rPr lang="en-GB" altLang="en-US" sz="2400" dirty="0" smtClean="0"/>
              <a:t>John </a:t>
            </a:r>
            <a:r>
              <a:rPr lang="en-GB" altLang="en-US" sz="2400" dirty="0" err="1" smtClean="0"/>
              <a:t>Pocock</a:t>
            </a:r>
            <a:endParaRPr lang="en-GB" altLang="en-US" sz="2400" dirty="0" smtClean="0"/>
          </a:p>
          <a:p>
            <a:r>
              <a:rPr lang="en-GB" altLang="en-US" sz="2400" i="1" dirty="0" smtClean="0"/>
              <a:t>The Prince </a:t>
            </a:r>
            <a:r>
              <a:rPr lang="en-GB" altLang="en-US" sz="2400" dirty="0" smtClean="0"/>
              <a:t>(written 1513, published 1532)</a:t>
            </a:r>
          </a:p>
          <a:p>
            <a:r>
              <a:rPr lang="en-GB" altLang="en-US" sz="2400" i="1" dirty="0" smtClean="0"/>
              <a:t>The Discourses on Livy </a:t>
            </a:r>
            <a:r>
              <a:rPr lang="en-GB" altLang="en-US" sz="2400" dirty="0" smtClean="0"/>
              <a:t>(written 1517, published1531)</a:t>
            </a:r>
            <a:endParaRPr lang="en-GB" altLang="en-US" sz="2400" dirty="0" smtClean="0"/>
          </a:p>
        </p:txBody>
      </p:sp>
      <p:pic>
        <p:nvPicPr>
          <p:cNvPr id="27652" name="Picture 2" descr="https://libwebspace.library.cmu.edu:4430/posner/sp09/subcontents/images/machiavell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1790700"/>
            <a:ext cx="3429000" cy="414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GB" altLang="en-US" smtClean="0"/>
              <a:t>The English face of Machiavelli</a:t>
            </a:r>
          </a:p>
        </p:txBody>
      </p:sp>
      <p:sp>
        <p:nvSpPr>
          <p:cNvPr id="28675" name="Content Placeholder 2"/>
          <p:cNvSpPr>
            <a:spLocks noGrp="1"/>
          </p:cNvSpPr>
          <p:nvPr>
            <p:ph idx="1"/>
          </p:nvPr>
        </p:nvSpPr>
        <p:spPr>
          <a:xfrm>
            <a:off x="179388" y="1557338"/>
            <a:ext cx="8674100" cy="4811712"/>
          </a:xfrm>
        </p:spPr>
        <p:txBody>
          <a:bodyPr/>
          <a:lstStyle/>
          <a:p>
            <a:r>
              <a:rPr lang="en-GB" altLang="en-US" sz="2800" smtClean="0"/>
              <a:t>He had written about both princes and republics, with a marked preference for the latter and for mixed and balanced government</a:t>
            </a:r>
          </a:p>
          <a:p>
            <a:r>
              <a:rPr lang="en-GB" altLang="en-US" sz="2800" smtClean="0"/>
              <a:t>He was seen as anti-clerical</a:t>
            </a:r>
          </a:p>
          <a:p>
            <a:r>
              <a:rPr lang="en-GB" altLang="en-US" sz="2800" smtClean="0"/>
              <a:t>He wrote about human nature rather than ideal forms</a:t>
            </a:r>
          </a:p>
          <a:p>
            <a:r>
              <a:rPr lang="en-GB" altLang="en-US" sz="2800" smtClean="0"/>
              <a:t>His republic was one that encouraged virtue – the two were linked</a:t>
            </a:r>
          </a:p>
          <a:p>
            <a:r>
              <a:rPr lang="en-GB" altLang="en-US" sz="2800" smtClean="0"/>
              <a:t>Liberty was preserved by periods of conflict and even violence; states were organic and decayed and then had to be rebuilt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3"/>
          <p:cNvSpPr>
            <a:spLocks noGrp="1"/>
          </p:cNvSpPr>
          <p:nvPr>
            <p:ph type="title"/>
          </p:nvPr>
        </p:nvSpPr>
        <p:spPr/>
        <p:txBody>
          <a:bodyPr/>
          <a:lstStyle/>
          <a:p>
            <a:endParaRPr lang="en-US" altLang="en-US" smtClean="0"/>
          </a:p>
        </p:txBody>
      </p:sp>
      <p:sp>
        <p:nvSpPr>
          <p:cNvPr id="30723" name="Text Placeholder 4"/>
          <p:cNvSpPr>
            <a:spLocks noGrp="1"/>
          </p:cNvSpPr>
          <p:nvPr>
            <p:ph type="body" idx="1"/>
          </p:nvPr>
        </p:nvSpPr>
        <p:spPr/>
        <p:txBody>
          <a:bodyPr/>
          <a:lstStyle/>
          <a:p>
            <a:endParaRPr lang="en-US" altLang="en-US" smtClean="0"/>
          </a:p>
        </p:txBody>
      </p:sp>
      <p:sp>
        <p:nvSpPr>
          <p:cNvPr id="30724" name="Content Placeholder 2"/>
          <p:cNvSpPr>
            <a:spLocks noGrp="1"/>
          </p:cNvSpPr>
          <p:nvPr>
            <p:ph sz="half" idx="2"/>
          </p:nvPr>
        </p:nvSpPr>
        <p:spPr>
          <a:xfrm>
            <a:off x="357188" y="214313"/>
            <a:ext cx="4040187" cy="3951287"/>
          </a:xfrm>
        </p:spPr>
        <p:txBody>
          <a:bodyPr/>
          <a:lstStyle/>
          <a:p>
            <a:r>
              <a:rPr lang="en-GB" altLang="en-US" sz="2000" smtClean="0"/>
              <a:t>Machiavelli’s ideas were appropriated and debated</a:t>
            </a:r>
          </a:p>
          <a:p>
            <a:r>
              <a:rPr lang="en-GB" altLang="en-US" sz="2000" smtClean="0"/>
              <a:t>Many pamphlets embraced Machiavellian ideas; but many condemned his ideas.</a:t>
            </a:r>
          </a:p>
          <a:p>
            <a:r>
              <a:rPr lang="en-GB" altLang="en-US" sz="2000" smtClean="0"/>
              <a:t>1642 ‘Is any prince named in any chronicle  but in red letters’?</a:t>
            </a:r>
          </a:p>
          <a:p>
            <a:r>
              <a:rPr lang="en-GB" altLang="en-US" sz="2000" smtClean="0"/>
              <a:t>James Harrington, a republican, was very influenced.</a:t>
            </a:r>
          </a:p>
          <a:p>
            <a:r>
              <a:rPr lang="en-GB" altLang="en-US" sz="2000" smtClean="0"/>
              <a:t>Harrington’s friend, Henry Neville, may have had written a vindication of Machiavelli in 1675; but it could also be the work of the publisher John Starkey, another example of how political thought was not just linked to canonical authors</a:t>
            </a:r>
            <a:r>
              <a:rPr lang="en-GB" altLang="en-US" smtClean="0"/>
              <a:t>.</a:t>
            </a:r>
          </a:p>
        </p:txBody>
      </p:sp>
      <p:sp>
        <p:nvSpPr>
          <p:cNvPr id="30725" name="Text Placeholder 5"/>
          <p:cNvSpPr>
            <a:spLocks noGrp="1"/>
          </p:cNvSpPr>
          <p:nvPr>
            <p:ph type="body" sz="quarter" idx="3"/>
          </p:nvPr>
        </p:nvSpPr>
        <p:spPr/>
        <p:txBody>
          <a:bodyPr/>
          <a:lstStyle/>
          <a:p>
            <a:endParaRPr lang="en-US" altLang="en-US" smtClean="0"/>
          </a:p>
        </p:txBody>
      </p:sp>
      <p:pic>
        <p:nvPicPr>
          <p:cNvPr id="30726" name="Content Placeholder 7" descr="Anon-The_atheisticall_polititian_or-Wing-A4109-22_E_127_43_-p1[1].TIF"/>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500563" y="142875"/>
            <a:ext cx="4343400" cy="650398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439737"/>
          </a:xfrm>
        </p:spPr>
        <p:txBody>
          <a:bodyPr/>
          <a:lstStyle/>
          <a:p>
            <a:pPr eaLnBrk="1" hangingPunct="1"/>
            <a:r>
              <a:rPr lang="en-GB" altLang="en-US" smtClean="0"/>
              <a:t>Ideas and contexts</a:t>
            </a:r>
          </a:p>
        </p:txBody>
      </p:sp>
      <p:sp>
        <p:nvSpPr>
          <p:cNvPr id="5123" name="Rectangle 3"/>
          <p:cNvSpPr>
            <a:spLocks noGrp="1" noChangeArrowheads="1"/>
          </p:cNvSpPr>
          <p:nvPr>
            <p:ph type="body" idx="1"/>
          </p:nvPr>
        </p:nvSpPr>
        <p:spPr>
          <a:xfrm>
            <a:off x="395288" y="1341438"/>
            <a:ext cx="8229600" cy="5811837"/>
          </a:xfrm>
        </p:spPr>
        <p:txBody>
          <a:bodyPr/>
          <a:lstStyle/>
          <a:p>
            <a:pPr eaLnBrk="1" hangingPunct="1">
              <a:lnSpc>
                <a:spcPct val="90000"/>
              </a:lnSpc>
            </a:pPr>
            <a:r>
              <a:rPr lang="en-GB" altLang="en-US" sz="2800" smtClean="0"/>
              <a:t>Is ‘political thought’ a very useful term? </a:t>
            </a:r>
          </a:p>
          <a:p>
            <a:pPr eaLnBrk="1" hangingPunct="1">
              <a:lnSpc>
                <a:spcPct val="90000"/>
              </a:lnSpc>
            </a:pPr>
            <a:r>
              <a:rPr lang="en-GB" altLang="en-US" sz="2800" smtClean="0"/>
              <a:t>It tends to stress ‘great thinkers’ and examine their ideas (Machiavelli, Hobbes, Locke) but</a:t>
            </a:r>
          </a:p>
          <a:p>
            <a:pPr eaLnBrk="1" hangingPunct="1">
              <a:lnSpc>
                <a:spcPct val="90000"/>
              </a:lnSpc>
            </a:pPr>
            <a:r>
              <a:rPr lang="en-GB" altLang="en-US" sz="2800" smtClean="0"/>
              <a:t>Political ideas are also inherent in everyday actions, conflicts and beliefs</a:t>
            </a:r>
          </a:p>
          <a:p>
            <a:pPr eaLnBrk="1" hangingPunct="1">
              <a:lnSpc>
                <a:spcPct val="90000"/>
              </a:lnSpc>
            </a:pPr>
            <a:r>
              <a:rPr lang="en-GB" altLang="en-US" sz="2800" smtClean="0"/>
              <a:t>Ideas don’t change in isolation (Cambridge School’s contextualisation: Quentin Skinner, John Pocock)</a:t>
            </a:r>
          </a:p>
          <a:p>
            <a:pPr eaLnBrk="1" hangingPunct="1">
              <a:lnSpc>
                <a:spcPct val="90000"/>
              </a:lnSpc>
            </a:pPr>
            <a:r>
              <a:rPr lang="en-GB" altLang="en-US" sz="2800" smtClean="0"/>
              <a:t>Moreover ‘politics’ can be a very artificially restrictive word (esp. re religion)</a:t>
            </a:r>
          </a:p>
          <a:p>
            <a:pPr eaLnBrk="1" hangingPunct="1">
              <a:lnSpc>
                <a:spcPct val="90000"/>
              </a:lnSpc>
            </a:pPr>
            <a:r>
              <a:rPr lang="en-GB" altLang="en-US" sz="2800" smtClean="0"/>
              <a:t>thought related to the state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6"/>
          <p:cNvSpPr>
            <a:spLocks noGrp="1"/>
          </p:cNvSpPr>
          <p:nvPr>
            <p:ph type="title"/>
          </p:nvPr>
        </p:nvSpPr>
        <p:spPr/>
        <p:txBody>
          <a:bodyPr/>
          <a:lstStyle/>
          <a:p>
            <a:endParaRPr lang="en-US" altLang="en-US" smtClean="0"/>
          </a:p>
        </p:txBody>
      </p:sp>
      <p:pic>
        <p:nvPicPr>
          <p:cNvPr id="32771" name="Content Placeholder 8" descr="machiavellicrop.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071563" y="142875"/>
            <a:ext cx="7143750" cy="6553200"/>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77800" y="930275"/>
            <a:ext cx="4186238" cy="706438"/>
          </a:xfrm>
        </p:spPr>
        <p:txBody>
          <a:bodyPr/>
          <a:lstStyle/>
          <a:p>
            <a:r>
              <a:rPr lang="en-GB" altLang="en-US" dirty="0" smtClean="0"/>
              <a:t>More’s Utopia was also re-used</a:t>
            </a:r>
            <a:endParaRPr lang="en-GB" altLang="en-US" dirty="0" smtClean="0"/>
          </a:p>
        </p:txBody>
      </p:sp>
      <p:sp>
        <p:nvSpPr>
          <p:cNvPr id="12291" name="Text Placeholder 2"/>
          <p:cNvSpPr>
            <a:spLocks noGrp="1"/>
          </p:cNvSpPr>
          <p:nvPr>
            <p:ph type="body" sz="half" idx="1"/>
          </p:nvPr>
        </p:nvSpPr>
        <p:spPr>
          <a:xfrm>
            <a:off x="371475" y="1768475"/>
            <a:ext cx="4038600" cy="4525963"/>
          </a:xfrm>
        </p:spPr>
        <p:txBody>
          <a:bodyPr/>
          <a:lstStyle/>
          <a:p>
            <a:pPr marL="0" indent="0">
              <a:buFontTx/>
              <a:buNone/>
            </a:pPr>
            <a:endParaRPr lang="en-GB" altLang="en-US" smtClean="0"/>
          </a:p>
        </p:txBody>
      </p:sp>
      <p:sp>
        <p:nvSpPr>
          <p:cNvPr id="4" name="Content Placeholder 3"/>
          <p:cNvSpPr>
            <a:spLocks noGrp="1"/>
          </p:cNvSpPr>
          <p:nvPr>
            <p:ph sz="half" idx="2"/>
          </p:nvPr>
        </p:nvSpPr>
        <p:spPr>
          <a:xfrm>
            <a:off x="454025" y="3077369"/>
            <a:ext cx="3956050" cy="3195637"/>
          </a:xfrm>
        </p:spPr>
        <p:txBody>
          <a:bodyPr/>
          <a:lstStyle/>
          <a:p>
            <a:pPr>
              <a:defRPr/>
            </a:pPr>
            <a:r>
              <a:rPr lang="en-GB" sz="2800" dirty="0" smtClean="0"/>
              <a:t>1639 </a:t>
            </a:r>
            <a:r>
              <a:rPr lang="en-GB" sz="2800" dirty="0" smtClean="0"/>
              <a:t>as </a:t>
            </a:r>
            <a:r>
              <a:rPr lang="en-GB" sz="2800" i="1" dirty="0" smtClean="0"/>
              <a:t>The Commonwealth of Utopia</a:t>
            </a:r>
          </a:p>
          <a:p>
            <a:pPr>
              <a:defRPr/>
            </a:pPr>
            <a:endParaRPr lang="en-GB" sz="2800" i="1" dirty="0" smtClean="0"/>
          </a:p>
          <a:p>
            <a:pPr marL="0" indent="0">
              <a:buFontTx/>
              <a:buNone/>
              <a:defRPr/>
            </a:pPr>
            <a:endParaRPr lang="en-GB" dirty="0" smtClean="0"/>
          </a:p>
        </p:txBody>
      </p:sp>
      <p:sp>
        <p:nvSpPr>
          <p:cNvPr id="12293" name="AutoShape 6" descr="Page Image 1 of 5"/>
          <p:cNvSpPr>
            <a:spLocks noChangeAspect="1" noChangeArrowheads="1"/>
          </p:cNvSpPr>
          <p:nvPr/>
        </p:nvSpPr>
        <p:spPr bwMode="auto">
          <a:xfrm>
            <a:off x="155575" y="-2179638"/>
            <a:ext cx="3257550" cy="455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pic>
        <p:nvPicPr>
          <p:cNvPr id="12294" name="Picture 8" descr="J:\european world\utopia.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6313" y="233363"/>
            <a:ext cx="4079875" cy="570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Box 6"/>
          <p:cNvSpPr txBox="1">
            <a:spLocks noChangeArrowheads="1"/>
          </p:cNvSpPr>
          <p:nvPr/>
        </p:nvSpPr>
        <p:spPr bwMode="auto">
          <a:xfrm>
            <a:off x="5435600" y="5949950"/>
            <a:ext cx="30241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800"/>
              <a:t>A 1647 tract about the civil wars</a:t>
            </a:r>
          </a:p>
        </p:txBody>
      </p:sp>
    </p:spTree>
    <p:extLst>
      <p:ext uri="{BB962C8B-B14F-4D97-AF65-F5344CB8AC3E}">
        <p14:creationId xmlns:p14="http://schemas.microsoft.com/office/powerpoint/2010/main" val="42651579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725487"/>
          </a:xfrm>
        </p:spPr>
        <p:txBody>
          <a:bodyPr/>
          <a:lstStyle/>
          <a:p>
            <a:r>
              <a:rPr lang="en-US" altLang="en-US" smtClean="0"/>
              <a:t>Conclusion</a:t>
            </a:r>
          </a:p>
        </p:txBody>
      </p:sp>
      <p:sp>
        <p:nvSpPr>
          <p:cNvPr id="34819" name="Content Placeholder 2"/>
          <p:cNvSpPr>
            <a:spLocks noGrp="1"/>
          </p:cNvSpPr>
          <p:nvPr>
            <p:ph idx="1"/>
          </p:nvPr>
        </p:nvSpPr>
        <p:spPr>
          <a:xfrm>
            <a:off x="500063" y="1285875"/>
            <a:ext cx="8229600" cy="4525963"/>
          </a:xfrm>
        </p:spPr>
        <p:txBody>
          <a:bodyPr/>
          <a:lstStyle/>
          <a:p>
            <a:r>
              <a:rPr lang="en-GB" altLang="en-US" sz="2800" smtClean="0"/>
              <a:t>Ideas about resistance; the origin of political authority; the relationship between church and state were extensively discussed. </a:t>
            </a:r>
          </a:p>
          <a:p>
            <a:r>
              <a:rPr lang="en-GB" altLang="en-US" sz="2800" smtClean="0"/>
              <a:t>Key thinkers played a part in this but the debate was much wider. </a:t>
            </a:r>
          </a:p>
          <a:p>
            <a:r>
              <a:rPr lang="en-GB" altLang="en-US" sz="2800" smtClean="0"/>
              <a:t>Important concepts were ones of </a:t>
            </a:r>
            <a:r>
              <a:rPr lang="en-GB" altLang="en-US" sz="2800" b="1" smtClean="0"/>
              <a:t>state of nature</a:t>
            </a:r>
            <a:r>
              <a:rPr lang="en-GB" altLang="en-US" sz="2800" smtClean="0"/>
              <a:t>; society as the result of man-made artifice and </a:t>
            </a:r>
            <a:r>
              <a:rPr lang="en-GB" altLang="en-US" sz="2800" b="1" smtClean="0"/>
              <a:t>contract</a:t>
            </a:r>
            <a:r>
              <a:rPr lang="en-GB" altLang="en-US" sz="2800" smtClean="0"/>
              <a:t>; </a:t>
            </a:r>
            <a:r>
              <a:rPr lang="en-GB" altLang="en-US" sz="2800" b="1" smtClean="0"/>
              <a:t>resistance theory</a:t>
            </a:r>
            <a:r>
              <a:rPr lang="en-GB" altLang="en-US" sz="2800" smtClean="0"/>
              <a:t>; </a:t>
            </a:r>
            <a:r>
              <a:rPr lang="en-GB" altLang="en-US" sz="2800" b="1" smtClean="0"/>
              <a:t>freedom of conscience </a:t>
            </a:r>
            <a:r>
              <a:rPr lang="en-GB" altLang="en-US" sz="2800" smtClean="0"/>
              <a:t>and the limits of secular authority over private belief. </a:t>
            </a:r>
          </a:p>
          <a:p>
            <a:r>
              <a:rPr lang="en-GB" altLang="en-US" sz="2800" smtClean="0"/>
              <a:t>They remained </a:t>
            </a:r>
            <a:r>
              <a:rPr lang="en-GB" altLang="en-US" sz="2800" b="1" smtClean="0"/>
              <a:t>contested </a:t>
            </a:r>
            <a:r>
              <a:rPr lang="en-GB" altLang="en-US" sz="2800" smtClean="0"/>
              <a:t>ie this is an on-going conflict of ideas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95288" y="115888"/>
            <a:ext cx="8229600" cy="1143000"/>
          </a:xfrm>
        </p:spPr>
        <p:txBody>
          <a:bodyPr/>
          <a:lstStyle/>
          <a:p>
            <a:r>
              <a:rPr lang="en-GB" altLang="en-US" dirty="0" smtClean="0"/>
              <a:t>‘Languages’ of Political </a:t>
            </a:r>
            <a:r>
              <a:rPr lang="en-GB" altLang="en-US" i="1" dirty="0" smtClean="0"/>
              <a:t>Discourse</a:t>
            </a:r>
          </a:p>
        </p:txBody>
      </p:sp>
      <p:sp>
        <p:nvSpPr>
          <p:cNvPr id="7171" name="Content Placeholder 2"/>
          <p:cNvSpPr>
            <a:spLocks noGrp="1"/>
          </p:cNvSpPr>
          <p:nvPr>
            <p:ph idx="1"/>
          </p:nvPr>
        </p:nvSpPr>
        <p:spPr>
          <a:xfrm>
            <a:off x="395288" y="1397000"/>
            <a:ext cx="4889500" cy="4525963"/>
          </a:xfrm>
        </p:spPr>
        <p:txBody>
          <a:bodyPr/>
          <a:lstStyle/>
          <a:p>
            <a:r>
              <a:rPr lang="en-GB" altLang="en-US" smtClean="0"/>
              <a:t>Scriptural</a:t>
            </a:r>
          </a:p>
          <a:p>
            <a:r>
              <a:rPr lang="en-GB" altLang="en-US" smtClean="0"/>
              <a:t>Legal/customary: the ancient constitution</a:t>
            </a:r>
          </a:p>
          <a:p>
            <a:pPr lvl="1"/>
            <a:r>
              <a:rPr lang="en-GB" altLang="en-US" i="1" smtClean="0"/>
              <a:t>History</a:t>
            </a:r>
            <a:r>
              <a:rPr lang="en-GB" altLang="en-US" smtClean="0"/>
              <a:t> as a political discourse</a:t>
            </a:r>
          </a:p>
          <a:p>
            <a:r>
              <a:rPr lang="en-GB" altLang="en-US" smtClean="0"/>
              <a:t>‘Political arithmetic’/scientific</a:t>
            </a:r>
          </a:p>
          <a:p>
            <a:r>
              <a:rPr lang="en-GB" altLang="en-US" smtClean="0"/>
              <a:t>Natural rights and contract</a:t>
            </a:r>
          </a:p>
          <a:p>
            <a:r>
              <a:rPr lang="en-GB" altLang="en-US" smtClean="0"/>
              <a:t>Reason and politeness</a:t>
            </a:r>
          </a:p>
        </p:txBody>
      </p:sp>
      <p:pic>
        <p:nvPicPr>
          <p:cNvPr id="717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08625" y="1398588"/>
            <a:ext cx="3311525" cy="526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850900"/>
          </a:xfrm>
        </p:spPr>
        <p:txBody>
          <a:bodyPr/>
          <a:lstStyle/>
          <a:p>
            <a:r>
              <a:rPr lang="en-GB" altLang="en-US" smtClean="0"/>
              <a:t>Who participated in ‘political discourse’?</a:t>
            </a:r>
          </a:p>
        </p:txBody>
      </p:sp>
      <p:sp>
        <p:nvSpPr>
          <p:cNvPr id="3" name="Content Placeholder 2"/>
          <p:cNvSpPr>
            <a:spLocks noGrp="1"/>
          </p:cNvSpPr>
          <p:nvPr>
            <p:ph idx="1"/>
          </p:nvPr>
        </p:nvSpPr>
        <p:spPr>
          <a:xfrm>
            <a:off x="179512" y="1556792"/>
            <a:ext cx="8229600" cy="4525963"/>
          </a:xfrm>
        </p:spPr>
        <p:txBody>
          <a:bodyPr/>
          <a:lstStyle/>
          <a:p>
            <a:pPr>
              <a:defRPr/>
            </a:pPr>
            <a:r>
              <a:rPr lang="en-GB" dirty="0" smtClean="0"/>
              <a:t>Not just an intellectual elite</a:t>
            </a:r>
          </a:p>
          <a:p>
            <a:pPr>
              <a:defRPr/>
            </a:pPr>
            <a:r>
              <a:rPr lang="en-GB" dirty="0" smtClean="0"/>
              <a:t>Why? </a:t>
            </a:r>
            <a:r>
              <a:rPr lang="en-GB" dirty="0" smtClean="0"/>
              <a:t>change </a:t>
            </a:r>
            <a:r>
              <a:rPr lang="en-GB" dirty="0" smtClean="0"/>
              <a:t>affected all</a:t>
            </a:r>
          </a:p>
          <a:p>
            <a:pPr>
              <a:defRPr/>
            </a:pPr>
            <a:r>
              <a:rPr lang="en-GB" dirty="0" smtClean="0"/>
              <a:t>Print</a:t>
            </a:r>
            <a:endParaRPr lang="en-GB" dirty="0" smtClean="0"/>
          </a:p>
        </p:txBody>
      </p:sp>
      <p:pic>
        <p:nvPicPr>
          <p:cNvPr id="17412" name="Content Placeholder 5" descr="Titles1600-170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71700" y="2910514"/>
            <a:ext cx="6515100" cy="393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946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23863" y="476250"/>
            <a:ext cx="8229600" cy="1143000"/>
          </a:xfrm>
        </p:spPr>
        <p:txBody>
          <a:bodyPr/>
          <a:lstStyle/>
          <a:p>
            <a:r>
              <a:rPr lang="en-GB" altLang="en-US" dirty="0" smtClean="0"/>
              <a:t>Political discourse and ideas </a:t>
            </a:r>
            <a:r>
              <a:rPr lang="en-GB" altLang="en-US" dirty="0" smtClean="0"/>
              <a:t>can be found in literary texts and images</a:t>
            </a:r>
            <a:endParaRPr lang="en-GB" altLang="en-US" dirty="0" smtClean="0"/>
          </a:p>
        </p:txBody>
      </p:sp>
      <p:pic>
        <p:nvPicPr>
          <p:cNvPr id="9219"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292725" y="2247900"/>
            <a:ext cx="3230563" cy="4362450"/>
          </a:xfrm>
        </p:spPr>
      </p:pic>
      <p:sp>
        <p:nvSpPr>
          <p:cNvPr id="9220" name="Content Placeholder 4"/>
          <p:cNvSpPr>
            <a:spLocks noGrp="1"/>
          </p:cNvSpPr>
          <p:nvPr>
            <p:ph sz="half" idx="2"/>
          </p:nvPr>
        </p:nvSpPr>
        <p:spPr>
          <a:xfrm>
            <a:off x="423863" y="2347913"/>
            <a:ext cx="4408487" cy="4525962"/>
          </a:xfrm>
        </p:spPr>
        <p:txBody>
          <a:bodyPr/>
          <a:lstStyle/>
          <a:p>
            <a:r>
              <a:rPr lang="en-GB" altLang="en-US" sz="2000" dirty="0" smtClean="0"/>
              <a:t>Sir </a:t>
            </a:r>
            <a:r>
              <a:rPr lang="en-GB" altLang="en-US" sz="2000" dirty="0" smtClean="0"/>
              <a:t>Thomas More’s </a:t>
            </a:r>
            <a:r>
              <a:rPr lang="en-GB" altLang="en-US" sz="2000" i="1" dirty="0" smtClean="0"/>
              <a:t>Utopia </a:t>
            </a:r>
            <a:r>
              <a:rPr lang="en-GB" altLang="en-US" sz="2000" dirty="0" smtClean="0"/>
              <a:t>(1516)</a:t>
            </a:r>
          </a:p>
          <a:p>
            <a:r>
              <a:rPr lang="en-GB" altLang="en-US" sz="2000" dirty="0" smtClean="0"/>
              <a:t>Depicts ideal commonwealth. </a:t>
            </a:r>
            <a:r>
              <a:rPr lang="en-GB" altLang="en-US" sz="2000" dirty="0" err="1" smtClean="0"/>
              <a:t>Eutopia</a:t>
            </a:r>
            <a:r>
              <a:rPr lang="en-GB" altLang="en-US" sz="2000" dirty="0" smtClean="0"/>
              <a:t> = well place</a:t>
            </a:r>
          </a:p>
          <a:p>
            <a:r>
              <a:rPr lang="en-GB" altLang="en-US" sz="2000" dirty="0" smtClean="0"/>
              <a:t>Republic rather than a monarchy</a:t>
            </a:r>
          </a:p>
          <a:p>
            <a:r>
              <a:rPr lang="en-GB" altLang="en-US" sz="2000" dirty="0" smtClean="0"/>
              <a:t>Social commentary and critique </a:t>
            </a:r>
            <a:r>
              <a:rPr lang="en-GB" altLang="en-US" sz="2000" dirty="0" err="1" smtClean="0"/>
              <a:t>esp</a:t>
            </a:r>
            <a:r>
              <a:rPr lang="en-GB" altLang="en-US" sz="2000" dirty="0" smtClean="0"/>
              <a:t> rich vs poor, tax extortion, war-mongering, property as the key. No private property. Money as evil</a:t>
            </a:r>
          </a:p>
          <a:p>
            <a:r>
              <a:rPr lang="en-GB" altLang="en-US" sz="2000" dirty="0" smtClean="0"/>
              <a:t>Travel and </a:t>
            </a:r>
            <a:r>
              <a:rPr lang="en-GB" altLang="en-US" sz="2000" dirty="0" smtClean="0"/>
              <a:t>discovery</a:t>
            </a:r>
          </a:p>
          <a:p>
            <a:r>
              <a:rPr lang="en-GB" altLang="en-US" sz="2000" dirty="0" smtClean="0"/>
              <a:t>After-life: 1551 English translation</a:t>
            </a:r>
          </a:p>
          <a:p>
            <a:r>
              <a:rPr lang="en-GB" altLang="en-US" sz="2000" dirty="0" smtClean="0"/>
              <a:t>Utopian genre</a:t>
            </a:r>
            <a:endParaRPr lang="en-GB" altLang="en-US" sz="2000" dirty="0" smtClean="0"/>
          </a:p>
        </p:txBody>
      </p:sp>
    </p:spTree>
    <p:extLst>
      <p:ext uri="{BB962C8B-B14F-4D97-AF65-F5344CB8AC3E}">
        <p14:creationId xmlns:p14="http://schemas.microsoft.com/office/powerpoint/2010/main" val="2345805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250825" y="1700213"/>
            <a:ext cx="3313113" cy="1143000"/>
          </a:xfrm>
        </p:spPr>
        <p:txBody>
          <a:bodyPr/>
          <a:lstStyle/>
          <a:p>
            <a:r>
              <a:rPr lang="en-GB" altLang="en-US" sz="3200" smtClean="0"/>
              <a:t>Visual culture as a vehicle for the discussion of political ideas</a:t>
            </a:r>
          </a:p>
        </p:txBody>
      </p:sp>
      <p:sp>
        <p:nvSpPr>
          <p:cNvPr id="15363" name="Content Placeholder 2"/>
          <p:cNvSpPr>
            <a:spLocks noGrp="1"/>
          </p:cNvSpPr>
          <p:nvPr>
            <p:ph idx="1"/>
          </p:nvPr>
        </p:nvSpPr>
        <p:spPr>
          <a:xfrm>
            <a:off x="395288" y="4292600"/>
            <a:ext cx="3538537" cy="3201988"/>
          </a:xfrm>
        </p:spPr>
        <p:txBody>
          <a:bodyPr/>
          <a:lstStyle/>
          <a:p>
            <a:endParaRPr lang="en-GB" altLang="en-US" smtClean="0"/>
          </a:p>
        </p:txBody>
      </p:sp>
      <p:pic>
        <p:nvPicPr>
          <p:cNvPr id="1536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275" y="44450"/>
            <a:ext cx="5114925" cy="669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5023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The importance of context</a:t>
            </a:r>
            <a:endParaRPr lang="en-US" altLang="en-US" dirty="0" smtClean="0"/>
          </a:p>
        </p:txBody>
      </p:sp>
      <p:sp>
        <p:nvSpPr>
          <p:cNvPr id="8195" name="Content Placeholder 2"/>
          <p:cNvSpPr>
            <a:spLocks noGrp="1"/>
          </p:cNvSpPr>
          <p:nvPr>
            <p:ph idx="1"/>
          </p:nvPr>
        </p:nvSpPr>
        <p:spPr>
          <a:xfrm>
            <a:off x="457200" y="1844824"/>
            <a:ext cx="8229600" cy="4525963"/>
          </a:xfrm>
        </p:spPr>
        <p:txBody>
          <a:bodyPr/>
          <a:lstStyle/>
          <a:p>
            <a:pPr>
              <a:buFontTx/>
              <a:buNone/>
            </a:pPr>
            <a:r>
              <a:rPr lang="en-GB" altLang="en-US" dirty="0" smtClean="0"/>
              <a:t>Context </a:t>
            </a:r>
            <a:r>
              <a:rPr lang="en-GB" altLang="en-US" dirty="0" smtClean="0"/>
              <a:t>creates the need for political </a:t>
            </a:r>
            <a:r>
              <a:rPr lang="en-GB" altLang="en-US" dirty="0" smtClean="0"/>
              <a:t>thought and provokes works (</a:t>
            </a:r>
            <a:r>
              <a:rPr lang="en-GB" altLang="en-US" dirty="0" err="1" smtClean="0"/>
              <a:t>eg</a:t>
            </a:r>
            <a:r>
              <a:rPr lang="en-GB" altLang="en-US" dirty="0" smtClean="0"/>
              <a:t> </a:t>
            </a:r>
            <a:r>
              <a:rPr lang="en-GB" altLang="en-US" dirty="0" err="1" smtClean="0"/>
              <a:t>Bodin</a:t>
            </a:r>
            <a:r>
              <a:rPr lang="en-GB" altLang="en-US" dirty="0" smtClean="0"/>
              <a:t> in the French Wars of Religion); </a:t>
            </a:r>
          </a:p>
          <a:p>
            <a:pPr>
              <a:buFontTx/>
              <a:buNone/>
            </a:pPr>
            <a:r>
              <a:rPr lang="en-GB" altLang="en-US" dirty="0" smtClean="0"/>
              <a:t>Some </a:t>
            </a:r>
            <a:r>
              <a:rPr lang="en-GB" altLang="en-US" dirty="0" smtClean="0"/>
              <a:t>contexts affect </a:t>
            </a:r>
            <a:r>
              <a:rPr lang="en-GB" altLang="en-US" dirty="0" smtClean="0"/>
              <a:t>nearly everyone, not just the ‘great thinkers’; </a:t>
            </a:r>
          </a:p>
          <a:p>
            <a:pPr>
              <a:buFontTx/>
              <a:buNone/>
            </a:pPr>
            <a:r>
              <a:rPr lang="en-GB" altLang="en-US" dirty="0" smtClean="0"/>
              <a:t>And canonical </a:t>
            </a:r>
            <a:r>
              <a:rPr lang="en-GB" altLang="en-US" dirty="0" smtClean="0"/>
              <a:t>figures are </a:t>
            </a:r>
            <a:r>
              <a:rPr lang="en-GB" altLang="en-US" dirty="0" smtClean="0"/>
              <a:t>appropriated </a:t>
            </a:r>
            <a:r>
              <a:rPr lang="en-GB" altLang="en-US" dirty="0" smtClean="0"/>
              <a:t>to answer pressing needs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a:xfrm>
            <a:off x="457200" y="274638"/>
            <a:ext cx="8229600" cy="922337"/>
          </a:xfrm>
        </p:spPr>
        <p:txBody>
          <a:bodyPr/>
          <a:lstStyle/>
          <a:p>
            <a:r>
              <a:rPr lang="en-GB" altLang="en-US" smtClean="0"/>
              <a:t>The British Civil Wars</a:t>
            </a:r>
          </a:p>
        </p:txBody>
      </p:sp>
      <p:pic>
        <p:nvPicPr>
          <p:cNvPr id="10243" name="Picture 3" descr="PGL 208"/>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79388" y="1139825"/>
            <a:ext cx="8785225" cy="4749800"/>
          </a:xfrm>
          <a:noFill/>
        </p:spPr>
      </p:pic>
      <p:sp>
        <p:nvSpPr>
          <p:cNvPr id="10244" name="Rectangle 5"/>
          <p:cNvSpPr>
            <a:spLocks noGrp="1" noChangeArrowheads="1"/>
          </p:cNvSpPr>
          <p:nvPr>
            <p:ph type="body" sz="half" idx="2"/>
          </p:nvPr>
        </p:nvSpPr>
        <p:spPr>
          <a:xfrm>
            <a:off x="214313" y="5929313"/>
            <a:ext cx="8229600" cy="647700"/>
          </a:xfrm>
        </p:spPr>
        <p:txBody>
          <a:bodyPr/>
          <a:lstStyle/>
          <a:p>
            <a:pPr algn="ctr">
              <a:buFontTx/>
              <a:buNone/>
            </a:pPr>
            <a:endParaRPr lang="en-US" altLang="en-US" sz="28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582612"/>
          </a:xfrm>
        </p:spPr>
        <p:txBody>
          <a:bodyPr/>
          <a:lstStyle/>
          <a:p>
            <a:r>
              <a:rPr lang="en-GB" altLang="en-US" smtClean="0"/>
              <a:t>The impact of war</a:t>
            </a:r>
          </a:p>
        </p:txBody>
      </p:sp>
      <p:sp>
        <p:nvSpPr>
          <p:cNvPr id="12291" name="Rectangle 3"/>
          <p:cNvSpPr>
            <a:spLocks noGrp="1" noChangeArrowheads="1"/>
          </p:cNvSpPr>
          <p:nvPr>
            <p:ph type="body" sz="half" idx="1"/>
          </p:nvPr>
        </p:nvSpPr>
        <p:spPr>
          <a:xfrm>
            <a:off x="457200" y="1000125"/>
            <a:ext cx="8229600" cy="2786063"/>
          </a:xfrm>
        </p:spPr>
        <p:txBody>
          <a:bodyPr/>
          <a:lstStyle/>
          <a:p>
            <a:r>
              <a:rPr lang="en-GB" altLang="en-US" sz="2800" smtClean="0"/>
              <a:t>Loss of life: larger percentage of population may have died than in First World War</a:t>
            </a:r>
          </a:p>
          <a:p>
            <a:r>
              <a:rPr lang="en-GB" altLang="en-US" sz="2800" smtClean="0"/>
              <a:t>Deeply divisive – being sent to Coventry</a:t>
            </a:r>
          </a:p>
          <a:p>
            <a:r>
              <a:rPr lang="en-GB" altLang="en-US" sz="2800" smtClean="0"/>
              <a:t>Destruction of property</a:t>
            </a:r>
          </a:p>
        </p:txBody>
      </p:sp>
      <p:pic>
        <p:nvPicPr>
          <p:cNvPr id="12292" name="Picture 5" descr="vicars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619250" y="3059113"/>
            <a:ext cx="5473700" cy="3657600"/>
          </a:xfrm>
          <a:noFill/>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2934</TotalTime>
  <Words>1141</Words>
  <Application>Microsoft Office PowerPoint</Application>
  <PresentationFormat>On-screen Show (4:3)</PresentationFormat>
  <Paragraphs>118</Paragraphs>
  <Slides>22</Slides>
  <Notes>17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Default Design</vt:lpstr>
      <vt:lpstr>PowerPoint Presentation</vt:lpstr>
      <vt:lpstr>Ideas and contexts</vt:lpstr>
      <vt:lpstr>‘Languages’ of Political Discourse</vt:lpstr>
      <vt:lpstr>Who participated in ‘political discourse’?</vt:lpstr>
      <vt:lpstr>Political discourse and ideas can be found in literary texts and images</vt:lpstr>
      <vt:lpstr>Visual culture as a vehicle for the discussion of political ideas</vt:lpstr>
      <vt:lpstr>The importance of context</vt:lpstr>
      <vt:lpstr>The British Civil Wars</vt:lpstr>
      <vt:lpstr>The impact of war</vt:lpstr>
      <vt:lpstr>What issues were raised?</vt:lpstr>
      <vt:lpstr>What issues were raised once the war had ended?</vt:lpstr>
      <vt:lpstr>‘Engagement’ 1649</vt:lpstr>
      <vt:lpstr>Thomas Hobbes</vt:lpstr>
      <vt:lpstr>Precedents: A radical French Protestant theory</vt:lpstr>
      <vt:lpstr>Hobbes’ ideas were contested</vt:lpstr>
      <vt:lpstr>Hobbes and religion</vt:lpstr>
      <vt:lpstr>The influence of Machiavelli</vt:lpstr>
      <vt:lpstr>The English face of Machiavelli</vt:lpstr>
      <vt:lpstr>PowerPoint Presentation</vt:lpstr>
      <vt:lpstr>PowerPoint Presentation</vt:lpstr>
      <vt:lpstr>More’s Utopia was also re-used</vt:lpstr>
      <vt:lpstr>Conclusion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Intellectual Change</dc:title>
  <dc:creator>IT Services</dc:creator>
  <cp:lastModifiedBy>Knights, Mark</cp:lastModifiedBy>
  <cp:revision>76</cp:revision>
  <dcterms:created xsi:type="dcterms:W3CDTF">2008-04-22T11:50:08Z</dcterms:created>
  <dcterms:modified xsi:type="dcterms:W3CDTF">2018-03-06T09:07:29Z</dcterms:modified>
</cp:coreProperties>
</file>