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8" r:id="rId3"/>
    <p:sldId id="318" r:id="rId4"/>
    <p:sldId id="275" r:id="rId5"/>
    <p:sldId id="319" r:id="rId6"/>
    <p:sldId id="331" r:id="rId7"/>
    <p:sldId id="330" r:id="rId8"/>
    <p:sldId id="320" r:id="rId9"/>
    <p:sldId id="321" r:id="rId10"/>
    <p:sldId id="276" r:id="rId11"/>
    <p:sldId id="322" r:id="rId12"/>
    <p:sldId id="277" r:id="rId13"/>
    <p:sldId id="308" r:id="rId14"/>
    <p:sldId id="323" r:id="rId15"/>
    <p:sldId id="306" r:id="rId16"/>
    <p:sldId id="332" r:id="rId17"/>
    <p:sldId id="324" r:id="rId18"/>
    <p:sldId id="325" r:id="rId19"/>
    <p:sldId id="333" r:id="rId20"/>
    <p:sldId id="280" r:id="rId21"/>
    <p:sldId id="326" r:id="rId22"/>
    <p:sldId id="327" r:id="rId23"/>
    <p:sldId id="328" r:id="rId24"/>
    <p:sldId id="278" r:id="rId25"/>
    <p:sldId id="285" r:id="rId26"/>
    <p:sldId id="316" r:id="rId27"/>
    <p:sldId id="313" r:id="rId28"/>
    <p:sldId id="314" r:id="rId29"/>
    <p:sldId id="315" r:id="rId30"/>
    <p:sldId id="329" r:id="rId31"/>
    <p:sldId id="334" r:id="rId32"/>
    <p:sldId id="335" r:id="rId33"/>
    <p:sldId id="312" r:id="rId34"/>
    <p:sldId id="311" r:id="rId35"/>
    <p:sldId id="338" r:id="rId36"/>
    <p:sldId id="309" r:id="rId37"/>
    <p:sldId id="310" r:id="rId38"/>
    <p:sldId id="317" r:id="rId39"/>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4"/>
    <p:restoredTop sz="94631"/>
  </p:normalViewPr>
  <p:slideViewPr>
    <p:cSldViewPr>
      <p:cViewPr varScale="1">
        <p:scale>
          <a:sx n="101" d="100"/>
          <a:sy n="101" d="100"/>
        </p:scale>
        <p:origin x="1040"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514BD-B2C8-0E4D-A054-F0F0EB5ECCC2}"/>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0317E9-6C6E-CC4B-BB2D-459B55FE148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9E478A-4A47-A148-9398-F22EE9633395}"/>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27F34D79-06EF-C643-A215-DC9487A9FD54}"/>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604C45EA-8164-4D4C-A0E1-F5AC5D77A4FA}"/>
              </a:ext>
            </a:extLst>
          </p:cNvPr>
          <p:cNvSpPr>
            <a:spLocks noGrp="1"/>
          </p:cNvSpPr>
          <p:nvPr>
            <p:ph type="sldNum" sz="quarter" idx="12"/>
          </p:nvPr>
        </p:nvSpPr>
        <p:spPr/>
        <p:txBody>
          <a:bodyPr/>
          <a:lstStyle>
            <a:lvl1pPr>
              <a:defRPr/>
            </a:lvl1pPr>
          </a:lstStyle>
          <a:p>
            <a:fld id="{A9614CFB-984F-5E42-95F5-EA0064BC69DE}" type="slidenum">
              <a:rPr lang="en-GB" altLang="en-US"/>
              <a:pPr/>
              <a:t>‹#›</a:t>
            </a:fld>
            <a:endParaRPr lang="en-GB" altLang="en-US"/>
          </a:p>
        </p:txBody>
      </p:sp>
    </p:spTree>
    <p:extLst>
      <p:ext uri="{BB962C8B-B14F-4D97-AF65-F5344CB8AC3E}">
        <p14:creationId xmlns:p14="http://schemas.microsoft.com/office/powerpoint/2010/main" val="2670316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9352C-51C5-2642-AC9C-12753A9CBD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AB19A79-4026-CA40-BF59-776793DEDFF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AA00BA-348F-D745-B36D-66F597028617}"/>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B0AA37B4-F32D-2D4A-9F00-36FED108077F}"/>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CA9BDC49-14E6-BB41-99A9-F422EB4C90C8}"/>
              </a:ext>
            </a:extLst>
          </p:cNvPr>
          <p:cNvSpPr>
            <a:spLocks noGrp="1"/>
          </p:cNvSpPr>
          <p:nvPr>
            <p:ph type="sldNum" sz="quarter" idx="12"/>
          </p:nvPr>
        </p:nvSpPr>
        <p:spPr/>
        <p:txBody>
          <a:bodyPr/>
          <a:lstStyle>
            <a:lvl1pPr>
              <a:defRPr/>
            </a:lvl1pPr>
          </a:lstStyle>
          <a:p>
            <a:fld id="{79F7E7D8-9763-A049-B9DB-AD9F26D4C4F2}" type="slidenum">
              <a:rPr lang="en-GB" altLang="en-US"/>
              <a:pPr/>
              <a:t>‹#›</a:t>
            </a:fld>
            <a:endParaRPr lang="en-GB" altLang="en-US"/>
          </a:p>
        </p:txBody>
      </p:sp>
    </p:spTree>
    <p:extLst>
      <p:ext uri="{BB962C8B-B14F-4D97-AF65-F5344CB8AC3E}">
        <p14:creationId xmlns:p14="http://schemas.microsoft.com/office/powerpoint/2010/main" val="3107891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BBE66C-7132-4742-A043-EC3F3B8B48D0}"/>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A22669-E8DE-4342-9F84-6B4F3C874585}"/>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EDC263-2659-C04B-A902-79133D88B0C5}"/>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3B74EE81-0AD5-A74E-8BCF-62A3C1CCBA1E}"/>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D317B17-08F1-D94A-97E6-4C45EDF5FC18}"/>
              </a:ext>
            </a:extLst>
          </p:cNvPr>
          <p:cNvSpPr>
            <a:spLocks noGrp="1"/>
          </p:cNvSpPr>
          <p:nvPr>
            <p:ph type="sldNum" sz="quarter" idx="12"/>
          </p:nvPr>
        </p:nvSpPr>
        <p:spPr/>
        <p:txBody>
          <a:bodyPr/>
          <a:lstStyle>
            <a:lvl1pPr>
              <a:defRPr/>
            </a:lvl1pPr>
          </a:lstStyle>
          <a:p>
            <a:fld id="{052604FA-732F-A847-BBEB-7F6D8D7173A8}" type="slidenum">
              <a:rPr lang="en-GB" altLang="en-US"/>
              <a:pPr/>
              <a:t>‹#›</a:t>
            </a:fld>
            <a:endParaRPr lang="en-GB" altLang="en-US"/>
          </a:p>
        </p:txBody>
      </p:sp>
    </p:spTree>
    <p:extLst>
      <p:ext uri="{BB962C8B-B14F-4D97-AF65-F5344CB8AC3E}">
        <p14:creationId xmlns:p14="http://schemas.microsoft.com/office/powerpoint/2010/main" val="42015953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DB5C5-146D-CD49-AABA-B93D92D357BC}"/>
              </a:ext>
            </a:extLst>
          </p:cNvPr>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856AF897-8FFD-164A-A01B-403E0062DB33}"/>
              </a:ext>
            </a:extLst>
          </p:cNvPr>
          <p:cNvSpPr>
            <a:spLocks noGrp="1"/>
          </p:cNvSpPr>
          <p:nvPr>
            <p:ph type="body"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A5C5889-DDFD-6F47-B464-FFD9968E8D3C}"/>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DA616F-BA3E-9E42-BD95-7650A7E99123}"/>
              </a:ext>
            </a:extLst>
          </p:cNvPr>
          <p:cNvSpPr>
            <a:spLocks noGrp="1"/>
          </p:cNvSpPr>
          <p:nvPr>
            <p:ph type="dt" sz="half" idx="10"/>
          </p:nvPr>
        </p:nvSpPr>
        <p:spPr>
          <a:xfrm>
            <a:off x="457200" y="6245225"/>
            <a:ext cx="2133600" cy="476250"/>
          </a:xfrm>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413CAE70-202C-0A44-AF15-132AA68A879B}"/>
              </a:ext>
            </a:extLst>
          </p:cNvPr>
          <p:cNvSpPr>
            <a:spLocks noGrp="1"/>
          </p:cNvSpPr>
          <p:nvPr>
            <p:ph type="ftr" sz="quarter" idx="11"/>
          </p:nvPr>
        </p:nvSpPr>
        <p:spPr>
          <a:xfrm>
            <a:off x="3124200" y="6245225"/>
            <a:ext cx="2895600" cy="476250"/>
          </a:xfrm>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65B8F9E3-673C-C446-9DE0-B275D059E8B9}"/>
              </a:ext>
            </a:extLst>
          </p:cNvPr>
          <p:cNvSpPr>
            <a:spLocks noGrp="1"/>
          </p:cNvSpPr>
          <p:nvPr>
            <p:ph type="sldNum" sz="quarter" idx="12"/>
          </p:nvPr>
        </p:nvSpPr>
        <p:spPr>
          <a:xfrm>
            <a:off x="6553200" y="6245225"/>
            <a:ext cx="2133600" cy="476250"/>
          </a:xfrm>
        </p:spPr>
        <p:txBody>
          <a:bodyPr/>
          <a:lstStyle>
            <a:lvl1pPr>
              <a:defRPr/>
            </a:lvl1pPr>
          </a:lstStyle>
          <a:p>
            <a:fld id="{DFF59E0B-2C67-0C43-8C83-4A86D00748E9}" type="slidenum">
              <a:rPr lang="en-GB" altLang="en-US"/>
              <a:pPr/>
              <a:t>‹#›</a:t>
            </a:fld>
            <a:endParaRPr lang="en-GB" altLang="en-US"/>
          </a:p>
        </p:txBody>
      </p:sp>
    </p:spTree>
    <p:extLst>
      <p:ext uri="{BB962C8B-B14F-4D97-AF65-F5344CB8AC3E}">
        <p14:creationId xmlns:p14="http://schemas.microsoft.com/office/powerpoint/2010/main" val="1383097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16B418-0933-BC43-BAC1-CA842A0AFE4F}"/>
              </a:ext>
            </a:extLst>
          </p:cNvPr>
          <p:cNvSpPr>
            <a:spLocks noGrp="1"/>
          </p:cNvSpPr>
          <p:nvPr>
            <p:ph/>
          </p:nvPr>
        </p:nvSpPr>
        <p:spPr>
          <a:xfrm>
            <a:off x="457200" y="274638"/>
            <a:ext cx="8229600" cy="5851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C2FE9609-80B3-C84C-8C24-BD2321349777}"/>
              </a:ext>
            </a:extLst>
          </p:cNvPr>
          <p:cNvSpPr>
            <a:spLocks noGrp="1"/>
          </p:cNvSpPr>
          <p:nvPr>
            <p:ph type="dt" sz="half" idx="10"/>
          </p:nvPr>
        </p:nvSpPr>
        <p:spPr>
          <a:xfrm>
            <a:off x="457200" y="6245225"/>
            <a:ext cx="2133600" cy="476250"/>
          </a:xfrm>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697294E9-D242-6C41-992A-C11DFDB65981}"/>
              </a:ext>
            </a:extLst>
          </p:cNvPr>
          <p:cNvSpPr>
            <a:spLocks noGrp="1"/>
          </p:cNvSpPr>
          <p:nvPr>
            <p:ph type="ftr" sz="quarter" idx="11"/>
          </p:nvPr>
        </p:nvSpPr>
        <p:spPr>
          <a:xfrm>
            <a:off x="3124200" y="6245225"/>
            <a:ext cx="2895600" cy="476250"/>
          </a:xfrm>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07A557F8-E58F-8A4F-951D-155F2AB4BFFA}"/>
              </a:ext>
            </a:extLst>
          </p:cNvPr>
          <p:cNvSpPr>
            <a:spLocks noGrp="1"/>
          </p:cNvSpPr>
          <p:nvPr>
            <p:ph type="sldNum" sz="quarter" idx="12"/>
          </p:nvPr>
        </p:nvSpPr>
        <p:spPr>
          <a:xfrm>
            <a:off x="6553200" y="6245225"/>
            <a:ext cx="2133600" cy="476250"/>
          </a:xfrm>
        </p:spPr>
        <p:txBody>
          <a:bodyPr/>
          <a:lstStyle>
            <a:lvl1pPr>
              <a:defRPr/>
            </a:lvl1pPr>
          </a:lstStyle>
          <a:p>
            <a:fld id="{A7E308D9-7B49-144B-B339-1F60A123988C}" type="slidenum">
              <a:rPr lang="en-GB" altLang="en-US"/>
              <a:pPr/>
              <a:t>‹#›</a:t>
            </a:fld>
            <a:endParaRPr lang="en-GB" altLang="en-US"/>
          </a:p>
        </p:txBody>
      </p:sp>
    </p:spTree>
    <p:extLst>
      <p:ext uri="{BB962C8B-B14F-4D97-AF65-F5344CB8AC3E}">
        <p14:creationId xmlns:p14="http://schemas.microsoft.com/office/powerpoint/2010/main" val="193290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7B692-1351-984B-BDA1-A43AAE5CC8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3F7FD1-A343-B349-B396-CEF075729DD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3A25E2-2D8F-BF4B-A9AC-48506CF30FBB}"/>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E21CD979-D074-1744-8741-42D3C79F57AB}"/>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D9D1C5D8-AF40-C642-A545-861BAE2E6E31}"/>
              </a:ext>
            </a:extLst>
          </p:cNvPr>
          <p:cNvSpPr>
            <a:spLocks noGrp="1"/>
          </p:cNvSpPr>
          <p:nvPr>
            <p:ph type="sldNum" sz="quarter" idx="12"/>
          </p:nvPr>
        </p:nvSpPr>
        <p:spPr/>
        <p:txBody>
          <a:bodyPr/>
          <a:lstStyle>
            <a:lvl1pPr>
              <a:defRPr/>
            </a:lvl1pPr>
          </a:lstStyle>
          <a:p>
            <a:fld id="{6E918056-BAC9-604C-AA95-5F213FD056AB}" type="slidenum">
              <a:rPr lang="en-GB" altLang="en-US"/>
              <a:pPr/>
              <a:t>‹#›</a:t>
            </a:fld>
            <a:endParaRPr lang="en-GB" altLang="en-US"/>
          </a:p>
        </p:txBody>
      </p:sp>
    </p:spTree>
    <p:extLst>
      <p:ext uri="{BB962C8B-B14F-4D97-AF65-F5344CB8AC3E}">
        <p14:creationId xmlns:p14="http://schemas.microsoft.com/office/powerpoint/2010/main" val="2795318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47635-E579-E541-AD47-525205C2159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134F35-6DC8-5F45-A078-B2A2D59BA42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9485C2FA-1117-D248-AF3C-DE9F8D5D03A9}"/>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5D3972AA-ACD7-BB40-9EAC-16059595B4BE}"/>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4AD81599-10D8-7A44-926C-2636FA7BEB3B}"/>
              </a:ext>
            </a:extLst>
          </p:cNvPr>
          <p:cNvSpPr>
            <a:spLocks noGrp="1"/>
          </p:cNvSpPr>
          <p:nvPr>
            <p:ph type="sldNum" sz="quarter" idx="12"/>
          </p:nvPr>
        </p:nvSpPr>
        <p:spPr/>
        <p:txBody>
          <a:bodyPr/>
          <a:lstStyle>
            <a:lvl1pPr>
              <a:defRPr/>
            </a:lvl1pPr>
          </a:lstStyle>
          <a:p>
            <a:fld id="{869AC010-8397-DA4E-BBF3-F779C906D9B6}" type="slidenum">
              <a:rPr lang="en-GB" altLang="en-US"/>
              <a:pPr/>
              <a:t>‹#›</a:t>
            </a:fld>
            <a:endParaRPr lang="en-GB" altLang="en-US"/>
          </a:p>
        </p:txBody>
      </p:sp>
    </p:spTree>
    <p:extLst>
      <p:ext uri="{BB962C8B-B14F-4D97-AF65-F5344CB8AC3E}">
        <p14:creationId xmlns:p14="http://schemas.microsoft.com/office/powerpoint/2010/main" val="139147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53EF-E29E-A041-9DBF-DFFC532789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5285F8-9B7C-CA4B-A824-2E55E91C39A6}"/>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0486A87-07C6-4044-8149-9A37BDFD7755}"/>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F6CCAB-38C5-1642-A514-DC89765B1642}"/>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C5A9DC07-E1F1-DA4E-AD27-1E591624790D}"/>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DFDF7203-01D4-BD43-AD51-16B4FD564427}"/>
              </a:ext>
            </a:extLst>
          </p:cNvPr>
          <p:cNvSpPr>
            <a:spLocks noGrp="1"/>
          </p:cNvSpPr>
          <p:nvPr>
            <p:ph type="sldNum" sz="quarter" idx="12"/>
          </p:nvPr>
        </p:nvSpPr>
        <p:spPr/>
        <p:txBody>
          <a:bodyPr/>
          <a:lstStyle>
            <a:lvl1pPr>
              <a:defRPr/>
            </a:lvl1pPr>
          </a:lstStyle>
          <a:p>
            <a:fld id="{616506E4-810D-2943-A6C3-5E0E56CEC9DB}" type="slidenum">
              <a:rPr lang="en-GB" altLang="en-US"/>
              <a:pPr/>
              <a:t>‹#›</a:t>
            </a:fld>
            <a:endParaRPr lang="en-GB" altLang="en-US"/>
          </a:p>
        </p:txBody>
      </p:sp>
    </p:spTree>
    <p:extLst>
      <p:ext uri="{BB962C8B-B14F-4D97-AF65-F5344CB8AC3E}">
        <p14:creationId xmlns:p14="http://schemas.microsoft.com/office/powerpoint/2010/main" val="4085336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30778-B051-E045-B7FE-FA867D133C3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828D5-0404-9047-A8D3-87F4AFEF0A3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584CAE4-EE27-AE4D-A4BD-225A17F82D87}"/>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BD89665-E283-004B-990D-2F94F168D3C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9041CE3-AE7D-F748-B264-29FEF32FFD95}"/>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A600048-BF65-AC43-AC38-0CBFF9855D07}"/>
              </a:ext>
            </a:extLst>
          </p:cNvPr>
          <p:cNvSpPr>
            <a:spLocks noGrp="1"/>
          </p:cNvSpPr>
          <p:nvPr>
            <p:ph type="dt" sz="half" idx="10"/>
          </p:nvPr>
        </p:nvSpPr>
        <p:spPr/>
        <p:txBody>
          <a:bodyPr/>
          <a:lstStyle>
            <a:lvl1pPr>
              <a:defRPr/>
            </a:lvl1pPr>
          </a:lstStyle>
          <a:p>
            <a:endParaRPr lang="en-GB" altLang="en-US"/>
          </a:p>
        </p:txBody>
      </p:sp>
      <p:sp>
        <p:nvSpPr>
          <p:cNvPr id="8" name="Footer Placeholder 7">
            <a:extLst>
              <a:ext uri="{FF2B5EF4-FFF2-40B4-BE49-F238E27FC236}">
                <a16:creationId xmlns:a16="http://schemas.microsoft.com/office/drawing/2014/main" id="{EB64F190-F77F-7546-A368-37035E692592}"/>
              </a:ext>
            </a:extLst>
          </p:cNvPr>
          <p:cNvSpPr>
            <a:spLocks noGrp="1"/>
          </p:cNvSpPr>
          <p:nvPr>
            <p:ph type="ftr" sz="quarter" idx="11"/>
          </p:nvPr>
        </p:nvSpPr>
        <p:spPr/>
        <p:txBody>
          <a:bodyPr/>
          <a:lstStyle>
            <a:lvl1pPr>
              <a:defRPr/>
            </a:lvl1pPr>
          </a:lstStyle>
          <a:p>
            <a:endParaRPr lang="en-GB" altLang="en-US"/>
          </a:p>
        </p:txBody>
      </p:sp>
      <p:sp>
        <p:nvSpPr>
          <p:cNvPr id="9" name="Slide Number Placeholder 8">
            <a:extLst>
              <a:ext uri="{FF2B5EF4-FFF2-40B4-BE49-F238E27FC236}">
                <a16:creationId xmlns:a16="http://schemas.microsoft.com/office/drawing/2014/main" id="{31E6405A-DF5F-FB48-99B1-1AFC59EBFCAF}"/>
              </a:ext>
            </a:extLst>
          </p:cNvPr>
          <p:cNvSpPr>
            <a:spLocks noGrp="1"/>
          </p:cNvSpPr>
          <p:nvPr>
            <p:ph type="sldNum" sz="quarter" idx="12"/>
          </p:nvPr>
        </p:nvSpPr>
        <p:spPr/>
        <p:txBody>
          <a:bodyPr/>
          <a:lstStyle>
            <a:lvl1pPr>
              <a:defRPr/>
            </a:lvl1pPr>
          </a:lstStyle>
          <a:p>
            <a:fld id="{8F98D5FF-19D2-E64D-B98A-CA7E3E7B0992}" type="slidenum">
              <a:rPr lang="en-GB" altLang="en-US"/>
              <a:pPr/>
              <a:t>‹#›</a:t>
            </a:fld>
            <a:endParaRPr lang="en-GB" altLang="en-US"/>
          </a:p>
        </p:txBody>
      </p:sp>
    </p:spTree>
    <p:extLst>
      <p:ext uri="{BB962C8B-B14F-4D97-AF65-F5344CB8AC3E}">
        <p14:creationId xmlns:p14="http://schemas.microsoft.com/office/powerpoint/2010/main" val="3397709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A976D-44B0-DF43-8A4A-C6FACB7D28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266FC04-0F3F-AB49-B194-C65FECC84C84}"/>
              </a:ext>
            </a:extLst>
          </p:cNvPr>
          <p:cNvSpPr>
            <a:spLocks noGrp="1"/>
          </p:cNvSpPr>
          <p:nvPr>
            <p:ph type="dt" sz="half" idx="10"/>
          </p:nvPr>
        </p:nvSpPr>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5006EDAC-D59D-6E42-A403-CF5B9329A2AD}"/>
              </a:ext>
            </a:extLst>
          </p:cNvPr>
          <p:cNvSpPr>
            <a:spLocks noGrp="1"/>
          </p:cNvSpPr>
          <p:nvPr>
            <p:ph type="ftr" sz="quarter" idx="11"/>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1DBB753F-2B2A-7A43-872A-F99F1C0EF9E2}"/>
              </a:ext>
            </a:extLst>
          </p:cNvPr>
          <p:cNvSpPr>
            <a:spLocks noGrp="1"/>
          </p:cNvSpPr>
          <p:nvPr>
            <p:ph type="sldNum" sz="quarter" idx="12"/>
          </p:nvPr>
        </p:nvSpPr>
        <p:spPr/>
        <p:txBody>
          <a:bodyPr/>
          <a:lstStyle>
            <a:lvl1pPr>
              <a:defRPr/>
            </a:lvl1pPr>
          </a:lstStyle>
          <a:p>
            <a:fld id="{239CA3D0-079E-FA47-96EC-60A6C0E69C01}" type="slidenum">
              <a:rPr lang="en-GB" altLang="en-US"/>
              <a:pPr/>
              <a:t>‹#›</a:t>
            </a:fld>
            <a:endParaRPr lang="en-GB" altLang="en-US"/>
          </a:p>
        </p:txBody>
      </p:sp>
    </p:spTree>
    <p:extLst>
      <p:ext uri="{BB962C8B-B14F-4D97-AF65-F5344CB8AC3E}">
        <p14:creationId xmlns:p14="http://schemas.microsoft.com/office/powerpoint/2010/main" val="3238876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E6AF19-8E7B-DD46-BE15-D0F8B3F0A93D}"/>
              </a:ext>
            </a:extLst>
          </p:cNvPr>
          <p:cNvSpPr>
            <a:spLocks noGrp="1"/>
          </p:cNvSpPr>
          <p:nvPr>
            <p:ph type="dt" sz="half" idx="10"/>
          </p:nvPr>
        </p:nvSpPr>
        <p:spPr/>
        <p:txBody>
          <a:bodyPr/>
          <a:lstStyle>
            <a:lvl1pPr>
              <a:defRPr/>
            </a:lvl1pPr>
          </a:lstStyle>
          <a:p>
            <a:endParaRPr lang="en-GB" altLang="en-US"/>
          </a:p>
        </p:txBody>
      </p:sp>
      <p:sp>
        <p:nvSpPr>
          <p:cNvPr id="3" name="Footer Placeholder 2">
            <a:extLst>
              <a:ext uri="{FF2B5EF4-FFF2-40B4-BE49-F238E27FC236}">
                <a16:creationId xmlns:a16="http://schemas.microsoft.com/office/drawing/2014/main" id="{4EE45936-B6B1-D44A-A5EB-0BB50D2CB767}"/>
              </a:ext>
            </a:extLst>
          </p:cNvPr>
          <p:cNvSpPr>
            <a:spLocks noGrp="1"/>
          </p:cNvSpPr>
          <p:nvPr>
            <p:ph type="ftr" sz="quarter" idx="11"/>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6F5F82EA-9334-4341-A0BD-04CF61F95F75}"/>
              </a:ext>
            </a:extLst>
          </p:cNvPr>
          <p:cNvSpPr>
            <a:spLocks noGrp="1"/>
          </p:cNvSpPr>
          <p:nvPr>
            <p:ph type="sldNum" sz="quarter" idx="12"/>
          </p:nvPr>
        </p:nvSpPr>
        <p:spPr/>
        <p:txBody>
          <a:bodyPr/>
          <a:lstStyle>
            <a:lvl1pPr>
              <a:defRPr/>
            </a:lvl1pPr>
          </a:lstStyle>
          <a:p>
            <a:fld id="{69914805-E986-B446-985D-096A5813EF77}" type="slidenum">
              <a:rPr lang="en-GB" altLang="en-US"/>
              <a:pPr/>
              <a:t>‹#›</a:t>
            </a:fld>
            <a:endParaRPr lang="en-GB" altLang="en-US"/>
          </a:p>
        </p:txBody>
      </p:sp>
    </p:spTree>
    <p:extLst>
      <p:ext uri="{BB962C8B-B14F-4D97-AF65-F5344CB8AC3E}">
        <p14:creationId xmlns:p14="http://schemas.microsoft.com/office/powerpoint/2010/main" val="2535858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47AAB-B62E-DE47-B94C-DC067F84ECE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42BB75A-C287-C046-81FD-3987FFA2824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B86802-675E-E940-B368-4C7C47ADD49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506F02E-BE1B-B84F-8364-D6D58F279D2F}"/>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AFE636AE-C585-5F4C-961C-9872D3C5AC35}"/>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0A33D158-B0D9-B746-BCFC-2807EE6E7D92}"/>
              </a:ext>
            </a:extLst>
          </p:cNvPr>
          <p:cNvSpPr>
            <a:spLocks noGrp="1"/>
          </p:cNvSpPr>
          <p:nvPr>
            <p:ph type="sldNum" sz="quarter" idx="12"/>
          </p:nvPr>
        </p:nvSpPr>
        <p:spPr/>
        <p:txBody>
          <a:bodyPr/>
          <a:lstStyle>
            <a:lvl1pPr>
              <a:defRPr/>
            </a:lvl1pPr>
          </a:lstStyle>
          <a:p>
            <a:fld id="{65564B0F-9348-4245-9423-5F4CF2502E98}" type="slidenum">
              <a:rPr lang="en-GB" altLang="en-US"/>
              <a:pPr/>
              <a:t>‹#›</a:t>
            </a:fld>
            <a:endParaRPr lang="en-GB" altLang="en-US"/>
          </a:p>
        </p:txBody>
      </p:sp>
    </p:spTree>
    <p:extLst>
      <p:ext uri="{BB962C8B-B14F-4D97-AF65-F5344CB8AC3E}">
        <p14:creationId xmlns:p14="http://schemas.microsoft.com/office/powerpoint/2010/main" val="1151671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04CC3-7661-044E-A894-FCB1390557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E4A235B-994B-4542-9E9E-37B4F218B39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D7EC9E-43B5-7444-8254-53FFBE6086B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F408A75-4503-BC4A-A95C-6517D79D518A}"/>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8D9B3CAC-4C9A-2B4B-9E97-F69CAFDC7FF7}"/>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E1C9812D-0EC6-B04E-895B-631C26510F9B}"/>
              </a:ext>
            </a:extLst>
          </p:cNvPr>
          <p:cNvSpPr>
            <a:spLocks noGrp="1"/>
          </p:cNvSpPr>
          <p:nvPr>
            <p:ph type="sldNum" sz="quarter" idx="12"/>
          </p:nvPr>
        </p:nvSpPr>
        <p:spPr/>
        <p:txBody>
          <a:bodyPr/>
          <a:lstStyle>
            <a:lvl1pPr>
              <a:defRPr/>
            </a:lvl1pPr>
          </a:lstStyle>
          <a:p>
            <a:fld id="{E9F4B5B9-F7EB-AF49-96B6-4FB675544467}" type="slidenum">
              <a:rPr lang="en-GB" altLang="en-US"/>
              <a:pPr/>
              <a:t>‹#›</a:t>
            </a:fld>
            <a:endParaRPr lang="en-GB" altLang="en-US"/>
          </a:p>
        </p:txBody>
      </p:sp>
    </p:spTree>
    <p:extLst>
      <p:ext uri="{BB962C8B-B14F-4D97-AF65-F5344CB8AC3E}">
        <p14:creationId xmlns:p14="http://schemas.microsoft.com/office/powerpoint/2010/main" val="2781708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394FF52-806B-804F-A3C6-591611CE80B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A5418125-7466-1C44-AB97-B28C6ECF32F0}"/>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DCFE8DF4-C7BE-4E4E-AFCE-5CBA818A3DF4}"/>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a:extLst>
              <a:ext uri="{FF2B5EF4-FFF2-40B4-BE49-F238E27FC236}">
                <a16:creationId xmlns:a16="http://schemas.microsoft.com/office/drawing/2014/main" id="{45C81161-62BB-0441-ACA5-A272E3EE30B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1030" name="Rectangle 6">
            <a:extLst>
              <a:ext uri="{FF2B5EF4-FFF2-40B4-BE49-F238E27FC236}">
                <a16:creationId xmlns:a16="http://schemas.microsoft.com/office/drawing/2014/main" id="{90A5177A-4A58-C742-95C9-1C0538870C7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9C2050A-966D-C545-8937-57993C50ACAA}"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hyperlink" Target="http://0-www.oxfordbibliographies.com.pugwash.lib.warwick.ac.uk/view/document/obo-9780195399301/obo-9780195399301-0076.xml" TargetMode="External"/><Relationship Id="rId4" Type="http://schemas.openxmlformats.org/officeDocument/2006/relationships/hyperlink" Target="http://www.myoldmaps.com/renaissance-maps-1490-1800/441-ricci.pdf"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tif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tiff"/><Relationship Id="rId4" Type="http://schemas.openxmlformats.org/officeDocument/2006/relationships/image" Target="../media/image30.tif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3000"/>
            <a:lum/>
          </a:blip>
          <a:srcRect/>
          <a:stretch>
            <a:fillRect/>
          </a:stretch>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8809F8D8-D8CE-1348-822E-3697311B5D1C}"/>
              </a:ext>
            </a:extLst>
          </p:cNvPr>
          <p:cNvSpPr>
            <a:spLocks noGrp="1" noChangeArrowheads="1"/>
          </p:cNvSpPr>
          <p:nvPr>
            <p:ph type="ctrTitle"/>
          </p:nvPr>
        </p:nvSpPr>
        <p:spPr>
          <a:xfrm>
            <a:off x="685800" y="4005064"/>
            <a:ext cx="7772400" cy="1470025"/>
          </a:xfrm>
        </p:spPr>
        <p:txBody>
          <a:bodyPr anchor="ctr"/>
          <a:lstStyle/>
          <a:p>
            <a:r>
              <a:rPr lang="en-GB" altLang="en-US" sz="4400" dirty="0"/>
              <a:t>Catholicism and the encounter with others</a:t>
            </a:r>
          </a:p>
        </p:txBody>
      </p:sp>
      <p:sp>
        <p:nvSpPr>
          <p:cNvPr id="3" name="Subtitle 2">
            <a:extLst>
              <a:ext uri="{FF2B5EF4-FFF2-40B4-BE49-F238E27FC236}">
                <a16:creationId xmlns:a16="http://schemas.microsoft.com/office/drawing/2014/main" id="{7515554B-379E-7A41-BD1D-3C4087AE6406}"/>
              </a:ext>
            </a:extLst>
          </p:cNvPr>
          <p:cNvSpPr>
            <a:spLocks noGrp="1"/>
          </p:cNvSpPr>
          <p:nvPr>
            <p:ph type="subTitle" idx="1"/>
          </p:nvPr>
        </p:nvSpPr>
        <p:spPr>
          <a:xfrm>
            <a:off x="1143000" y="6030119"/>
            <a:ext cx="6858000" cy="1655762"/>
          </a:xfrm>
        </p:spPr>
        <p:txBody>
          <a:bodyPr/>
          <a:lstStyle/>
          <a:p>
            <a:r>
              <a:rPr lang="en-US" dirty="0"/>
              <a:t>Anne Gerritsen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6B1CD686-AC86-5F48-80CA-054C052635ED}"/>
              </a:ext>
            </a:extLst>
          </p:cNvPr>
          <p:cNvSpPr>
            <a:spLocks noGrp="1" noChangeArrowheads="1"/>
          </p:cNvSpPr>
          <p:nvPr>
            <p:ph type="title"/>
          </p:nvPr>
        </p:nvSpPr>
        <p:spPr/>
        <p:txBody>
          <a:bodyPr/>
          <a:lstStyle/>
          <a:p>
            <a:r>
              <a:rPr lang="en-GB" altLang="zh-CN" sz="4000" dirty="0">
                <a:ea typeface="宋体" panose="02010600030101010101" pitchFamily="2" charset="-122"/>
              </a:rPr>
              <a:t>Creation of the American mission</a:t>
            </a:r>
            <a:endParaRPr lang="en-GB" altLang="en-US" sz="4000" dirty="0"/>
          </a:p>
        </p:txBody>
      </p:sp>
      <p:sp>
        <p:nvSpPr>
          <p:cNvPr id="29699" name="Rectangle 3">
            <a:extLst>
              <a:ext uri="{FF2B5EF4-FFF2-40B4-BE49-F238E27FC236}">
                <a16:creationId xmlns:a16="http://schemas.microsoft.com/office/drawing/2014/main" id="{FDEA1D76-538B-F348-A8D0-F5B6252BAB16}"/>
              </a:ext>
            </a:extLst>
          </p:cNvPr>
          <p:cNvSpPr>
            <a:spLocks noGrp="1" noChangeArrowheads="1"/>
          </p:cNvSpPr>
          <p:nvPr>
            <p:ph type="body" idx="1"/>
          </p:nvPr>
        </p:nvSpPr>
        <p:spPr/>
        <p:txBody>
          <a:bodyPr/>
          <a:lstStyle/>
          <a:p>
            <a:r>
              <a:rPr lang="en-GB" sz="2400" dirty="0"/>
              <a:t>Ideal of global mission at heart of 1554 Jesuit </a:t>
            </a:r>
            <a:r>
              <a:rPr lang="en-GB" sz="2400" i="1" dirty="0"/>
              <a:t>Constitutions</a:t>
            </a:r>
            <a:r>
              <a:rPr lang="en-GB" sz="2400" dirty="0"/>
              <a:t>.</a:t>
            </a:r>
          </a:p>
          <a:p>
            <a:pPr lvl="1"/>
            <a:r>
              <a:rPr lang="en-GB" sz="2400" dirty="0"/>
              <a:t>Jesuit General Claudio </a:t>
            </a:r>
            <a:r>
              <a:rPr lang="en-GB" sz="2400" dirty="0" err="1"/>
              <a:t>Acquaviva</a:t>
            </a:r>
            <a:r>
              <a:rPr lang="en-GB" sz="2400" dirty="0"/>
              <a:t> argues that people outside Europe offer ‘precious opportunities’ to rescue ‘the troubled state of the Church’ i.e. battle against Protestantism will be won in America, Asia etc.</a:t>
            </a:r>
          </a:p>
          <a:p>
            <a:r>
              <a:rPr lang="en-GB" sz="2400" dirty="0"/>
              <a:t>Jesuits, Franciscans, Dominicans (arr. 1526) claim huge successes from ‘holy experiments’ in America</a:t>
            </a:r>
          </a:p>
          <a:p>
            <a:pPr lvl="1"/>
            <a:r>
              <a:rPr lang="en-GB" sz="2400" dirty="0"/>
              <a:t>Mexico City granted bishop in 1530, claim of ten million people baptised by 1600.</a:t>
            </a:r>
          </a:p>
          <a:p>
            <a:pPr lvl="1"/>
            <a:r>
              <a:rPr lang="en-GB" sz="2400" dirty="0"/>
              <a:t>Creation of a Latin American Christianity: Our Lady of Guadeloupe as a national symbol of Mexico.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upload.wikimedia.org/wikipedia/commons/2/2c/Virgen_de_guadalupe1.jpg">
            <a:extLst>
              <a:ext uri="{FF2B5EF4-FFF2-40B4-BE49-F238E27FC236}">
                <a16:creationId xmlns:a16="http://schemas.microsoft.com/office/drawing/2014/main" id="{47ED9ECC-0247-AC4F-901F-BB73E52863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741" y="476672"/>
            <a:ext cx="3852325" cy="600362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FF11AA-DF13-C140-BC2F-654B55442815}"/>
              </a:ext>
            </a:extLst>
          </p:cNvPr>
          <p:cNvSpPr txBox="1"/>
          <p:nvPr/>
        </p:nvSpPr>
        <p:spPr>
          <a:xfrm>
            <a:off x="467544" y="2509978"/>
            <a:ext cx="3816423" cy="3970318"/>
          </a:xfrm>
          <a:prstGeom prst="rect">
            <a:avLst/>
          </a:prstGeom>
          <a:noFill/>
        </p:spPr>
        <p:txBody>
          <a:bodyPr wrap="square" rtlCol="0">
            <a:spAutoFit/>
          </a:bodyPr>
          <a:lstStyle/>
          <a:p>
            <a:r>
              <a:rPr lang="en-GB" dirty="0"/>
              <a:t>Our Lady of Guadalupe, also known as the Virgin of Guadalupe.</a:t>
            </a:r>
          </a:p>
          <a:p>
            <a:endParaRPr lang="en-GB" dirty="0"/>
          </a:p>
          <a:p>
            <a:r>
              <a:rPr lang="en-GB" dirty="0"/>
              <a:t>Catholic title of the Blessed Virgin Mary associated with an image enshrined within the Minor Basilica of Our Lady of Guadalupe in Mexico City.</a:t>
            </a:r>
          </a:p>
          <a:p>
            <a:endParaRPr lang="en-GB" dirty="0"/>
          </a:p>
          <a:p>
            <a:r>
              <a:rPr lang="en-GB" dirty="0"/>
              <a:t>The basilica is the most visited Catholic pilgrimage site in the world, and the world's third most-visited sacred site</a:t>
            </a:r>
          </a:p>
          <a:p>
            <a:endParaRPr lang="en-US" dirty="0"/>
          </a:p>
        </p:txBody>
      </p:sp>
    </p:spTree>
    <p:extLst>
      <p:ext uri="{BB962C8B-B14F-4D97-AF65-F5344CB8AC3E}">
        <p14:creationId xmlns:p14="http://schemas.microsoft.com/office/powerpoint/2010/main" val="161201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132E1CC-4977-B541-8939-93E3743BC1F8}"/>
              </a:ext>
            </a:extLst>
          </p:cNvPr>
          <p:cNvSpPr>
            <a:spLocks noGrp="1" noChangeArrowheads="1"/>
          </p:cNvSpPr>
          <p:nvPr>
            <p:ph type="title"/>
          </p:nvPr>
        </p:nvSpPr>
        <p:spPr>
          <a:xfrm>
            <a:off x="628650" y="365125"/>
            <a:ext cx="7886700" cy="1325563"/>
          </a:xfrm>
        </p:spPr>
        <p:txBody>
          <a:bodyPr>
            <a:normAutofit/>
          </a:bodyPr>
          <a:lstStyle/>
          <a:p>
            <a:pPr>
              <a:lnSpc>
                <a:spcPct val="90000"/>
              </a:lnSpc>
            </a:pPr>
            <a:r>
              <a:rPr lang="en-GB" altLang="zh-CN">
                <a:ea typeface="宋体" panose="02010600030101010101" pitchFamily="2" charset="-122"/>
              </a:rPr>
              <a:t>Success in Americas paves way for expansion into Asia</a:t>
            </a:r>
            <a:endParaRPr lang="en-GB" altLang="en-US"/>
          </a:p>
        </p:txBody>
      </p:sp>
      <p:pic>
        <p:nvPicPr>
          <p:cNvPr id="4098" name="Picture 2" descr="Image result for manila galleons">
            <a:extLst>
              <a:ext uri="{FF2B5EF4-FFF2-40B4-BE49-F238E27FC236}">
                <a16:creationId xmlns:a16="http://schemas.microsoft.com/office/drawing/2014/main" id="{9AD7DB1C-960A-5245-B76D-7865DF4476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06" y="2659342"/>
            <a:ext cx="7893844" cy="26839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D30F57ED-BB38-844D-A318-17BCC9E769DB}"/>
              </a:ext>
            </a:extLst>
          </p:cNvPr>
          <p:cNvSpPr>
            <a:spLocks noGrp="1" noChangeArrowheads="1"/>
          </p:cNvSpPr>
          <p:nvPr>
            <p:ph type="title"/>
          </p:nvPr>
        </p:nvSpPr>
        <p:spPr>
          <a:xfrm>
            <a:off x="3724072" y="629268"/>
            <a:ext cx="4939868" cy="1286160"/>
          </a:xfrm>
        </p:spPr>
        <p:txBody>
          <a:bodyPr anchor="b">
            <a:normAutofit/>
          </a:bodyPr>
          <a:lstStyle/>
          <a:p>
            <a:pPr>
              <a:lnSpc>
                <a:spcPct val="90000"/>
              </a:lnSpc>
            </a:pPr>
            <a:r>
              <a:rPr lang="en-GB" altLang="zh-CN" sz="3100" dirty="0">
                <a:ea typeface="宋体" panose="02010600030101010101" pitchFamily="2" charset="-122"/>
              </a:rPr>
              <a:t>Spain expands into Philippines</a:t>
            </a:r>
            <a:endParaRPr lang="en-GB" altLang="en-US" sz="3100" dirty="0"/>
          </a:p>
        </p:txBody>
      </p:sp>
      <p:pic>
        <p:nvPicPr>
          <p:cNvPr id="12290" name="Picture 2" descr="philippines-spanish-era-map">
            <a:extLst>
              <a:ext uri="{FF2B5EF4-FFF2-40B4-BE49-F238E27FC236}">
                <a16:creationId xmlns:a16="http://schemas.microsoft.com/office/drawing/2014/main" id="{360E69D0-97F4-7B41-8BD8-0ED11E0E39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139" r="16050"/>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E5E882"/>
            </a:solidFill>
          </a:ln>
        </p:spPr>
        <p:style>
          <a:lnRef idx="1">
            <a:schemeClr val="accent1"/>
          </a:lnRef>
          <a:fillRef idx="0">
            <a:schemeClr val="accent1"/>
          </a:fillRef>
          <a:effectRef idx="0">
            <a:schemeClr val="accent1"/>
          </a:effectRef>
          <a:fontRef idx="minor">
            <a:schemeClr val="tx1"/>
          </a:fontRef>
        </p:style>
      </p:cxnSp>
      <p:sp>
        <p:nvSpPr>
          <p:cNvPr id="79875" name="Rectangle 3">
            <a:extLst>
              <a:ext uri="{FF2B5EF4-FFF2-40B4-BE49-F238E27FC236}">
                <a16:creationId xmlns:a16="http://schemas.microsoft.com/office/drawing/2014/main" id="{028113A5-BCCB-E84A-812A-8FE2EA31D56E}"/>
              </a:ext>
            </a:extLst>
          </p:cNvPr>
          <p:cNvSpPr>
            <a:spLocks noGrp="1" noChangeArrowheads="1"/>
          </p:cNvSpPr>
          <p:nvPr>
            <p:ph type="body" idx="1"/>
          </p:nvPr>
        </p:nvSpPr>
        <p:spPr>
          <a:xfrm>
            <a:off x="3724073" y="2438400"/>
            <a:ext cx="4939867" cy="3785419"/>
          </a:xfrm>
        </p:spPr>
        <p:txBody>
          <a:bodyPr>
            <a:normAutofit fontScale="85000" lnSpcReduction="20000"/>
          </a:bodyPr>
          <a:lstStyle/>
          <a:p>
            <a:pPr marL="0" indent="0">
              <a:buNone/>
            </a:pPr>
            <a:endParaRPr lang="en-GB" altLang="en-US" sz="1700" dirty="0"/>
          </a:p>
          <a:p>
            <a:pPr marL="609600" indent="-495300"/>
            <a:r>
              <a:rPr lang="en-GB" altLang="en-US" sz="2500" dirty="0"/>
              <a:t>Spain took control of Philippine Islands in 1569.  Arrived here from New Spain.</a:t>
            </a:r>
          </a:p>
          <a:p>
            <a:pPr marL="609600" indent="-495300"/>
            <a:r>
              <a:rPr lang="en-GB" altLang="en-US" sz="2500" dirty="0"/>
              <a:t>1571 Manila founded, soon had a bishop.</a:t>
            </a:r>
          </a:p>
          <a:p>
            <a:pPr marL="609600" indent="-495300"/>
            <a:r>
              <a:rPr lang="en-GB" altLang="en-US" sz="2500" dirty="0"/>
              <a:t>But parts were also Muslim.</a:t>
            </a:r>
          </a:p>
          <a:p>
            <a:pPr marL="609600" indent="-495300"/>
            <a:r>
              <a:rPr lang="en-GB" altLang="en-US" sz="2500" dirty="0"/>
              <a:t>Significance is that this became the basis for Spanish entrance into Asia.  Within the Asian context, Manila and the Philippines were the Spanish Catholic countries of the Far 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6"/>
            <a:ext cx="4939868" cy="1676603"/>
          </a:xfrm>
        </p:spPr>
        <p:txBody>
          <a:bodyPr>
            <a:normAutofit/>
          </a:bodyPr>
          <a:lstStyle/>
          <a:p>
            <a:r>
              <a:rPr lang="en-US"/>
              <a:t>Expansion into Asia (Japan)</a:t>
            </a:r>
          </a:p>
        </p:txBody>
      </p:sp>
      <p:pic>
        <p:nvPicPr>
          <p:cNvPr id="6148" name="Picture 4" descr="Franciscus de Xabier.jpg">
            <a:extLst>
              <a:ext uri="{FF2B5EF4-FFF2-40B4-BE49-F238E27FC236}">
                <a16:creationId xmlns:a16="http://schemas.microsoft.com/office/drawing/2014/main" id="{614134EE-2851-2F45-9BDC-1BD5080F46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19" r="23601"/>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a:bodyPr>
          <a:lstStyle/>
          <a:p>
            <a:pPr marL="571500" indent="-457200"/>
            <a:r>
              <a:rPr lang="en-GB" altLang="en-US" sz="2100" dirty="0"/>
              <a:t>Portuguese arrived in 1542, followed by Xavier in 1549.</a:t>
            </a:r>
          </a:p>
          <a:p>
            <a:pPr marL="571500" indent="-457200"/>
            <a:r>
              <a:rPr lang="en-GB" altLang="en-US" sz="2100" dirty="0"/>
              <a:t>Tried to convert the political leadership (</a:t>
            </a:r>
            <a:r>
              <a:rPr lang="en-GB" altLang="en-US" sz="2100" i="1" dirty="0"/>
              <a:t>daimyo</a:t>
            </a:r>
            <a:r>
              <a:rPr lang="en-GB" altLang="en-US" sz="2100" dirty="0"/>
              <a:t>)</a:t>
            </a:r>
          </a:p>
          <a:p>
            <a:pPr marL="571500" indent="-457200"/>
            <a:r>
              <a:rPr lang="en-GB" altLang="en-US" sz="2100" dirty="0"/>
              <a:t>Francis Xavier died in 1552</a:t>
            </a:r>
          </a:p>
          <a:p>
            <a:pPr marL="571500" indent="-457200"/>
            <a:endParaRPr lang="en-GB" altLang="en-US" sz="2100" dirty="0"/>
          </a:p>
          <a:p>
            <a:pPr marL="571500" indent="-457200"/>
            <a:endParaRPr lang="en-GB" altLang="en-US" sz="2100" dirty="0"/>
          </a:p>
          <a:p>
            <a:pPr marL="571500" indent="-457200"/>
            <a:endParaRPr lang="en-GB" altLang="en-US" sz="2100" dirty="0"/>
          </a:p>
          <a:p>
            <a:pPr marL="114300" indent="0">
              <a:buNone/>
            </a:pPr>
            <a:r>
              <a:rPr lang="en-GB" sz="2100" dirty="0"/>
              <a:t>A Japanese depiction of Francis Xavier (1506-1552), dated to the 17th century</a:t>
            </a:r>
            <a:r>
              <a:rPr lang="en-GB" altLang="en-US" sz="2100" dirty="0"/>
              <a:t>.</a:t>
            </a:r>
          </a:p>
        </p:txBody>
      </p:sp>
    </p:spTree>
    <p:extLst>
      <p:ext uri="{BB962C8B-B14F-4D97-AF65-F5344CB8AC3E}">
        <p14:creationId xmlns:p14="http://schemas.microsoft.com/office/powerpoint/2010/main" val="65842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0518C049-F8A9-964B-8CA0-65F284C732D0}"/>
              </a:ext>
            </a:extLst>
          </p:cNvPr>
          <p:cNvSpPr>
            <a:spLocks noGrp="1" noChangeArrowheads="1"/>
          </p:cNvSpPr>
          <p:nvPr>
            <p:ph type="title"/>
          </p:nvPr>
        </p:nvSpPr>
        <p:spPr>
          <a:xfrm>
            <a:off x="3724072" y="629266"/>
            <a:ext cx="4939868" cy="1676603"/>
          </a:xfrm>
        </p:spPr>
        <p:txBody>
          <a:bodyPr vert="horz" lIns="91440" tIns="45720" rIns="91440" bIns="45720" rtlCol="0" anchor="ctr">
            <a:normAutofit/>
          </a:bodyPr>
          <a:lstStyle/>
          <a:p>
            <a:pPr algn="l">
              <a:lnSpc>
                <a:spcPct val="90000"/>
              </a:lnSpc>
            </a:pPr>
            <a:endParaRPr lang="en-US" altLang="en-US">
              <a:solidFill>
                <a:schemeClr val="tx1"/>
              </a:solidFill>
            </a:endParaRPr>
          </a:p>
        </p:txBody>
      </p:sp>
      <p:pic>
        <p:nvPicPr>
          <p:cNvPr id="74756" name="Picture 4" descr="sj-vali1">
            <a:extLst>
              <a:ext uri="{FF2B5EF4-FFF2-40B4-BE49-F238E27FC236}">
                <a16:creationId xmlns:a16="http://schemas.microsoft.com/office/drawing/2014/main" id="{35ECBDE8-21BF-AB46-9E1D-409DCE1A2EB4}"/>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0274" r="18261" b="2"/>
          <a:stretch/>
        </p:blipFill>
        <p:spPr>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4755" name="Rectangle 3">
            <a:extLst>
              <a:ext uri="{FF2B5EF4-FFF2-40B4-BE49-F238E27FC236}">
                <a16:creationId xmlns:a16="http://schemas.microsoft.com/office/drawing/2014/main" id="{A53DEE59-6320-3447-901F-34B2A5BBABDB}"/>
              </a:ext>
            </a:extLst>
          </p:cNvPr>
          <p:cNvSpPr>
            <a:spLocks noGrp="1" noChangeArrowheads="1"/>
          </p:cNvSpPr>
          <p:nvPr>
            <p:ph type="body" sz="half" idx="1"/>
          </p:nvPr>
        </p:nvSpPr>
        <p:spPr>
          <a:xfrm>
            <a:off x="3724073" y="2438400"/>
            <a:ext cx="4939867" cy="3785419"/>
          </a:xfrm>
        </p:spPr>
        <p:txBody>
          <a:bodyPr vert="horz" lIns="91440" tIns="45720" rIns="91440" bIns="45720" rtlCol="0">
            <a:normAutofit/>
          </a:bodyPr>
          <a:lstStyle/>
          <a:p>
            <a:pPr indent="-228600">
              <a:lnSpc>
                <a:spcPct val="90000"/>
              </a:lnSpc>
              <a:buFont typeface="Arial" panose="020B0604020202020204" pitchFamily="34" charset="0"/>
              <a:buChar char="•"/>
            </a:pPr>
            <a:r>
              <a:rPr lang="en-US" altLang="en-US" sz="2100"/>
              <a:t>Alessandro Valignano</a:t>
            </a:r>
          </a:p>
          <a:p>
            <a:pPr indent="-228600">
              <a:lnSpc>
                <a:spcPct val="90000"/>
              </a:lnSpc>
              <a:buFont typeface="Arial" panose="020B0604020202020204" pitchFamily="34" charset="0"/>
              <a:buChar char="•"/>
            </a:pPr>
            <a:r>
              <a:rPr lang="en-US" altLang="en-US" sz="2100"/>
              <a:t>1539-1606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8"/>
            <a:ext cx="4939868" cy="1286160"/>
          </a:xfrm>
        </p:spPr>
        <p:txBody>
          <a:bodyPr anchor="b">
            <a:normAutofit/>
          </a:bodyPr>
          <a:lstStyle/>
          <a:p>
            <a:pPr>
              <a:lnSpc>
                <a:spcPct val="90000"/>
              </a:lnSpc>
            </a:pPr>
            <a:r>
              <a:rPr lang="en-US" sz="4100"/>
              <a:t>Expansion into Asia (Japan)</a:t>
            </a:r>
          </a:p>
        </p:txBody>
      </p:sp>
      <p:pic>
        <p:nvPicPr>
          <p:cNvPr id="6146" name="Picture 2" descr="https://upload.wikimedia.org/wikipedia/commons/thumb/4/40/AlessandroValignano.jpg/200px-AlessandroValignano.jpg">
            <a:extLst>
              <a:ext uri="{FF2B5EF4-FFF2-40B4-BE49-F238E27FC236}">
                <a16:creationId xmlns:a16="http://schemas.microsoft.com/office/drawing/2014/main" id="{9E1EB89F-104C-A24C-A43E-643CB08ABE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60" r="18759"/>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AD8442"/>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a:bodyPr>
          <a:lstStyle/>
          <a:p>
            <a:pPr>
              <a:lnSpc>
                <a:spcPct val="90000"/>
              </a:lnSpc>
            </a:pPr>
            <a:r>
              <a:rPr lang="en-GB" sz="1600" dirty="0"/>
              <a:t>Ventures of Jesuits Francois Xavier and Alessandro </a:t>
            </a:r>
            <a:r>
              <a:rPr lang="en-GB" sz="1600" dirty="0" err="1"/>
              <a:t>Valignano</a:t>
            </a:r>
            <a:r>
              <a:rPr lang="en-GB" sz="1600" dirty="0"/>
              <a:t> into Japan:</a:t>
            </a:r>
          </a:p>
          <a:p>
            <a:pPr lvl="1">
              <a:lnSpc>
                <a:spcPct val="90000"/>
              </a:lnSpc>
            </a:pPr>
            <a:r>
              <a:rPr lang="en-GB" sz="1600" dirty="0"/>
              <a:t> 250 Japanese priests</a:t>
            </a:r>
          </a:p>
          <a:p>
            <a:pPr lvl="1">
              <a:lnSpc>
                <a:spcPct val="90000"/>
              </a:lnSpc>
            </a:pPr>
            <a:r>
              <a:rPr lang="en-GB" sz="1600" dirty="0"/>
              <a:t>c. 300,000 Christians by 1600</a:t>
            </a:r>
          </a:p>
          <a:p>
            <a:pPr lvl="1">
              <a:lnSpc>
                <a:spcPct val="90000"/>
              </a:lnSpc>
            </a:pPr>
            <a:r>
              <a:rPr lang="en-GB" sz="1600" dirty="0"/>
              <a:t>Nagasaki a Christian city.</a:t>
            </a:r>
          </a:p>
          <a:p>
            <a:pPr>
              <a:lnSpc>
                <a:spcPct val="90000"/>
              </a:lnSpc>
            </a:pPr>
            <a:r>
              <a:rPr lang="en-GB" sz="1600" dirty="0" err="1"/>
              <a:t>Valignano</a:t>
            </a:r>
            <a:r>
              <a:rPr lang="en-GB" sz="1600" dirty="0"/>
              <a:t>: ‘To see how everything is the reverse of Europe, despite the fact that their ceremonies and customs are so cultivated and founded on reason, causes no little surprise to anyone who understands such things’ </a:t>
            </a:r>
          </a:p>
          <a:p>
            <a:pPr>
              <a:lnSpc>
                <a:spcPct val="90000"/>
              </a:lnSpc>
            </a:pPr>
            <a:r>
              <a:rPr lang="en-GB" sz="1600" dirty="0" err="1"/>
              <a:t>Valignano</a:t>
            </a:r>
            <a:r>
              <a:rPr lang="en-GB" sz="1600" dirty="0"/>
              <a:t> sends four Japanese converts with to Europe with Father Mesquita in 1586</a:t>
            </a:r>
          </a:p>
          <a:p>
            <a:pPr>
              <a:lnSpc>
                <a:spcPct val="90000"/>
              </a:lnSpc>
            </a:pPr>
            <a:r>
              <a:rPr lang="en-GB" sz="1600" dirty="0"/>
              <a:t>Priests come into conflict with political leadership in Japan - missionaries driven out by 1639.</a:t>
            </a:r>
          </a:p>
        </p:txBody>
      </p:sp>
    </p:spTree>
    <p:extLst>
      <p:ext uri="{BB962C8B-B14F-4D97-AF65-F5344CB8AC3E}">
        <p14:creationId xmlns:p14="http://schemas.microsoft.com/office/powerpoint/2010/main" val="1427166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5" name="Picture 2" descr="https://upload.wikimedia.org/wikipedia/commons/4/4a/JapaneseEmbassy.jpg">
            <a:extLst>
              <a:ext uri="{FF2B5EF4-FFF2-40B4-BE49-F238E27FC236}">
                <a16:creationId xmlns:a16="http://schemas.microsoft.com/office/drawing/2014/main" id="{8F26EC92-0285-A24F-9240-D885CCAB915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6542"/>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71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8"/>
            <a:ext cx="4939868" cy="1286160"/>
          </a:xfrm>
        </p:spPr>
        <p:txBody>
          <a:bodyPr anchor="b">
            <a:normAutofit/>
          </a:bodyPr>
          <a:lstStyle/>
          <a:p>
            <a:pPr>
              <a:lnSpc>
                <a:spcPct val="90000"/>
              </a:lnSpc>
            </a:pPr>
            <a:r>
              <a:rPr lang="en-US" sz="4100"/>
              <a:t>Expansion into Asia (China)</a:t>
            </a:r>
            <a:endParaRPr lang="en-US" sz="4100" dirty="0"/>
          </a:p>
        </p:txBody>
      </p:sp>
      <p:pic>
        <p:nvPicPr>
          <p:cNvPr id="7170" name="Picture 2" descr="Related image">
            <a:extLst>
              <a:ext uri="{FF2B5EF4-FFF2-40B4-BE49-F238E27FC236}">
                <a16:creationId xmlns:a16="http://schemas.microsoft.com/office/drawing/2014/main" id="{222C45BA-FD5A-F448-8F07-3561A84702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11" r="19941"/>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2" name="Straight Connector 7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CBA375"/>
            </a:solidFill>
          </a:ln>
        </p:spPr>
        <p:style>
          <a:lnRef idx="1">
            <a:schemeClr val="accent1"/>
          </a:lnRef>
          <a:fillRef idx="0">
            <a:schemeClr val="accent1"/>
          </a:fillRef>
          <a:effectRef idx="0">
            <a:schemeClr val="accent1"/>
          </a:effectRef>
          <a:fontRef idx="minor">
            <a:schemeClr val="tx1"/>
          </a:fontRef>
        </p:style>
      </p:cxnSp>
      <p:sp>
        <p:nvSpPr>
          <p:cNvPr id="7175"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fontScale="92500" lnSpcReduction="10000"/>
          </a:bodyPr>
          <a:lstStyle/>
          <a:p>
            <a:r>
              <a:rPr lang="en-GB" dirty="0"/>
              <a:t>Matteo Ricci (1552-1610) enters China in 1583</a:t>
            </a:r>
          </a:p>
          <a:p>
            <a:r>
              <a:rPr lang="en-GB" dirty="0"/>
              <a:t>is granted residence at the court of the Emperor</a:t>
            </a:r>
          </a:p>
          <a:p>
            <a:r>
              <a:rPr lang="en-GB" dirty="0"/>
              <a:t>lives and works among the court scholars</a:t>
            </a:r>
          </a:p>
          <a:p>
            <a:r>
              <a:rPr lang="en-GB" dirty="0"/>
              <a:t>40,000 Chinese Catholics by 1636.</a:t>
            </a:r>
            <a:r>
              <a:rPr lang="en-GB" sz="1800" dirty="0"/>
              <a:t> </a:t>
            </a:r>
            <a:endParaRPr lang="en-GB" sz="1700" dirty="0"/>
          </a:p>
        </p:txBody>
      </p:sp>
    </p:spTree>
    <p:extLst>
      <p:ext uri="{BB962C8B-B14F-4D97-AF65-F5344CB8AC3E}">
        <p14:creationId xmlns:p14="http://schemas.microsoft.com/office/powerpoint/2010/main" val="4002165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443D1-6CB2-8F4E-9104-7C59CFF1CCA6}"/>
              </a:ext>
            </a:extLst>
          </p:cNvPr>
          <p:cNvSpPr>
            <a:spLocks noGrp="1"/>
          </p:cNvSpPr>
          <p:nvPr>
            <p:ph type="title"/>
          </p:nvPr>
        </p:nvSpPr>
        <p:spPr/>
        <p:txBody>
          <a:bodyPr/>
          <a:lstStyle/>
          <a:p>
            <a:r>
              <a:rPr lang="en-GB" b="1" dirty="0"/>
              <a:t>Success of the Catholic global mission:</a:t>
            </a:r>
            <a:endParaRPr lang="en-US" dirty="0"/>
          </a:p>
        </p:txBody>
      </p:sp>
      <p:sp>
        <p:nvSpPr>
          <p:cNvPr id="3" name="Content Placeholder 2">
            <a:extLst>
              <a:ext uri="{FF2B5EF4-FFF2-40B4-BE49-F238E27FC236}">
                <a16:creationId xmlns:a16="http://schemas.microsoft.com/office/drawing/2014/main" id="{33561464-8582-464E-B3F2-829E02883D5F}"/>
              </a:ext>
            </a:extLst>
          </p:cNvPr>
          <p:cNvSpPr>
            <a:spLocks noGrp="1"/>
          </p:cNvSpPr>
          <p:nvPr>
            <p:ph idx="1"/>
          </p:nvPr>
        </p:nvSpPr>
        <p:spPr>
          <a:xfrm>
            <a:off x="457200" y="2046648"/>
            <a:ext cx="8229600" cy="4525963"/>
          </a:xfrm>
        </p:spPr>
        <p:txBody>
          <a:bodyPr/>
          <a:lstStyle/>
          <a:p>
            <a:r>
              <a:rPr lang="en-GB" dirty="0"/>
              <a:t>By late 18</a:t>
            </a:r>
            <a:r>
              <a:rPr lang="en-GB" baseline="30000" dirty="0"/>
              <a:t>th</a:t>
            </a:r>
            <a:r>
              <a:rPr lang="en-GB" dirty="0"/>
              <a:t> century, one million Christians in India, 500,000 in Ceylon, 250,000 in Vietnam, 250,000 in China.</a:t>
            </a:r>
          </a:p>
          <a:p>
            <a:r>
              <a:rPr lang="en-GB" i="1" dirty="0" err="1"/>
              <a:t>Congregazione</a:t>
            </a:r>
            <a:r>
              <a:rPr lang="en-GB" i="1" dirty="0"/>
              <a:t> de Propaganda Fide</a:t>
            </a:r>
            <a:r>
              <a:rPr lang="en-GB" dirty="0"/>
              <a:t> inspires Church of England Society for the Propagation of the Gospel (1702).</a:t>
            </a:r>
          </a:p>
          <a:p>
            <a:endParaRPr lang="en-US" dirty="0"/>
          </a:p>
        </p:txBody>
      </p:sp>
    </p:spTree>
    <p:extLst>
      <p:ext uri="{BB962C8B-B14F-4D97-AF65-F5344CB8AC3E}">
        <p14:creationId xmlns:p14="http://schemas.microsoft.com/office/powerpoint/2010/main" val="209112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05662B0-FC78-5C49-AFDE-EF6083E9F74D}"/>
              </a:ext>
            </a:extLst>
          </p:cNvPr>
          <p:cNvSpPr>
            <a:spLocks noGrp="1" noChangeArrowheads="1"/>
          </p:cNvSpPr>
          <p:nvPr>
            <p:ph type="title"/>
          </p:nvPr>
        </p:nvSpPr>
        <p:spPr/>
        <p:txBody>
          <a:bodyPr/>
          <a:lstStyle/>
          <a:p>
            <a:r>
              <a:rPr lang="en-GB" altLang="en-US" sz="2400" dirty="0"/>
              <a:t>Some points from Peter Marshall’s lecture:</a:t>
            </a:r>
          </a:p>
        </p:txBody>
      </p:sp>
      <p:sp>
        <p:nvSpPr>
          <p:cNvPr id="19459" name="Rectangle 3">
            <a:extLst>
              <a:ext uri="{FF2B5EF4-FFF2-40B4-BE49-F238E27FC236}">
                <a16:creationId xmlns:a16="http://schemas.microsoft.com/office/drawing/2014/main" id="{B7603FE7-4405-DC4B-AC2A-5BAD697A72B1}"/>
              </a:ext>
            </a:extLst>
          </p:cNvPr>
          <p:cNvSpPr>
            <a:spLocks noGrp="1" noChangeArrowheads="1"/>
          </p:cNvSpPr>
          <p:nvPr>
            <p:ph type="body" idx="1"/>
          </p:nvPr>
        </p:nvSpPr>
        <p:spPr>
          <a:xfrm>
            <a:off x="457200" y="1556792"/>
            <a:ext cx="8507288" cy="4752528"/>
          </a:xfrm>
        </p:spPr>
        <p:txBody>
          <a:bodyPr/>
          <a:lstStyle/>
          <a:p>
            <a:pPr>
              <a:buFont typeface="Arial" panose="020B0604020202020204" pitchFamily="34" charset="0"/>
              <a:buChar char="•"/>
            </a:pPr>
            <a:r>
              <a:rPr lang="en-GB" sz="2000" dirty="0"/>
              <a:t>Catholicism was in ‘bad shape’ &gt; change was needed:</a:t>
            </a:r>
          </a:p>
          <a:p>
            <a:pPr lvl="1">
              <a:buFont typeface="Arial" panose="020B0604020202020204" pitchFamily="34" charset="0"/>
              <a:buChar char="•"/>
            </a:pPr>
            <a:r>
              <a:rPr lang="en-GB" sz="2000" dirty="0"/>
              <a:t>Institutional reform</a:t>
            </a:r>
          </a:p>
          <a:p>
            <a:pPr lvl="1">
              <a:buFont typeface="Arial" panose="020B0604020202020204" pitchFamily="34" charset="0"/>
              <a:buChar char="•"/>
            </a:pPr>
            <a:r>
              <a:rPr lang="en-GB" sz="2000" dirty="0"/>
              <a:t>‘Cultural’ reform; reform of Catholic practice</a:t>
            </a:r>
          </a:p>
          <a:p>
            <a:pPr lvl="1">
              <a:buFont typeface="Arial" panose="020B0604020202020204" pitchFamily="34" charset="0"/>
              <a:buChar char="•"/>
            </a:pPr>
            <a:r>
              <a:rPr lang="en-GB" sz="2000" dirty="0"/>
              <a:t>Overseas mission:</a:t>
            </a:r>
          </a:p>
          <a:p>
            <a:pPr lvl="2">
              <a:buFont typeface="Arial" panose="020B0604020202020204" pitchFamily="34" charset="0"/>
              <a:buChar char="•"/>
            </a:pPr>
            <a:r>
              <a:rPr lang="en-GB" sz="2000" dirty="0"/>
              <a:t>a new administrative body of the Catholic created in 1622</a:t>
            </a:r>
          </a:p>
          <a:p>
            <a:pPr lvl="2">
              <a:buFont typeface="Arial" panose="020B0604020202020204" pitchFamily="34" charset="0"/>
              <a:buChar char="•"/>
            </a:pPr>
            <a:r>
              <a:rPr lang="en-GB" sz="2000" dirty="0"/>
              <a:t>called the </a:t>
            </a:r>
            <a:r>
              <a:rPr lang="en-GB" sz="2000" dirty="0" err="1"/>
              <a:t>Congregatio</a:t>
            </a:r>
            <a:r>
              <a:rPr lang="en-GB" sz="2000" dirty="0"/>
              <a:t> de Propaganda Fide (Congregation for Propagating the Faith, to coordinate the mission from Rome</a:t>
            </a:r>
          </a:p>
          <a:p>
            <a:pPr lvl="2">
              <a:buFont typeface="Arial" panose="020B0604020202020204" pitchFamily="34" charset="0"/>
              <a:buChar char="•"/>
            </a:pPr>
            <a:r>
              <a:rPr lang="en-GB" sz="2000" dirty="0"/>
              <a:t>Its activity was aimed at "propagating" the Catholic faith in non-Catholic countries</a:t>
            </a:r>
          </a:p>
          <a:p>
            <a:pPr>
              <a:buFont typeface="Arial" panose="020B0604020202020204" pitchFamily="34" charset="0"/>
              <a:buChar char="•"/>
            </a:pPr>
            <a:r>
              <a:rPr lang="en-GB" sz="2000" dirty="0"/>
              <a:t>Revival of the Catholic church</a:t>
            </a:r>
          </a:p>
          <a:p>
            <a:pPr lvl="1">
              <a:buFont typeface="Arial" panose="020B0604020202020204" pitchFamily="34" charset="0"/>
              <a:buChar char="•"/>
            </a:pPr>
            <a:r>
              <a:rPr lang="en-GB" sz="2000" dirty="0"/>
              <a:t>Nothing remained the same, but not everything changed. It was a break with the past.</a:t>
            </a:r>
          </a:p>
          <a:p>
            <a:pPr lvl="1">
              <a:buFont typeface="Arial" panose="020B0604020202020204" pitchFamily="34" charset="0"/>
              <a:buChar char="•"/>
            </a:pPr>
            <a:r>
              <a:rPr lang="en-GB" sz="2000" dirty="0"/>
              <a:t>It was a slow process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lstStyle/>
          <a:p>
            <a:r>
              <a:rPr lang="en-GB" altLang="zh-CN" sz="3200">
                <a:ea typeface="宋体" panose="02010600030101010101" pitchFamily="2" charset="-122"/>
              </a:rPr>
              <a:t>Catholic encounters overseas confronted the Church with questions </a:t>
            </a:r>
            <a:endParaRPr lang="en-GB" altLang="en-US" sz="3200"/>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p:txBody>
          <a:bodyPr/>
          <a:lstStyle/>
          <a:p>
            <a:pPr marL="457200" lvl="1" indent="0">
              <a:buNone/>
            </a:pPr>
            <a:r>
              <a:rPr lang="en-GB" altLang="en-US" dirty="0"/>
              <a:t>Were the peoples they encountered to be considered ‘full human beings’ or ‘natural slaves’ as Aristotle had maintained?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lstStyle/>
          <a:p>
            <a:r>
              <a:rPr lang="en-GB" altLang="en-US" sz="3200" dirty="0"/>
              <a:t>Were the peoples they encountered to be considered ‘full human beings’ or ‘natural slaves’ as Aristotle had maintained?</a:t>
            </a:r>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a:xfrm>
            <a:off x="466734" y="2057399"/>
            <a:ext cx="8220066" cy="3891881"/>
          </a:xfrm>
        </p:spPr>
        <p:txBody>
          <a:bodyPr/>
          <a:lstStyle/>
          <a:p>
            <a:r>
              <a:rPr lang="en-GB" sz="2200" dirty="0"/>
              <a:t>Early practises of exploitation by </a:t>
            </a:r>
            <a:r>
              <a:rPr lang="en-GB" sz="2200" i="1" dirty="0"/>
              <a:t>conquistadors</a:t>
            </a:r>
            <a:r>
              <a:rPr lang="en-GB" sz="2200" dirty="0"/>
              <a:t> under the </a:t>
            </a:r>
            <a:r>
              <a:rPr lang="en-GB" sz="2200" i="1" dirty="0"/>
              <a:t>encomienda</a:t>
            </a:r>
            <a:r>
              <a:rPr lang="en-GB" sz="2200" dirty="0"/>
              <a:t> system defended by court humanist </a:t>
            </a:r>
            <a:r>
              <a:rPr lang="en-GB" sz="2200" b="1" dirty="0"/>
              <a:t>Juan de Sepulveda</a:t>
            </a:r>
            <a:r>
              <a:rPr lang="en-GB" sz="2200" dirty="0"/>
              <a:t> as part of just war against heathens.</a:t>
            </a:r>
          </a:p>
          <a:p>
            <a:r>
              <a:rPr lang="en-GB" sz="2200" dirty="0"/>
              <a:t>Challenged by </a:t>
            </a:r>
            <a:r>
              <a:rPr lang="en-GB" sz="2200" b="1" dirty="0" err="1"/>
              <a:t>Bartholeme</a:t>
            </a:r>
            <a:r>
              <a:rPr lang="en-GB" sz="2200" b="1" dirty="0"/>
              <a:t> de Las Casas </a:t>
            </a:r>
            <a:r>
              <a:rPr lang="en-GB" sz="2200" dirty="0"/>
              <a:t>(</a:t>
            </a:r>
            <a:r>
              <a:rPr lang="en-GB" sz="2200" i="1" dirty="0"/>
              <a:t>A Short Account of the Destruction of the Indies</a:t>
            </a:r>
            <a:r>
              <a:rPr lang="en-GB" sz="2200" dirty="0"/>
              <a:t>, 1542) and Jose </a:t>
            </a:r>
            <a:r>
              <a:rPr lang="en-GB" sz="2200" dirty="0" err="1"/>
              <a:t>D’Acosta</a:t>
            </a:r>
            <a:endParaRPr lang="en-GB" sz="2200" dirty="0"/>
          </a:p>
          <a:p>
            <a:pPr lvl="1"/>
            <a:r>
              <a:rPr lang="en-GB" sz="2200" dirty="0"/>
              <a:t>Las Casas put case of Indians at court of Charles V: people of the Americas are innocent, uncorrupted potential Christians.</a:t>
            </a:r>
          </a:p>
          <a:p>
            <a:pPr lvl="1"/>
            <a:r>
              <a:rPr lang="en-GB" sz="2200" dirty="0"/>
              <a:t>Wins support from within the University of Salamanca. Francisco di Vittoria: argues that Spain undermining its right as a Christian Empire by practises of enslavement.</a:t>
            </a:r>
          </a:p>
          <a:p>
            <a:r>
              <a:rPr lang="en-GB" sz="2200" dirty="0"/>
              <a:t>1542: Charles V bans </a:t>
            </a:r>
            <a:r>
              <a:rPr lang="en-GB" sz="2200" i="1" dirty="0"/>
              <a:t>conquistadors</a:t>
            </a:r>
            <a:r>
              <a:rPr lang="en-GB" sz="2200" dirty="0"/>
              <a:t> from using slave labour.</a:t>
            </a:r>
          </a:p>
        </p:txBody>
      </p:sp>
    </p:spTree>
    <p:extLst>
      <p:ext uri="{BB962C8B-B14F-4D97-AF65-F5344CB8AC3E}">
        <p14:creationId xmlns:p14="http://schemas.microsoft.com/office/powerpoint/2010/main" val="457086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lstStyle/>
          <a:p>
            <a:r>
              <a:rPr lang="en-GB" altLang="zh-CN" sz="3200">
                <a:ea typeface="宋体" panose="02010600030101010101" pitchFamily="2" charset="-122"/>
              </a:rPr>
              <a:t>Catholic encounters overseas confronted the Church with questions </a:t>
            </a:r>
            <a:endParaRPr lang="en-GB" altLang="en-US" sz="3200"/>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p:txBody>
          <a:bodyPr/>
          <a:lstStyle/>
          <a:p>
            <a:pPr marL="457200" lvl="1" indent="0">
              <a:buNone/>
            </a:pPr>
            <a:r>
              <a:rPr lang="en-GB" altLang="en-US" dirty="0"/>
              <a:t>Were the peoples they encountered to be considered ‘full human beings’ or ‘natural slaves’ as Aristotle had maintained?</a:t>
            </a:r>
          </a:p>
          <a:p>
            <a:pPr marL="457200" lvl="1" indent="0">
              <a:buNone/>
            </a:pPr>
            <a:endParaRPr lang="en-GB" altLang="en-US" dirty="0"/>
          </a:p>
          <a:p>
            <a:pPr marL="457200" lvl="1" indent="0">
              <a:buNone/>
            </a:pPr>
            <a:r>
              <a:rPr lang="en-GB" altLang="en-US" dirty="0"/>
              <a:t>How should the Church approach indigenous religions and cultures?</a:t>
            </a:r>
          </a:p>
        </p:txBody>
      </p:sp>
    </p:spTree>
    <p:extLst>
      <p:ext uri="{BB962C8B-B14F-4D97-AF65-F5344CB8AC3E}">
        <p14:creationId xmlns:p14="http://schemas.microsoft.com/office/powerpoint/2010/main" val="4173266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5DE9-6596-C74F-9719-C5F9B10694F0}"/>
              </a:ext>
            </a:extLst>
          </p:cNvPr>
          <p:cNvSpPr>
            <a:spLocks noGrp="1"/>
          </p:cNvSpPr>
          <p:nvPr>
            <p:ph type="title"/>
          </p:nvPr>
        </p:nvSpPr>
        <p:spPr>
          <a:xfrm>
            <a:off x="3724072" y="629266"/>
            <a:ext cx="4939868" cy="1676603"/>
          </a:xfrm>
        </p:spPr>
        <p:txBody>
          <a:bodyPr>
            <a:normAutofit/>
          </a:bodyPr>
          <a:lstStyle/>
          <a:p>
            <a:r>
              <a:rPr lang="en-US" sz="4100"/>
              <a:t>Debate over indigenous religions</a:t>
            </a:r>
          </a:p>
        </p:txBody>
      </p:sp>
      <p:pic>
        <p:nvPicPr>
          <p:cNvPr id="8194" name="Picture 2" descr="https://upload.wikimedia.org/wikipedia/commons/d/db/Bartolomedelascasas.jpg">
            <a:extLst>
              <a:ext uri="{FF2B5EF4-FFF2-40B4-BE49-F238E27FC236}">
                <a16:creationId xmlns:a16="http://schemas.microsoft.com/office/drawing/2014/main" id="{EC79046F-23FE-D44B-B509-BD96A7654F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01" r="19629"/>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39D6DCF-19F9-0C4D-B817-D42CB0219679}"/>
              </a:ext>
            </a:extLst>
          </p:cNvPr>
          <p:cNvSpPr>
            <a:spLocks noGrp="1"/>
          </p:cNvSpPr>
          <p:nvPr>
            <p:ph idx="1"/>
          </p:nvPr>
        </p:nvSpPr>
        <p:spPr>
          <a:xfrm>
            <a:off x="3724073" y="2438400"/>
            <a:ext cx="4939867" cy="3785419"/>
          </a:xfrm>
        </p:spPr>
        <p:txBody>
          <a:bodyPr>
            <a:normAutofit/>
          </a:bodyPr>
          <a:lstStyle/>
          <a:p>
            <a:pPr>
              <a:lnSpc>
                <a:spcPct val="90000"/>
              </a:lnSpc>
            </a:pPr>
            <a:r>
              <a:rPr lang="en-GB" sz="1300" dirty="0"/>
              <a:t>Las Casas and others:</a:t>
            </a:r>
          </a:p>
          <a:p>
            <a:pPr lvl="1">
              <a:lnSpc>
                <a:spcPct val="90000"/>
              </a:lnSpc>
            </a:pPr>
            <a:r>
              <a:rPr lang="en-GB" sz="1300" dirty="0"/>
              <a:t>signs of Grace of God and even of distorted Christian beliefs within Aztec rituals and ceremonies.</a:t>
            </a:r>
          </a:p>
          <a:p>
            <a:pPr lvl="1">
              <a:lnSpc>
                <a:spcPct val="90000"/>
              </a:lnSpc>
            </a:pPr>
            <a:r>
              <a:rPr lang="en-GB" sz="1300" dirty="0"/>
              <a:t>Argue therefore that the Church should be prepared to work with and through native beliefs.</a:t>
            </a:r>
          </a:p>
          <a:p>
            <a:pPr>
              <a:lnSpc>
                <a:spcPct val="90000"/>
              </a:lnSpc>
            </a:pPr>
            <a:r>
              <a:rPr lang="en-GB" sz="1300" dirty="0"/>
              <a:t>Opponents e.g. Sepulveda, French Jesuit Louis </a:t>
            </a:r>
            <a:r>
              <a:rPr lang="en-GB" sz="1300" dirty="0" err="1"/>
              <a:t>Lallement</a:t>
            </a:r>
            <a:r>
              <a:rPr lang="en-GB" sz="1300" dirty="0"/>
              <a:t>, draw upon St Augustine:</a:t>
            </a:r>
          </a:p>
          <a:p>
            <a:pPr lvl="1">
              <a:lnSpc>
                <a:spcPct val="90000"/>
              </a:lnSpc>
            </a:pPr>
            <a:r>
              <a:rPr lang="en-GB" sz="1300" dirty="0"/>
              <a:t>argue that sin, not Grace, prevails in nature,</a:t>
            </a:r>
          </a:p>
          <a:p>
            <a:pPr lvl="1">
              <a:lnSpc>
                <a:spcPct val="90000"/>
              </a:lnSpc>
            </a:pPr>
            <a:r>
              <a:rPr lang="en-GB" sz="1300" dirty="0"/>
              <a:t>lands untouched by God are more likely to be the realm of the Devil</a:t>
            </a:r>
          </a:p>
          <a:p>
            <a:pPr lvl="1">
              <a:lnSpc>
                <a:spcPct val="90000"/>
              </a:lnSpc>
            </a:pPr>
            <a:r>
              <a:rPr lang="en-GB" sz="1300" dirty="0"/>
              <a:t>Christians in danger of compromising themselves by accommodation to older customs. </a:t>
            </a:r>
          </a:p>
          <a:p>
            <a:pPr>
              <a:lnSpc>
                <a:spcPct val="90000"/>
              </a:lnSpc>
            </a:pPr>
            <a:r>
              <a:rPr lang="en-GB" sz="1300" dirty="0"/>
              <a:t>1555: Mexican provincial council forbids Indians becoming priests.</a:t>
            </a:r>
          </a:p>
          <a:p>
            <a:pPr>
              <a:lnSpc>
                <a:spcPct val="90000"/>
              </a:lnSpc>
            </a:pPr>
            <a:r>
              <a:rPr lang="en-GB" sz="1300" dirty="0"/>
              <a:t>1562: major Inquisition in Yucatan.</a:t>
            </a:r>
          </a:p>
        </p:txBody>
      </p:sp>
      <p:sp>
        <p:nvSpPr>
          <p:cNvPr id="4" name="TextBox 3">
            <a:extLst>
              <a:ext uri="{FF2B5EF4-FFF2-40B4-BE49-F238E27FC236}">
                <a16:creationId xmlns:a16="http://schemas.microsoft.com/office/drawing/2014/main" id="{2BFC93FA-5B86-164F-9714-FF9A4583DEA5}"/>
              </a:ext>
            </a:extLst>
          </p:cNvPr>
          <p:cNvSpPr txBox="1"/>
          <p:nvPr/>
        </p:nvSpPr>
        <p:spPr>
          <a:xfrm>
            <a:off x="3724072" y="6238830"/>
            <a:ext cx="4532010" cy="369332"/>
          </a:xfrm>
          <a:prstGeom prst="rect">
            <a:avLst/>
          </a:prstGeom>
          <a:noFill/>
        </p:spPr>
        <p:txBody>
          <a:bodyPr wrap="none" rtlCol="0">
            <a:spAutoFit/>
          </a:bodyPr>
          <a:lstStyle/>
          <a:p>
            <a:r>
              <a:rPr lang="en-US" dirty="0" err="1"/>
              <a:t>Bartholome</a:t>
            </a:r>
            <a:r>
              <a:rPr lang="en-US" dirty="0"/>
              <a:t> de Las Casas </a:t>
            </a:r>
            <a:r>
              <a:rPr lang="en-GB" dirty="0"/>
              <a:t>(c.1484 - 1566)</a:t>
            </a:r>
            <a:endParaRPr lang="en-US" dirty="0"/>
          </a:p>
        </p:txBody>
      </p:sp>
    </p:spTree>
    <p:extLst>
      <p:ext uri="{BB962C8B-B14F-4D97-AF65-F5344CB8AC3E}">
        <p14:creationId xmlns:p14="http://schemas.microsoft.com/office/powerpoint/2010/main" val="3849784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EBA152E-D497-554C-86C0-24318570BAB8}"/>
              </a:ext>
            </a:extLst>
          </p:cNvPr>
          <p:cNvSpPr>
            <a:spLocks noGrp="1" noChangeArrowheads="1"/>
          </p:cNvSpPr>
          <p:nvPr>
            <p:ph type="title"/>
          </p:nvPr>
        </p:nvSpPr>
        <p:spPr>
          <a:xfrm>
            <a:off x="171398" y="489908"/>
            <a:ext cx="8229600" cy="1143000"/>
          </a:xfrm>
        </p:spPr>
        <p:txBody>
          <a:bodyPr/>
          <a:lstStyle/>
          <a:p>
            <a:r>
              <a:rPr lang="en-GB" altLang="en-US" sz="2400" dirty="0"/>
              <a:t>One Jesuit answer to such questions formulated by José </a:t>
            </a:r>
            <a:r>
              <a:rPr lang="en-GB" altLang="en-US" sz="2400" dirty="0" err="1"/>
              <a:t>d’Acosta</a:t>
            </a:r>
            <a:r>
              <a:rPr lang="en-GB" altLang="en-US" sz="2400" dirty="0"/>
              <a:t>, who recognised three types of ‘barbarians’ (non-Christians):</a:t>
            </a:r>
            <a:br>
              <a:rPr lang="en-GB" altLang="en-US" sz="3200" dirty="0"/>
            </a:br>
            <a:endParaRPr lang="en-GB" altLang="en-US" sz="3200" dirty="0"/>
          </a:p>
        </p:txBody>
      </p:sp>
      <p:sp>
        <p:nvSpPr>
          <p:cNvPr id="32771" name="Rectangle 3">
            <a:extLst>
              <a:ext uri="{FF2B5EF4-FFF2-40B4-BE49-F238E27FC236}">
                <a16:creationId xmlns:a16="http://schemas.microsoft.com/office/drawing/2014/main" id="{B881B3FC-39AD-1642-AE0D-B8003D2EE948}"/>
              </a:ext>
            </a:extLst>
          </p:cNvPr>
          <p:cNvSpPr>
            <a:spLocks noGrp="1" noChangeArrowheads="1"/>
          </p:cNvSpPr>
          <p:nvPr>
            <p:ph type="body" idx="1"/>
          </p:nvPr>
        </p:nvSpPr>
        <p:spPr>
          <a:xfrm>
            <a:off x="988641" y="1632908"/>
            <a:ext cx="4137922" cy="4672022"/>
          </a:xfrm>
        </p:spPr>
        <p:txBody>
          <a:bodyPr/>
          <a:lstStyle/>
          <a:p>
            <a:pPr marL="457200">
              <a:buFont typeface="+mj-lt"/>
              <a:buAutoNum type="arabicPeriod"/>
            </a:pPr>
            <a:r>
              <a:rPr lang="en-GB" altLang="en-US" sz="1800" dirty="0"/>
              <a:t>Degree of civilisation same as Europeans (China, Japan, India), had to accept Christianity on basis of rational persuasion.</a:t>
            </a:r>
          </a:p>
          <a:p>
            <a:pPr marL="457200">
              <a:buFont typeface="+mj-lt"/>
              <a:buAutoNum type="arabicPeriod"/>
            </a:pPr>
            <a:r>
              <a:rPr lang="en-GB" altLang="en-US" sz="1800" dirty="0"/>
              <a:t>Peoples without writing but with sophisticated political organisation (Aztecs, Incas).  They needed a Christian government, but should be given as much freedom as possible</a:t>
            </a:r>
          </a:p>
          <a:p>
            <a:pPr marL="457200">
              <a:buFont typeface="+mj-lt"/>
              <a:buAutoNum type="arabicPeriod"/>
            </a:pPr>
            <a:r>
              <a:rPr lang="en-GB" altLang="en-US" sz="1800" dirty="0"/>
              <a:t>Nomadic and semi-nomadic peoples, indigenous peoples of the South Seas.  Needed to be treated as children, with force wherever necessary.</a:t>
            </a:r>
            <a:endParaRPr lang="en-GB" altLang="zh-CN" sz="1800" dirty="0">
              <a:ea typeface="宋体" panose="02010600030101010101" pitchFamily="2" charset="-122"/>
            </a:endParaRPr>
          </a:p>
        </p:txBody>
      </p:sp>
      <p:sp>
        <p:nvSpPr>
          <p:cNvPr id="2" name="Rectangle 1">
            <a:extLst>
              <a:ext uri="{FF2B5EF4-FFF2-40B4-BE49-F238E27FC236}">
                <a16:creationId xmlns:a16="http://schemas.microsoft.com/office/drawing/2014/main" id="{447587D9-03FE-7644-8AB2-0BBDC8F4297F}"/>
              </a:ext>
            </a:extLst>
          </p:cNvPr>
          <p:cNvSpPr/>
          <p:nvPr/>
        </p:nvSpPr>
        <p:spPr>
          <a:xfrm>
            <a:off x="2425150" y="6368092"/>
            <a:ext cx="6586194" cy="369332"/>
          </a:xfrm>
          <a:prstGeom prst="rect">
            <a:avLst/>
          </a:prstGeom>
        </p:spPr>
        <p:txBody>
          <a:bodyPr wrap="square">
            <a:spAutoFit/>
          </a:bodyPr>
          <a:lstStyle/>
          <a:p>
            <a:r>
              <a:rPr lang="en-GB" dirty="0"/>
              <a:t>José de Acosta (1539-1600): sixteenth-century Spanish Jesuit</a:t>
            </a:r>
            <a:endParaRPr lang="en-US" dirty="0"/>
          </a:p>
        </p:txBody>
      </p:sp>
      <p:pic>
        <p:nvPicPr>
          <p:cNvPr id="9218" name="Picture 2" descr="https://upload.wikimedia.org/wikipedia/commons/0/09/JoseDeAcosta.gif">
            <a:extLst>
              <a:ext uri="{FF2B5EF4-FFF2-40B4-BE49-F238E27FC236}">
                <a16:creationId xmlns:a16="http://schemas.microsoft.com/office/drawing/2014/main" id="{72298F04-F2F0-9F4E-918C-FFC5DAE163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7" y="1632908"/>
            <a:ext cx="3273826" cy="46720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F99163A9-3BBF-764C-B7D1-7A199D04B4AD}"/>
              </a:ext>
            </a:extLst>
          </p:cNvPr>
          <p:cNvSpPr>
            <a:spLocks noGrp="1" noChangeArrowheads="1"/>
          </p:cNvSpPr>
          <p:nvPr>
            <p:ph type="title"/>
          </p:nvPr>
        </p:nvSpPr>
        <p:spPr>
          <a:xfrm>
            <a:off x="457200" y="620688"/>
            <a:ext cx="8229600" cy="1143000"/>
          </a:xfrm>
        </p:spPr>
        <p:txBody>
          <a:bodyPr/>
          <a:lstStyle/>
          <a:p>
            <a:r>
              <a:rPr lang="en-GB" altLang="zh-CN" sz="3200" dirty="0">
                <a:ea typeface="宋体" panose="02010600030101010101" pitchFamily="2" charset="-122"/>
              </a:rPr>
              <a:t>‘Accommodationist’ methods adopted in America influence Jesuit stance in Asia:</a:t>
            </a:r>
          </a:p>
        </p:txBody>
      </p:sp>
      <p:sp>
        <p:nvSpPr>
          <p:cNvPr id="2" name="Rectangle 1">
            <a:extLst>
              <a:ext uri="{FF2B5EF4-FFF2-40B4-BE49-F238E27FC236}">
                <a16:creationId xmlns:a16="http://schemas.microsoft.com/office/drawing/2014/main" id="{418E7759-EEE6-2547-91E4-EDC414CAC956}"/>
              </a:ext>
            </a:extLst>
          </p:cNvPr>
          <p:cNvSpPr/>
          <p:nvPr/>
        </p:nvSpPr>
        <p:spPr>
          <a:xfrm>
            <a:off x="327810" y="1989995"/>
            <a:ext cx="3263259" cy="4708981"/>
          </a:xfrm>
          <a:prstGeom prst="rect">
            <a:avLst/>
          </a:prstGeom>
        </p:spPr>
        <p:txBody>
          <a:bodyPr wrap="square">
            <a:spAutoFit/>
          </a:bodyPr>
          <a:lstStyle/>
          <a:p>
            <a:pPr marL="342900" indent="-342900">
              <a:spcAft>
                <a:spcPts val="0"/>
              </a:spcAft>
              <a:buFontTx/>
              <a:buChar char="-"/>
            </a:pPr>
            <a:r>
              <a:rPr lang="en-GB" sz="2000" dirty="0">
                <a:latin typeface="Times New Roman" panose="02020603050405020304" pitchFamily="18" charset="0"/>
                <a:ea typeface="Calibri" panose="020F0502020204030204" pitchFamily="34" charset="0"/>
                <a:cs typeface="Times New Roman" panose="02020603050405020304" pitchFamily="18" charset="0"/>
              </a:rPr>
              <a:t>Robert Nobili (1577-1656): dresses as a Brahmin in India.</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0"/>
              </a:spcAft>
              <a:buFontTx/>
              <a:buChar char="-"/>
            </a:pPr>
            <a:r>
              <a:rPr lang="en-GB" sz="2000" dirty="0">
                <a:latin typeface="Times New Roman" panose="02020603050405020304" pitchFamily="18" charset="0"/>
                <a:ea typeface="Calibri" panose="020F0502020204030204" pitchFamily="34" charset="0"/>
                <a:cs typeface="Times New Roman" panose="02020603050405020304" pitchFamily="18" charset="0"/>
              </a:rPr>
              <a:t>Matteo Ricci sees compatibility of Christianity with Chinese Confucian, Daoist and Buddhist customs: believes all of these religions to be part of God’s plan.</a:t>
            </a:r>
          </a:p>
          <a:p>
            <a:pPr marL="342900" indent="-342900">
              <a:spcAft>
                <a:spcPts val="0"/>
              </a:spcAft>
              <a:buFontTx/>
              <a:buChar char="-"/>
            </a:pPr>
            <a:r>
              <a:rPr lang="en-GB" sz="2000" dirty="0">
                <a:latin typeface="Times New Roman" panose="02020603050405020304" pitchFamily="18" charset="0"/>
                <a:ea typeface="Calibri" panose="020F0502020204030204" pitchFamily="34" charset="0"/>
              </a:rPr>
              <a:t>Argues that Confucian ‘ancestor worship’ can be permitted as a civil ceremony.</a:t>
            </a:r>
            <a:r>
              <a:rPr lang="en-GB" sz="2000" dirty="0"/>
              <a:t> </a:t>
            </a:r>
            <a:endParaRPr lang="en-US" sz="2000" dirty="0"/>
          </a:p>
        </p:txBody>
      </p:sp>
      <p:pic>
        <p:nvPicPr>
          <p:cNvPr id="11266" name="Picture 2" descr="Related image">
            <a:extLst>
              <a:ext uri="{FF2B5EF4-FFF2-40B4-BE49-F238E27FC236}">
                <a16:creationId xmlns:a16="http://schemas.microsoft.com/office/drawing/2014/main" id="{CC0CB124-6403-E24A-A07F-6E282B708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916" y="1986930"/>
            <a:ext cx="5046273" cy="36023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7042" name="Picture 2" descr="Image result for Matteo Ricci and the Catholic mission to China, 1583-1610">
            <a:extLst>
              <a:ext uri="{FF2B5EF4-FFF2-40B4-BE49-F238E27FC236}">
                <a16:creationId xmlns:a16="http://schemas.microsoft.com/office/drawing/2014/main" id="{D341B18F-97D1-4843-B61E-B4F24B75D8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6584" y="643467"/>
            <a:ext cx="3690831"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36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364664-C7CB-F642-B79A-BC297B1A2AF3}"/>
              </a:ext>
            </a:extLst>
          </p:cNvPr>
          <p:cNvSpPr/>
          <p:nvPr/>
        </p:nvSpPr>
        <p:spPr>
          <a:xfrm>
            <a:off x="2629372" y="1213464"/>
            <a:ext cx="2718048" cy="1477328"/>
          </a:xfrm>
          <a:prstGeom prst="rect">
            <a:avLst/>
          </a:prstGeom>
        </p:spPr>
        <p:txBody>
          <a:bodyPr wrap="square">
            <a:spAutoFit/>
          </a:bodyPr>
          <a:lstStyle/>
          <a:p>
            <a:r>
              <a:rPr lang="en-GB" dirty="0"/>
              <a:t>R. Po-chia Hsia, </a:t>
            </a:r>
            <a:r>
              <a:rPr lang="en-GB" i="1" dirty="0"/>
              <a:t>Matteo Ricci and the Catholic mission to China, 1583-1610 : a short history with documents</a:t>
            </a:r>
            <a:endParaRPr lang="en-US" i="1" dirty="0"/>
          </a:p>
        </p:txBody>
      </p:sp>
      <p:pic>
        <p:nvPicPr>
          <p:cNvPr id="86020" name="Picture 4" descr="https://images-na.ssl-images-amazon.com/images/I/51SPoeBudRL._SX322_BO1,204,203,200_.jpg">
            <a:extLst>
              <a:ext uri="{FF2B5EF4-FFF2-40B4-BE49-F238E27FC236}">
                <a16:creationId xmlns:a16="http://schemas.microsoft.com/office/drawing/2014/main" id="{8A445717-509B-244C-A0B5-8C67573089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674158"/>
            <a:ext cx="2718048" cy="418613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A7B7F54-83E0-8D45-BDB0-57B6EC3F6A8F}"/>
              </a:ext>
            </a:extLst>
          </p:cNvPr>
          <p:cNvPicPr>
            <a:picLocks noChangeAspect="1"/>
          </p:cNvPicPr>
          <p:nvPr/>
        </p:nvPicPr>
        <p:blipFill>
          <a:blip r:embed="rId3"/>
          <a:stretch>
            <a:fillRect/>
          </a:stretch>
        </p:blipFill>
        <p:spPr>
          <a:xfrm>
            <a:off x="1258020" y="3005673"/>
            <a:ext cx="4089400" cy="1850453"/>
          </a:xfrm>
          <a:prstGeom prst="rect">
            <a:avLst/>
          </a:prstGeom>
        </p:spPr>
      </p:pic>
      <p:sp>
        <p:nvSpPr>
          <p:cNvPr id="4" name="Rectangle 3">
            <a:extLst>
              <a:ext uri="{FF2B5EF4-FFF2-40B4-BE49-F238E27FC236}">
                <a16:creationId xmlns:a16="http://schemas.microsoft.com/office/drawing/2014/main" id="{53C2822C-0A07-E146-97AD-9E9B7BB8611D}"/>
              </a:ext>
            </a:extLst>
          </p:cNvPr>
          <p:cNvSpPr/>
          <p:nvPr/>
        </p:nvSpPr>
        <p:spPr>
          <a:xfrm>
            <a:off x="1258020" y="5301208"/>
            <a:ext cx="7416824" cy="1169551"/>
          </a:xfrm>
          <a:prstGeom prst="rect">
            <a:avLst/>
          </a:prstGeom>
        </p:spPr>
        <p:txBody>
          <a:bodyPr wrap="square">
            <a:spAutoFit/>
          </a:bodyPr>
          <a:lstStyle/>
          <a:p>
            <a:r>
              <a:rPr lang="en-US" sz="1400" dirty="0">
                <a:hlinkClick r:id="rId4"/>
              </a:rPr>
              <a:t>http://www.myoldmaps.com/renaissance-maps-1490-1800/441-ricci.pdf</a:t>
            </a:r>
            <a:endParaRPr lang="en-US" sz="1400" dirty="0"/>
          </a:p>
          <a:p>
            <a:endParaRPr lang="en-US" sz="1400" dirty="0"/>
          </a:p>
          <a:p>
            <a:r>
              <a:rPr lang="en-US" sz="1400" dirty="0"/>
              <a:t>Oxford bibliography on Matteo Ricci:</a:t>
            </a:r>
          </a:p>
          <a:p>
            <a:r>
              <a:rPr lang="en-US" sz="1400" dirty="0">
                <a:hlinkClick r:id="rId5"/>
              </a:rPr>
              <a:t>http://0-www.oxfordbibliographies.com.pugwash.lib.warwick.ac.uk/view/document/obo-9780195399301/obo-9780195399301-0076.xml</a:t>
            </a:r>
            <a:r>
              <a:rPr lang="en-US" sz="1400" dirty="0"/>
              <a:t> </a:t>
            </a:r>
          </a:p>
        </p:txBody>
      </p:sp>
    </p:spTree>
    <p:extLst>
      <p:ext uri="{BB962C8B-B14F-4D97-AF65-F5344CB8AC3E}">
        <p14:creationId xmlns:p14="http://schemas.microsoft.com/office/powerpoint/2010/main" val="1954624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6E0DFA8-BD9D-5640-B1D7-533E30895DB9}"/>
              </a:ext>
            </a:extLst>
          </p:cNvPr>
          <p:cNvPicPr>
            <a:picLocks noChangeAspect="1"/>
          </p:cNvPicPr>
          <p:nvPr/>
        </p:nvPicPr>
        <p:blipFill>
          <a:blip r:embed="rId2"/>
          <a:stretch>
            <a:fillRect/>
          </a:stretch>
        </p:blipFill>
        <p:spPr>
          <a:xfrm>
            <a:off x="482600" y="1578547"/>
            <a:ext cx="8178799" cy="3700906"/>
          </a:xfrm>
          <a:prstGeom prst="rect">
            <a:avLst/>
          </a:prstGeom>
        </p:spPr>
      </p:pic>
      <p:sp>
        <p:nvSpPr>
          <p:cNvPr id="3" name="Rectangle 2">
            <a:extLst>
              <a:ext uri="{FF2B5EF4-FFF2-40B4-BE49-F238E27FC236}">
                <a16:creationId xmlns:a16="http://schemas.microsoft.com/office/drawing/2014/main" id="{EECFC969-67F3-4549-AC7E-DB5C3D6CB4EC}"/>
              </a:ext>
            </a:extLst>
          </p:cNvPr>
          <p:cNvSpPr/>
          <p:nvPr/>
        </p:nvSpPr>
        <p:spPr>
          <a:xfrm>
            <a:off x="1636745" y="5644030"/>
            <a:ext cx="5870507" cy="369332"/>
          </a:xfrm>
          <a:prstGeom prst="rect">
            <a:avLst/>
          </a:prstGeom>
        </p:spPr>
        <p:txBody>
          <a:bodyPr wrap="square">
            <a:spAutoFit/>
          </a:bodyPr>
          <a:lstStyle/>
          <a:p>
            <a:r>
              <a:rPr lang="en-US" dirty="0"/>
              <a:t>http://</a:t>
            </a:r>
            <a:r>
              <a:rPr lang="en-US" dirty="0" err="1"/>
              <a:t>enacademic.com</a:t>
            </a:r>
            <a:r>
              <a:rPr lang="en-US" dirty="0"/>
              <a:t>/</a:t>
            </a:r>
            <a:r>
              <a:rPr lang="en-US" dirty="0" err="1"/>
              <a:t>dic.nsf</a:t>
            </a:r>
            <a:r>
              <a:rPr lang="en-US" dirty="0"/>
              <a:t>/</a:t>
            </a:r>
            <a:r>
              <a:rPr lang="en-US" dirty="0" err="1"/>
              <a:t>enwiki</a:t>
            </a:r>
            <a:r>
              <a:rPr lang="en-US" dirty="0"/>
              <a:t>/3932544</a:t>
            </a:r>
          </a:p>
        </p:txBody>
      </p:sp>
    </p:spTree>
    <p:extLst>
      <p:ext uri="{BB962C8B-B14F-4D97-AF65-F5344CB8AC3E}">
        <p14:creationId xmlns:p14="http://schemas.microsoft.com/office/powerpoint/2010/main" val="1167666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CDA51E5-9F87-D949-BAA6-BF3A7C3DDFC0}"/>
              </a:ext>
            </a:extLst>
          </p:cNvPr>
          <p:cNvPicPr>
            <a:picLocks noChangeAspect="1"/>
          </p:cNvPicPr>
          <p:nvPr/>
        </p:nvPicPr>
        <p:blipFill>
          <a:blip r:embed="rId2"/>
          <a:stretch>
            <a:fillRect/>
          </a:stretch>
        </p:blipFill>
        <p:spPr>
          <a:xfrm>
            <a:off x="-2484784" y="0"/>
            <a:ext cx="15534588" cy="7029400"/>
          </a:xfrm>
          <a:prstGeom prst="rect">
            <a:avLst/>
          </a:prstGeom>
        </p:spPr>
      </p:pic>
    </p:spTree>
    <p:extLst>
      <p:ext uri="{BB962C8B-B14F-4D97-AF65-F5344CB8AC3E}">
        <p14:creationId xmlns:p14="http://schemas.microsoft.com/office/powerpoint/2010/main" val="1187315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22151-F0D1-F445-8CFA-3F90C9180D1F}"/>
              </a:ext>
            </a:extLst>
          </p:cNvPr>
          <p:cNvSpPr>
            <a:spLocks noGrp="1"/>
          </p:cNvSpPr>
          <p:nvPr>
            <p:ph type="title"/>
          </p:nvPr>
        </p:nvSpPr>
        <p:spPr>
          <a:xfrm>
            <a:off x="491490" y="365125"/>
            <a:ext cx="3840085" cy="1692794"/>
          </a:xfrm>
        </p:spPr>
        <p:txBody>
          <a:bodyPr>
            <a:normAutofit/>
          </a:bodyPr>
          <a:lstStyle/>
          <a:p>
            <a:pPr>
              <a:lnSpc>
                <a:spcPct val="90000"/>
              </a:lnSpc>
            </a:pPr>
            <a:r>
              <a:rPr lang="en-GB" sz="3100"/>
              <a:t>‘propagating’ the Catholic faith in non-Catholic countries</a:t>
            </a:r>
            <a:endParaRPr lang="en-US" sz="3100"/>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3748182-321C-AB43-B4B2-219C29084CDE}"/>
              </a:ext>
            </a:extLst>
          </p:cNvPr>
          <p:cNvSpPr>
            <a:spLocks noGrp="1"/>
          </p:cNvSpPr>
          <p:nvPr>
            <p:ph idx="1"/>
          </p:nvPr>
        </p:nvSpPr>
        <p:spPr>
          <a:xfrm>
            <a:off x="491490" y="2316480"/>
            <a:ext cx="4080510" cy="3917803"/>
          </a:xfrm>
        </p:spPr>
        <p:txBody>
          <a:bodyPr>
            <a:noAutofit/>
          </a:bodyPr>
          <a:lstStyle/>
          <a:p>
            <a:r>
              <a:rPr lang="en-US" sz="1800" dirty="0"/>
              <a:t>Establishment of several new orders (incl. </a:t>
            </a:r>
            <a:r>
              <a:rPr lang="en-GB" altLang="en-US" sz="1800" dirty="0"/>
              <a:t>Ursulines, Capuchins, Jesuits)</a:t>
            </a:r>
          </a:p>
          <a:p>
            <a:r>
              <a:rPr lang="en-GB" altLang="en-US" sz="1800" dirty="0"/>
              <a:t>Jesuits or Society of Jesus founded by Ignatius of Loyola in 1540</a:t>
            </a:r>
          </a:p>
          <a:p>
            <a:pPr marL="927100" lvl="1" indent="-412750"/>
            <a:r>
              <a:rPr lang="en-GB" altLang="en-US" sz="1200" dirty="0"/>
              <a:t>Committed to evangelization in the lands across the seas.  </a:t>
            </a:r>
          </a:p>
          <a:p>
            <a:pPr marL="927100" lvl="1" indent="-412750"/>
            <a:r>
              <a:rPr lang="en-GB" altLang="en-US" sz="1200" dirty="0"/>
              <a:t>Committed to education.</a:t>
            </a:r>
          </a:p>
          <a:p>
            <a:pPr marL="927100" lvl="1" indent="-412750"/>
            <a:r>
              <a:rPr lang="en-GB" altLang="en-US" sz="1200" dirty="0"/>
              <a:t>Taught scientific knowledge based on Aristotelian scholasticism.</a:t>
            </a:r>
          </a:p>
          <a:p>
            <a:pPr marL="927100" lvl="1" indent="-412750"/>
            <a:r>
              <a:rPr lang="en-GB" altLang="en-US" sz="1200" dirty="0"/>
              <a:t>At the disposition of the Holy See.</a:t>
            </a:r>
          </a:p>
          <a:p>
            <a:pPr marL="527050" indent="-412750"/>
            <a:r>
              <a:rPr lang="en-GB" altLang="zh-CN" sz="1800" dirty="0">
                <a:ea typeface="宋体" panose="02010600030101010101" pitchFamily="2" charset="-122"/>
              </a:rPr>
              <a:t>Ambitious campaigns of Christian evangelization overseas. Governed by ‘God-Gold-Glory’ </a:t>
            </a:r>
            <a:endParaRPr lang="en-GB" altLang="en-US" sz="1800" dirty="0"/>
          </a:p>
        </p:txBody>
      </p:sp>
      <p:pic>
        <p:nvPicPr>
          <p:cNvPr id="4" name="Picture 4" descr="ignatius-loyola">
            <a:extLst>
              <a:ext uri="{FF2B5EF4-FFF2-40B4-BE49-F238E27FC236}">
                <a16:creationId xmlns:a16="http://schemas.microsoft.com/office/drawing/2014/main" id="{C2460B92-1915-E046-84F3-BC5E0C6FC2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955"/>
          <a:stretch/>
        </p:blipFill>
        <p:spPr bwMode="auto">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0188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d1nwfrzxhi18dp.cloudfront.net/uploads/blog/blog_entry/promo_image/15084/BL170731pittman.jpg">
            <a:extLst>
              <a:ext uri="{FF2B5EF4-FFF2-40B4-BE49-F238E27FC236}">
                <a16:creationId xmlns:a16="http://schemas.microsoft.com/office/drawing/2014/main" id="{CDAA3B1C-EB0D-EF40-8CF5-5CC4711030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90663"/>
            <a:ext cx="9144000" cy="38750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C5B7DCB-BC11-0B4E-B0EA-1460C6E156A8}"/>
              </a:ext>
            </a:extLst>
          </p:cNvPr>
          <p:cNvSpPr txBox="1"/>
          <p:nvPr/>
        </p:nvSpPr>
        <p:spPr>
          <a:xfrm>
            <a:off x="1115616" y="5805264"/>
            <a:ext cx="6120680" cy="923330"/>
          </a:xfrm>
          <a:prstGeom prst="rect">
            <a:avLst/>
          </a:prstGeom>
          <a:noFill/>
        </p:spPr>
        <p:txBody>
          <a:bodyPr wrap="square" rtlCol="0">
            <a:spAutoFit/>
          </a:bodyPr>
          <a:lstStyle/>
          <a:p>
            <a:r>
              <a:rPr lang="en-US" dirty="0"/>
              <a:t>Jesuits take on official roles at the imperial court. Adam </a:t>
            </a:r>
            <a:r>
              <a:rPr lang="en-US" dirty="0" err="1"/>
              <a:t>Schall</a:t>
            </a:r>
            <a:r>
              <a:rPr lang="en-US" dirty="0"/>
              <a:t> von Bell (middle figure) and </a:t>
            </a:r>
            <a:r>
              <a:rPr lang="en-US" dirty="0" err="1"/>
              <a:t>Ferdinant</a:t>
            </a:r>
            <a:r>
              <a:rPr lang="en-US" dirty="0"/>
              <a:t> </a:t>
            </a:r>
            <a:r>
              <a:rPr lang="en-US" dirty="0" err="1"/>
              <a:t>Verbiest</a:t>
            </a:r>
            <a:r>
              <a:rPr lang="en-US" dirty="0"/>
              <a:t> (left) represented as court astronomers</a:t>
            </a:r>
          </a:p>
        </p:txBody>
      </p:sp>
    </p:spTree>
    <p:extLst>
      <p:ext uri="{BB962C8B-B14F-4D97-AF65-F5344CB8AC3E}">
        <p14:creationId xmlns:p14="http://schemas.microsoft.com/office/powerpoint/2010/main" val="2838306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591DF-E1E3-4346-93A7-98DA2B8CC8F6}"/>
              </a:ext>
            </a:extLst>
          </p:cNvPr>
          <p:cNvSpPr>
            <a:spLocks noGrp="1"/>
          </p:cNvSpPr>
          <p:nvPr>
            <p:ph type="title"/>
          </p:nvPr>
        </p:nvSpPr>
        <p:spPr/>
        <p:txBody>
          <a:bodyPr/>
          <a:lstStyle/>
          <a:p>
            <a:r>
              <a:rPr lang="en-US" dirty="0"/>
              <a:t>Accommodation policy leads to Rites Controversy</a:t>
            </a:r>
          </a:p>
        </p:txBody>
      </p:sp>
      <p:sp>
        <p:nvSpPr>
          <p:cNvPr id="3" name="Content Placeholder 2">
            <a:extLst>
              <a:ext uri="{FF2B5EF4-FFF2-40B4-BE49-F238E27FC236}">
                <a16:creationId xmlns:a16="http://schemas.microsoft.com/office/drawing/2014/main" id="{F2DE7804-4EFB-F242-B98B-1023BF8D8AB9}"/>
              </a:ext>
            </a:extLst>
          </p:cNvPr>
          <p:cNvSpPr>
            <a:spLocks noGrp="1"/>
          </p:cNvSpPr>
          <p:nvPr>
            <p:ph idx="1"/>
          </p:nvPr>
        </p:nvSpPr>
        <p:spPr/>
        <p:txBody>
          <a:bodyPr/>
          <a:lstStyle/>
          <a:p>
            <a:r>
              <a:rPr lang="en-GB" dirty="0"/>
              <a:t>1710-1717: Chinese Rites controversy forces Rome to clamp down on ‘accommodationist’ methods in China</a:t>
            </a:r>
          </a:p>
          <a:p>
            <a:r>
              <a:rPr lang="en-GB" dirty="0"/>
              <a:t>backlash from Chinese Emperor sees all missionaries expelled. </a:t>
            </a:r>
          </a:p>
          <a:p>
            <a:endParaRPr lang="en-US" dirty="0"/>
          </a:p>
        </p:txBody>
      </p:sp>
    </p:spTree>
    <p:extLst>
      <p:ext uri="{BB962C8B-B14F-4D97-AF65-F5344CB8AC3E}">
        <p14:creationId xmlns:p14="http://schemas.microsoft.com/office/powerpoint/2010/main" val="23419240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D83C6-367E-774D-ABAC-CB2E6EA6948C}"/>
              </a:ext>
            </a:extLst>
          </p:cNvPr>
          <p:cNvSpPr>
            <a:spLocks noGrp="1"/>
          </p:cNvSpPr>
          <p:nvPr>
            <p:ph type="title"/>
          </p:nvPr>
        </p:nvSpPr>
        <p:spPr/>
        <p:txBody>
          <a:bodyPr/>
          <a:lstStyle/>
          <a:p>
            <a:r>
              <a:rPr lang="en-US" dirty="0"/>
              <a:t>Jesuit controversies</a:t>
            </a:r>
          </a:p>
        </p:txBody>
      </p:sp>
      <p:sp>
        <p:nvSpPr>
          <p:cNvPr id="3" name="Content Placeholder 2">
            <a:extLst>
              <a:ext uri="{FF2B5EF4-FFF2-40B4-BE49-F238E27FC236}">
                <a16:creationId xmlns:a16="http://schemas.microsoft.com/office/drawing/2014/main" id="{A141BF65-BB55-E14B-8117-9C4FDDF9872F}"/>
              </a:ext>
            </a:extLst>
          </p:cNvPr>
          <p:cNvSpPr>
            <a:spLocks noGrp="1"/>
          </p:cNvSpPr>
          <p:nvPr>
            <p:ph idx="1"/>
          </p:nvPr>
        </p:nvSpPr>
        <p:spPr/>
        <p:txBody>
          <a:bodyPr/>
          <a:lstStyle/>
          <a:p>
            <a:r>
              <a:rPr lang="en-GB" sz="2400" dirty="0"/>
              <a:t>Andre-Francois </a:t>
            </a:r>
            <a:r>
              <a:rPr lang="en-GB" sz="2400" dirty="0" err="1"/>
              <a:t>Frezier</a:t>
            </a:r>
            <a:r>
              <a:rPr lang="en-GB" sz="2400" dirty="0"/>
              <a:t>, </a:t>
            </a:r>
            <a:r>
              <a:rPr lang="en-GB" sz="2400" i="1" dirty="0"/>
              <a:t>A Voyage to the South Sea</a:t>
            </a:r>
            <a:r>
              <a:rPr lang="en-GB" sz="2400" dirty="0"/>
              <a:t> (1717) – Jesuits in America converting only falsely, aiming instead to advance own wealth and power. </a:t>
            </a:r>
          </a:p>
          <a:p>
            <a:r>
              <a:rPr lang="en-GB" sz="2400" dirty="0"/>
              <a:t>1750: reframing of American boundaries between Spain and Portugal brings forced evacuation of many Jesuit-run ‘Reductions’: Jesuits accused of inciting Indian resistance. </a:t>
            </a:r>
          </a:p>
          <a:p>
            <a:r>
              <a:rPr lang="en-GB" sz="2400" dirty="0"/>
              <a:t>1759-1767: Jesuits thrown out of Portugal and Spain.</a:t>
            </a:r>
          </a:p>
          <a:p>
            <a:r>
              <a:rPr lang="en-GB" sz="2400" dirty="0"/>
              <a:t>1773: Jesuits abolished by decree from Rome (revived in 1814). </a:t>
            </a:r>
          </a:p>
          <a:p>
            <a:endParaRPr lang="en-US" dirty="0"/>
          </a:p>
        </p:txBody>
      </p:sp>
    </p:spTree>
    <p:extLst>
      <p:ext uri="{BB962C8B-B14F-4D97-AF65-F5344CB8AC3E}">
        <p14:creationId xmlns:p14="http://schemas.microsoft.com/office/powerpoint/2010/main" val="4207318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D43A0-F414-9442-9209-ACCA5948DC3A}"/>
              </a:ext>
            </a:extLst>
          </p:cNvPr>
          <p:cNvSpPr>
            <a:spLocks noGrp="1"/>
          </p:cNvSpPr>
          <p:nvPr>
            <p:ph type="title"/>
          </p:nvPr>
        </p:nvSpPr>
        <p:spPr/>
        <p:txBody>
          <a:bodyPr/>
          <a:lstStyle/>
          <a:p>
            <a:r>
              <a:rPr lang="en-US" sz="2400" dirty="0"/>
              <a:t>Moran, </a:t>
            </a:r>
            <a:r>
              <a:rPr lang="en-GB" sz="2400" i="1" dirty="0"/>
              <a:t>The Japanese and the Jesuits: Alessandro </a:t>
            </a:r>
            <a:r>
              <a:rPr lang="en-GB" sz="2400" i="1" dirty="0" err="1"/>
              <a:t>Valignano</a:t>
            </a:r>
            <a:r>
              <a:rPr lang="en-GB" sz="2400" i="1" dirty="0"/>
              <a:t> in sixteenth-century Japan </a:t>
            </a:r>
            <a:r>
              <a:rPr lang="en-GB" sz="2400" dirty="0"/>
              <a:t>(1993)</a:t>
            </a:r>
            <a:endParaRPr lang="en-US" sz="2400" dirty="0"/>
          </a:p>
        </p:txBody>
      </p:sp>
      <p:sp>
        <p:nvSpPr>
          <p:cNvPr id="3" name="Content Placeholder 2">
            <a:extLst>
              <a:ext uri="{FF2B5EF4-FFF2-40B4-BE49-F238E27FC236}">
                <a16:creationId xmlns:a16="http://schemas.microsoft.com/office/drawing/2014/main" id="{4CB2898A-13B7-EF45-85C3-0223B0EE010D}"/>
              </a:ext>
            </a:extLst>
          </p:cNvPr>
          <p:cNvSpPr>
            <a:spLocks noGrp="1"/>
          </p:cNvSpPr>
          <p:nvPr>
            <p:ph idx="1"/>
          </p:nvPr>
        </p:nvSpPr>
        <p:spPr>
          <a:xfrm>
            <a:off x="457200" y="1844824"/>
            <a:ext cx="4834880" cy="4127377"/>
          </a:xfrm>
        </p:spPr>
        <p:txBody>
          <a:bodyPr/>
          <a:lstStyle/>
          <a:p>
            <a:r>
              <a:rPr lang="en-US" sz="2000" dirty="0"/>
              <a:t>The story can be told top down</a:t>
            </a:r>
          </a:p>
        </p:txBody>
      </p:sp>
      <p:pic>
        <p:nvPicPr>
          <p:cNvPr id="84994" name="Picture 2" descr="https://images-na.ssl-images-amazon.com/images/I/31AtqUOX4ZL._SX317_BO1,204,203,200_.jpg">
            <a:extLst>
              <a:ext uri="{FF2B5EF4-FFF2-40B4-BE49-F238E27FC236}">
                <a16:creationId xmlns:a16="http://schemas.microsoft.com/office/drawing/2014/main" id="{B6D6A662-DA96-C94E-9188-DE2868A8BA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417638"/>
            <a:ext cx="3249786" cy="5083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6950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1E52EC-62C1-4D4B-B6E7-176619E0BA9D}"/>
              </a:ext>
            </a:extLst>
          </p:cNvPr>
          <p:cNvSpPr>
            <a:spLocks noGrp="1"/>
          </p:cNvSpPr>
          <p:nvPr>
            <p:ph type="title"/>
          </p:nvPr>
        </p:nvSpPr>
        <p:spPr>
          <a:xfrm>
            <a:off x="505677" y="914400"/>
            <a:ext cx="2743200" cy="2887579"/>
          </a:xfrm>
        </p:spPr>
        <p:txBody>
          <a:bodyPr vert="horz" lIns="91440" tIns="45720" rIns="91440" bIns="45720" rtlCol="0" anchor="b">
            <a:normAutofit/>
          </a:bodyPr>
          <a:lstStyle/>
          <a:p>
            <a:pPr>
              <a:lnSpc>
                <a:spcPct val="90000"/>
              </a:lnSpc>
            </a:pPr>
            <a:r>
              <a:rPr lang="en-US" sz="2900" kern="1200">
                <a:solidFill>
                  <a:srgbClr val="FFFFFF"/>
                </a:solidFill>
                <a:latin typeface="+mj-lt"/>
                <a:ea typeface="+mj-ea"/>
                <a:cs typeface="+mj-cs"/>
              </a:rPr>
              <a:t>Liam Brockey, </a:t>
            </a:r>
            <a:r>
              <a:rPr lang="en-US" sz="2900" i="1" kern="1200">
                <a:solidFill>
                  <a:srgbClr val="FFFFFF"/>
                </a:solidFill>
                <a:latin typeface="+mj-lt"/>
                <a:ea typeface="+mj-ea"/>
                <a:cs typeface="+mj-cs"/>
              </a:rPr>
              <a:t>Journey to the East: The Jesuit Mission to China, 1579-1724 </a:t>
            </a:r>
            <a:r>
              <a:rPr lang="en-US" sz="2900" kern="1200">
                <a:solidFill>
                  <a:srgbClr val="FFFFFF"/>
                </a:solidFill>
                <a:latin typeface="+mj-lt"/>
                <a:ea typeface="+mj-ea"/>
                <a:cs typeface="+mj-cs"/>
              </a:rPr>
              <a:t>(2009)</a:t>
            </a:r>
          </a:p>
        </p:txBody>
      </p:sp>
      <p:cxnSp>
        <p:nvCxnSpPr>
          <p:cNvPr id="74" name="Straight Connector 73">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3973" name="Picture 2" descr="Image result for liam brockey journey to the east">
            <a:extLst>
              <a:ext uri="{FF2B5EF4-FFF2-40B4-BE49-F238E27FC236}">
                <a16:creationId xmlns:a16="http://schemas.microsoft.com/office/drawing/2014/main" id="{F50C0EE6-C2F0-CB44-917B-5A6D9BF5ADF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11687" y="492573"/>
            <a:ext cx="3822517" cy="5880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1825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FA51814-A752-EA48-A591-0515069C3EDB}"/>
              </a:ext>
            </a:extLst>
          </p:cNvPr>
          <p:cNvSpPr/>
          <p:nvPr/>
        </p:nvSpPr>
        <p:spPr>
          <a:xfrm>
            <a:off x="4790810" y="3283128"/>
            <a:ext cx="2448272" cy="2585323"/>
          </a:xfrm>
          <a:prstGeom prst="rect">
            <a:avLst/>
          </a:prstGeom>
        </p:spPr>
        <p:txBody>
          <a:bodyPr wrap="square">
            <a:spAutoFit/>
          </a:bodyPr>
          <a:lstStyle/>
          <a:p>
            <a:r>
              <a:rPr lang="en-GB" dirty="0"/>
              <a:t>Eugenio </a:t>
            </a:r>
            <a:r>
              <a:rPr lang="en-GB" dirty="0" err="1"/>
              <a:t>Menegon</a:t>
            </a:r>
            <a:r>
              <a:rPr lang="en-GB" dirty="0"/>
              <a:t>. </a:t>
            </a:r>
            <a:r>
              <a:rPr lang="en-GB" i="1" dirty="0"/>
              <a:t>Ancestors, Virgins, and Friars: Christianity As a Local Religion in Late Imperial China</a:t>
            </a:r>
            <a:r>
              <a:rPr lang="en-GB" dirty="0"/>
              <a:t>. Cambridge, Mass: Harvard University Press, 2010.</a:t>
            </a:r>
            <a:endParaRPr lang="en-US" dirty="0"/>
          </a:p>
        </p:txBody>
      </p:sp>
      <p:pic>
        <p:nvPicPr>
          <p:cNvPr id="5" name="Picture 2" descr="Image result for virgins and friars">
            <a:extLst>
              <a:ext uri="{FF2B5EF4-FFF2-40B4-BE49-F238E27FC236}">
                <a16:creationId xmlns:a16="http://schemas.microsoft.com/office/drawing/2014/main" id="{9E840B55-D46A-5940-B4DE-C08FFE979F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263651"/>
            <a:ext cx="3453600" cy="46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856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Conflict and Conversion">
            <a:extLst>
              <a:ext uri="{FF2B5EF4-FFF2-40B4-BE49-F238E27FC236}">
                <a16:creationId xmlns:a16="http://schemas.microsoft.com/office/drawing/2014/main" id="{17D2CB15-5BB2-C645-B028-A5CBF8BF49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90693"/>
            <a:ext cx="2082800" cy="3149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C73FA4F-1257-FB43-B44E-D3C71E019044}"/>
              </a:ext>
            </a:extLst>
          </p:cNvPr>
          <p:cNvSpPr/>
          <p:nvPr/>
        </p:nvSpPr>
        <p:spPr>
          <a:xfrm>
            <a:off x="2843808" y="980728"/>
            <a:ext cx="5976664" cy="5355312"/>
          </a:xfrm>
          <a:prstGeom prst="rect">
            <a:avLst/>
          </a:prstGeom>
        </p:spPr>
        <p:txBody>
          <a:bodyPr wrap="square">
            <a:spAutoFit/>
          </a:bodyPr>
          <a:lstStyle/>
          <a:p>
            <a:r>
              <a:rPr lang="en-GB" dirty="0"/>
              <a:t>This book explores how Catholic missionaries, merchants and adventurers brought their faith to the strategically and commercially crucial region of Southeast Asia in the sixteenth and seventeenth centuries. [This book…] provides a connective history of the spread of global Christianity to this crossroads of the world. </a:t>
            </a:r>
          </a:p>
          <a:p>
            <a:endParaRPr lang="en-GB" dirty="0"/>
          </a:p>
          <a:p>
            <a:r>
              <a:rPr lang="en-GB" dirty="0"/>
              <a:t>Relations between diverse missionary groups were frequently tense, and on many occasions descended into bitter conflict over matters of jurisdiction, religious and secular authority, evangelistic technique and ritual adaptations. </a:t>
            </a:r>
          </a:p>
          <a:p>
            <a:endParaRPr lang="en-GB" dirty="0"/>
          </a:p>
          <a:p>
            <a:r>
              <a:rPr lang="en-GB" dirty="0"/>
              <a:t>This book also explores how Catholicism itself was converted by the missionary encounter, as missionaries debated what was fundamental to the faith, and as Southeast Asian neophytes themselves adapted the religion to their own needs.</a:t>
            </a:r>
            <a:endParaRPr lang="en-US" dirty="0"/>
          </a:p>
        </p:txBody>
      </p:sp>
      <p:sp>
        <p:nvSpPr>
          <p:cNvPr id="5" name="TextBox 4">
            <a:extLst>
              <a:ext uri="{FF2B5EF4-FFF2-40B4-BE49-F238E27FC236}">
                <a16:creationId xmlns:a16="http://schemas.microsoft.com/office/drawing/2014/main" id="{CADFDF01-3C1E-2346-935E-45A86F93BCF2}"/>
              </a:ext>
            </a:extLst>
          </p:cNvPr>
          <p:cNvSpPr txBox="1"/>
          <p:nvPr/>
        </p:nvSpPr>
        <p:spPr>
          <a:xfrm>
            <a:off x="1016114" y="4653136"/>
            <a:ext cx="697627" cy="369332"/>
          </a:xfrm>
          <a:prstGeom prst="rect">
            <a:avLst/>
          </a:prstGeom>
          <a:noFill/>
        </p:spPr>
        <p:txBody>
          <a:bodyPr wrap="none" rtlCol="0">
            <a:spAutoFit/>
          </a:bodyPr>
          <a:lstStyle/>
          <a:p>
            <a:r>
              <a:rPr lang="en-US" dirty="0"/>
              <a:t>2013</a:t>
            </a:r>
          </a:p>
        </p:txBody>
      </p:sp>
    </p:spTree>
    <p:extLst>
      <p:ext uri="{BB962C8B-B14F-4D97-AF65-F5344CB8AC3E}">
        <p14:creationId xmlns:p14="http://schemas.microsoft.com/office/powerpoint/2010/main" val="1810127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A1BF40-3E2B-7140-9B97-E07066FCA3A0}"/>
              </a:ext>
            </a:extLst>
          </p:cNvPr>
          <p:cNvPicPr>
            <a:picLocks noChangeAspect="1"/>
          </p:cNvPicPr>
          <p:nvPr/>
        </p:nvPicPr>
        <p:blipFill>
          <a:blip r:embed="rId2"/>
          <a:stretch>
            <a:fillRect/>
          </a:stretch>
        </p:blipFill>
        <p:spPr>
          <a:xfrm>
            <a:off x="4211960" y="922412"/>
            <a:ext cx="4686230" cy="5013176"/>
          </a:xfrm>
          <a:prstGeom prst="rect">
            <a:avLst/>
          </a:prstGeom>
        </p:spPr>
      </p:pic>
      <p:pic>
        <p:nvPicPr>
          <p:cNvPr id="82946" name="Picture 2" descr="https://images-na.ssl-images-amazon.com/images/I/51fXg2p67GL._SX311_BO1,204,203,200_.jpg">
            <a:extLst>
              <a:ext uri="{FF2B5EF4-FFF2-40B4-BE49-F238E27FC236}">
                <a16:creationId xmlns:a16="http://schemas.microsoft.com/office/drawing/2014/main" id="{BD8AFCD6-B468-3042-BDC6-DD2C9C7720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60350"/>
            <a:ext cx="3975100" cy="633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4228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8" name="Picture 4" descr="https://images-na.ssl-images-amazon.com/images/I/51m8CNE7dFL._SX326_BO1,204,203,200_.jpg">
            <a:extLst>
              <a:ext uri="{FF2B5EF4-FFF2-40B4-BE49-F238E27FC236}">
                <a16:creationId xmlns:a16="http://schemas.microsoft.com/office/drawing/2014/main" id="{F7A7097E-6AF9-0646-BBB2-F701B12522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692696"/>
            <a:ext cx="3029438" cy="460881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0AB0A714-137B-F740-B782-942CFF4F9754}"/>
              </a:ext>
            </a:extLst>
          </p:cNvPr>
          <p:cNvPicPr>
            <a:picLocks noChangeAspect="1"/>
          </p:cNvPicPr>
          <p:nvPr/>
        </p:nvPicPr>
        <p:blipFill>
          <a:blip r:embed="rId3"/>
          <a:stretch>
            <a:fillRect/>
          </a:stretch>
        </p:blipFill>
        <p:spPr>
          <a:xfrm>
            <a:off x="649301" y="257813"/>
            <a:ext cx="4342138" cy="3789040"/>
          </a:xfrm>
          <a:prstGeom prst="rect">
            <a:avLst/>
          </a:prstGeom>
        </p:spPr>
      </p:pic>
      <p:pic>
        <p:nvPicPr>
          <p:cNvPr id="3" name="Picture 2">
            <a:extLst>
              <a:ext uri="{FF2B5EF4-FFF2-40B4-BE49-F238E27FC236}">
                <a16:creationId xmlns:a16="http://schemas.microsoft.com/office/drawing/2014/main" id="{76B5AA83-CCCA-C84B-9A27-7306C3604E7F}"/>
              </a:ext>
            </a:extLst>
          </p:cNvPr>
          <p:cNvPicPr>
            <a:picLocks noChangeAspect="1"/>
          </p:cNvPicPr>
          <p:nvPr/>
        </p:nvPicPr>
        <p:blipFill>
          <a:blip r:embed="rId4"/>
          <a:stretch>
            <a:fillRect/>
          </a:stretch>
        </p:blipFill>
        <p:spPr>
          <a:xfrm>
            <a:off x="516898" y="4046853"/>
            <a:ext cx="4342138" cy="2632871"/>
          </a:xfrm>
          <a:prstGeom prst="rect">
            <a:avLst/>
          </a:prstGeom>
        </p:spPr>
      </p:pic>
      <p:pic>
        <p:nvPicPr>
          <p:cNvPr id="4" name="Picture 3">
            <a:extLst>
              <a:ext uri="{FF2B5EF4-FFF2-40B4-BE49-F238E27FC236}">
                <a16:creationId xmlns:a16="http://schemas.microsoft.com/office/drawing/2014/main" id="{27A7D3BD-B5A8-CA48-861E-7A970BEF0BFD}"/>
              </a:ext>
            </a:extLst>
          </p:cNvPr>
          <p:cNvPicPr>
            <a:picLocks noChangeAspect="1"/>
          </p:cNvPicPr>
          <p:nvPr/>
        </p:nvPicPr>
        <p:blipFill>
          <a:blip r:embed="rId5"/>
          <a:stretch>
            <a:fillRect/>
          </a:stretch>
        </p:blipFill>
        <p:spPr>
          <a:xfrm>
            <a:off x="4859036" y="5589240"/>
            <a:ext cx="4038600" cy="755650"/>
          </a:xfrm>
          <a:prstGeom prst="rect">
            <a:avLst/>
          </a:prstGeom>
        </p:spPr>
      </p:pic>
    </p:spTree>
    <p:extLst>
      <p:ext uri="{BB962C8B-B14F-4D97-AF65-F5344CB8AC3E}">
        <p14:creationId xmlns:p14="http://schemas.microsoft.com/office/powerpoint/2010/main" val="1690520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0479A6E-5739-D74A-BE90-C5A5FB979CE5}"/>
              </a:ext>
            </a:extLst>
          </p:cNvPr>
          <p:cNvSpPr>
            <a:spLocks noGrp="1" noChangeArrowheads="1"/>
          </p:cNvSpPr>
          <p:nvPr>
            <p:ph type="title"/>
          </p:nvPr>
        </p:nvSpPr>
        <p:spPr/>
        <p:txBody>
          <a:bodyPr/>
          <a:lstStyle/>
          <a:p>
            <a:r>
              <a:rPr lang="en-GB" altLang="zh-CN" sz="3200" dirty="0">
                <a:ea typeface="宋体" panose="02010600030101010101" pitchFamily="2" charset="-122"/>
              </a:rPr>
              <a:t>Catholicism spreads in different ways across the globe</a:t>
            </a:r>
            <a:endParaRPr lang="en-GB" altLang="en-US" sz="3200" dirty="0"/>
          </a:p>
        </p:txBody>
      </p:sp>
      <p:sp>
        <p:nvSpPr>
          <p:cNvPr id="28675" name="Rectangle 3">
            <a:extLst>
              <a:ext uri="{FF2B5EF4-FFF2-40B4-BE49-F238E27FC236}">
                <a16:creationId xmlns:a16="http://schemas.microsoft.com/office/drawing/2014/main" id="{28DCBE29-795D-E34E-9508-4D69B3BFB7E6}"/>
              </a:ext>
            </a:extLst>
          </p:cNvPr>
          <p:cNvSpPr>
            <a:spLocks noGrp="1" noChangeArrowheads="1"/>
          </p:cNvSpPr>
          <p:nvPr>
            <p:ph type="body" idx="1"/>
          </p:nvPr>
        </p:nvSpPr>
        <p:spPr>
          <a:xfrm>
            <a:off x="457200" y="1417638"/>
            <a:ext cx="8003232" cy="4708525"/>
          </a:xfrm>
        </p:spPr>
        <p:txBody>
          <a:bodyPr/>
          <a:lstStyle/>
          <a:p>
            <a:r>
              <a:rPr lang="en-GB" altLang="zh-CN" dirty="0">
                <a:ea typeface="宋体" panose="02010600030101010101" pitchFamily="2" charset="-122"/>
              </a:rPr>
              <a:t>Portuguese network of trading posts along west coast of Africa and into Indian Ocean</a:t>
            </a:r>
          </a:p>
        </p:txBody>
      </p:sp>
      <p:pic>
        <p:nvPicPr>
          <p:cNvPr id="1028" name="Picture 4" descr="All areas of the world that were once part of the Portuguese Empire">
            <a:extLst>
              <a:ext uri="{FF2B5EF4-FFF2-40B4-BE49-F238E27FC236}">
                <a16:creationId xmlns:a16="http://schemas.microsoft.com/office/drawing/2014/main" id="{22DA41C7-1C4B-0A46-98C1-BDAC17B3076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563" t="-158"/>
          <a:stretch/>
        </p:blipFill>
        <p:spPr bwMode="auto">
          <a:xfrm>
            <a:off x="1079612" y="2989815"/>
            <a:ext cx="6984776" cy="35909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7028C-6C43-6140-B864-361B34344500}"/>
              </a:ext>
            </a:extLst>
          </p:cNvPr>
          <p:cNvSpPr>
            <a:spLocks noGrp="1"/>
          </p:cNvSpPr>
          <p:nvPr>
            <p:ph type="title"/>
          </p:nvPr>
        </p:nvSpPr>
        <p:spPr/>
        <p:txBody>
          <a:bodyPr/>
          <a:lstStyle/>
          <a:p>
            <a:r>
              <a:rPr lang="en-US" sz="3600" dirty="0"/>
              <a:t>Spread of Christianity through expansion of the Portuguese empire</a:t>
            </a:r>
          </a:p>
        </p:txBody>
      </p:sp>
      <p:sp>
        <p:nvSpPr>
          <p:cNvPr id="3" name="Content Placeholder 2">
            <a:extLst>
              <a:ext uri="{FF2B5EF4-FFF2-40B4-BE49-F238E27FC236}">
                <a16:creationId xmlns:a16="http://schemas.microsoft.com/office/drawing/2014/main" id="{AF6B81E3-AB91-8A4D-BB0E-FB5FFBADFB4F}"/>
              </a:ext>
            </a:extLst>
          </p:cNvPr>
          <p:cNvSpPr>
            <a:spLocks noGrp="1"/>
          </p:cNvSpPr>
          <p:nvPr>
            <p:ph idx="1"/>
          </p:nvPr>
        </p:nvSpPr>
        <p:spPr>
          <a:xfrm>
            <a:off x="457200" y="1600201"/>
            <a:ext cx="6347048" cy="4349080"/>
          </a:xfrm>
        </p:spPr>
        <p:txBody>
          <a:bodyPr/>
          <a:lstStyle/>
          <a:p>
            <a:r>
              <a:rPr lang="en-GB" sz="2000" dirty="0"/>
              <a:t>Merchants reach Africa with support from Prince Henry the Navigator (1394-1460).</a:t>
            </a:r>
          </a:p>
          <a:p>
            <a:r>
              <a:rPr lang="en-GB" sz="2000" dirty="0"/>
              <a:t>Bartholomew Dias (1487) and Vasco da Gama (1498) chart journeys round Cape of Good Hope through to India. </a:t>
            </a:r>
          </a:p>
          <a:p>
            <a:r>
              <a:rPr lang="en-GB" sz="2000" dirty="0"/>
              <a:t>Seek to convert African princes – use Christianity as weapon against Islamic leaders of Barbary Coast, though conversion for political purposes = often superficial.</a:t>
            </a:r>
          </a:p>
          <a:p>
            <a:r>
              <a:rPr lang="en-GB" sz="2000" dirty="0"/>
              <a:t>African Christianity strongest in the kingdom of Kongo under </a:t>
            </a:r>
            <a:r>
              <a:rPr lang="en-GB" sz="2000" dirty="0" err="1"/>
              <a:t>Mvemba</a:t>
            </a:r>
            <a:r>
              <a:rPr lang="en-GB" sz="2000" dirty="0"/>
              <a:t> Nzinga (Afonso I, 1456-1543), though religious foundations in the kingdom disrupted by later instability. </a:t>
            </a:r>
          </a:p>
        </p:txBody>
      </p:sp>
    </p:spTree>
    <p:extLst>
      <p:ext uri="{BB962C8B-B14F-4D97-AF65-F5344CB8AC3E}">
        <p14:creationId xmlns:p14="http://schemas.microsoft.com/office/powerpoint/2010/main" val="4191621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2" descr="Image result for the art of conversion">
            <a:extLst>
              <a:ext uri="{FF2B5EF4-FFF2-40B4-BE49-F238E27FC236}">
                <a16:creationId xmlns:a16="http://schemas.microsoft.com/office/drawing/2014/main" id="{24AC4897-65B5-3741-80B3-6D2EB10135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5953" y="404472"/>
            <a:ext cx="4067989" cy="6049056"/>
          </a:xfrm>
          <a:prstGeom prst="rect">
            <a:avLst/>
          </a:pr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E12350F3-DB83-413A-980B-1CEB9249866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339948" y="1570814"/>
            <a:ext cx="0" cy="3710227"/>
          </a:xfrm>
          <a:prstGeom prst="line">
            <a:avLst/>
          </a:prstGeom>
          <a:ln w="19050">
            <a:solidFill>
              <a:srgbClr val="B2936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C0330C4-9079-AE41-A756-3FA0DCB1B96E}"/>
              </a:ext>
            </a:extLst>
          </p:cNvPr>
          <p:cNvSpPr/>
          <p:nvPr/>
        </p:nvSpPr>
        <p:spPr>
          <a:xfrm>
            <a:off x="237964" y="5281041"/>
            <a:ext cx="4067989" cy="923330"/>
          </a:xfrm>
          <a:prstGeom prst="rect">
            <a:avLst/>
          </a:prstGeom>
        </p:spPr>
        <p:txBody>
          <a:bodyPr wrap="square">
            <a:spAutoFit/>
          </a:bodyPr>
          <a:lstStyle/>
          <a:p>
            <a:r>
              <a:rPr lang="en-GB" dirty="0"/>
              <a:t>The Art of Conversion: Christian Visual Culture in the Kingdom of Kongo  by Cécile </a:t>
            </a:r>
            <a:r>
              <a:rPr lang="en-GB" dirty="0" err="1"/>
              <a:t>Fromont</a:t>
            </a:r>
            <a:endParaRPr lang="en-GB" dirty="0"/>
          </a:p>
        </p:txBody>
      </p:sp>
    </p:spTree>
    <p:extLst>
      <p:ext uri="{BB962C8B-B14F-4D97-AF65-F5344CB8AC3E}">
        <p14:creationId xmlns:p14="http://schemas.microsoft.com/office/powerpoint/2010/main" val="3486806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8C071-4E14-F146-BE19-FD575FC5C666}"/>
              </a:ext>
            </a:extLst>
          </p:cNvPr>
          <p:cNvSpPr>
            <a:spLocks noGrp="1"/>
          </p:cNvSpPr>
          <p:nvPr>
            <p:ph type="title"/>
          </p:nvPr>
        </p:nvSpPr>
        <p:spPr>
          <a:xfrm>
            <a:off x="628650" y="365125"/>
            <a:ext cx="7886700" cy="1325563"/>
          </a:xfrm>
        </p:spPr>
        <p:txBody>
          <a:bodyPr>
            <a:normAutofit/>
          </a:bodyPr>
          <a:lstStyle/>
          <a:p>
            <a:r>
              <a:rPr lang="en-US"/>
              <a:t>Catholicism in India</a:t>
            </a:r>
            <a:endParaRPr lang="en-US" dirty="0"/>
          </a:p>
        </p:txBody>
      </p:sp>
      <p:pic>
        <p:nvPicPr>
          <p:cNvPr id="4" name="Picture 4" descr="indian ocean">
            <a:extLst>
              <a:ext uri="{FF2B5EF4-FFF2-40B4-BE49-F238E27FC236}">
                <a16:creationId xmlns:a16="http://schemas.microsoft.com/office/drawing/2014/main" id="{BE873A9F-4D1A-0546-A29F-E8601B8C34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030" r="16709" b="-1"/>
          <a:stretch/>
        </p:blipFill>
        <p:spPr>
          <a:xfrm>
            <a:off x="628650" y="1868414"/>
            <a:ext cx="4109635" cy="37560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2">
            <a:extLst>
              <a:ext uri="{FF2B5EF4-FFF2-40B4-BE49-F238E27FC236}">
                <a16:creationId xmlns:a16="http://schemas.microsoft.com/office/drawing/2014/main" id="{14460EA3-E0CC-FA4F-AC00-0463AE6E7B64}"/>
              </a:ext>
            </a:extLst>
          </p:cNvPr>
          <p:cNvSpPr>
            <a:spLocks noGrp="1"/>
          </p:cNvSpPr>
          <p:nvPr>
            <p:ph idx="1"/>
          </p:nvPr>
        </p:nvSpPr>
        <p:spPr>
          <a:xfrm>
            <a:off x="5004048" y="1825625"/>
            <a:ext cx="3511302" cy="4351337"/>
          </a:xfrm>
        </p:spPr>
        <p:txBody>
          <a:bodyPr>
            <a:noAutofit/>
          </a:bodyPr>
          <a:lstStyle/>
          <a:p>
            <a:pPr marL="609600" indent="-495300">
              <a:lnSpc>
                <a:spcPct val="90000"/>
              </a:lnSpc>
            </a:pPr>
            <a:r>
              <a:rPr lang="en-GB" altLang="en-US" sz="2000" dirty="0"/>
              <a:t>Early Christians (Nestorians) in India on the Malabar coast</a:t>
            </a:r>
          </a:p>
          <a:p>
            <a:pPr marL="609600" indent="-495300">
              <a:lnSpc>
                <a:spcPct val="90000"/>
              </a:lnSpc>
            </a:pPr>
            <a:r>
              <a:rPr lang="en-GB" altLang="en-US" sz="2000" dirty="0"/>
              <a:t>Portuguese arrival in India in 1498</a:t>
            </a:r>
          </a:p>
          <a:p>
            <a:pPr marL="609600" indent="-495300">
              <a:lnSpc>
                <a:spcPct val="90000"/>
              </a:lnSpc>
            </a:pPr>
            <a:r>
              <a:rPr lang="en-GB" altLang="zh-CN" sz="2000" dirty="0">
                <a:ea typeface="宋体" panose="02010600030101010101" pitchFamily="2" charset="-122"/>
              </a:rPr>
              <a:t>Settlements of the religious orders (Dominicans, Franciscans from 1518, and Jesuits, from 1542 when Francis Xavier arrived, followed by Alessandro </a:t>
            </a:r>
            <a:r>
              <a:rPr lang="en-GB" altLang="zh-CN" sz="2000" dirty="0" err="1">
                <a:ea typeface="宋体" panose="02010600030101010101" pitchFamily="2" charset="-122"/>
              </a:rPr>
              <a:t>Valignano</a:t>
            </a:r>
            <a:r>
              <a:rPr lang="en-GB" altLang="zh-CN" sz="2000" dirty="0">
                <a:ea typeface="宋体" panose="02010600030101010101" pitchFamily="2" charset="-122"/>
              </a:rPr>
              <a:t>, who arrived in Goa in 1574). </a:t>
            </a:r>
            <a:endParaRPr lang="en-GB" altLang="en-US" sz="2000" dirty="0"/>
          </a:p>
        </p:txBody>
      </p:sp>
    </p:spTree>
    <p:extLst>
      <p:ext uri="{BB962C8B-B14F-4D97-AF65-F5344CB8AC3E}">
        <p14:creationId xmlns:p14="http://schemas.microsoft.com/office/powerpoint/2010/main" val="3561617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0479A6E-5739-D74A-BE90-C5A5FB979CE5}"/>
              </a:ext>
            </a:extLst>
          </p:cNvPr>
          <p:cNvSpPr>
            <a:spLocks noGrp="1" noChangeArrowheads="1"/>
          </p:cNvSpPr>
          <p:nvPr>
            <p:ph type="title"/>
          </p:nvPr>
        </p:nvSpPr>
        <p:spPr/>
        <p:txBody>
          <a:bodyPr/>
          <a:lstStyle/>
          <a:p>
            <a:r>
              <a:rPr lang="en-GB" altLang="zh-CN" sz="3200" dirty="0">
                <a:ea typeface="宋体" panose="02010600030101010101" pitchFamily="2" charset="-122"/>
              </a:rPr>
              <a:t>Catholicism spreads in different ways across the globe</a:t>
            </a:r>
            <a:endParaRPr lang="en-GB" altLang="en-US" sz="3200" dirty="0"/>
          </a:p>
        </p:txBody>
      </p:sp>
      <p:sp>
        <p:nvSpPr>
          <p:cNvPr id="28675" name="Rectangle 3">
            <a:extLst>
              <a:ext uri="{FF2B5EF4-FFF2-40B4-BE49-F238E27FC236}">
                <a16:creationId xmlns:a16="http://schemas.microsoft.com/office/drawing/2014/main" id="{28DCBE29-795D-E34E-9508-4D69B3BFB7E6}"/>
              </a:ext>
            </a:extLst>
          </p:cNvPr>
          <p:cNvSpPr>
            <a:spLocks noGrp="1" noChangeArrowheads="1"/>
          </p:cNvSpPr>
          <p:nvPr>
            <p:ph type="body" idx="1"/>
          </p:nvPr>
        </p:nvSpPr>
        <p:spPr>
          <a:xfrm>
            <a:off x="457200" y="1417638"/>
            <a:ext cx="8003232" cy="4708525"/>
          </a:xfrm>
        </p:spPr>
        <p:txBody>
          <a:bodyPr/>
          <a:lstStyle/>
          <a:p>
            <a:r>
              <a:rPr lang="en-GB" altLang="zh-CN" dirty="0">
                <a:ea typeface="宋体" panose="02010600030101010101" pitchFamily="2" charset="-122"/>
              </a:rPr>
              <a:t>Spanish territorial expansion brought Catholicism to the Americas</a:t>
            </a:r>
          </a:p>
        </p:txBody>
      </p:sp>
      <p:pic>
        <p:nvPicPr>
          <p:cNvPr id="2052" name="Picture 4" descr="Fichier:Diachronic map of the Spanish Empire 2.svg">
            <a:extLst>
              <a:ext uri="{FF2B5EF4-FFF2-40B4-BE49-F238E27FC236}">
                <a16:creationId xmlns:a16="http://schemas.microsoft.com/office/drawing/2014/main" id="{EDB953E6-7645-C647-B03D-100B270ED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384" y="2593648"/>
            <a:ext cx="8003232" cy="4111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216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A33E9-CFAF-014C-9035-94D1845C1F81}"/>
              </a:ext>
            </a:extLst>
          </p:cNvPr>
          <p:cNvSpPr>
            <a:spLocks noGrp="1"/>
          </p:cNvSpPr>
          <p:nvPr>
            <p:ph type="title"/>
          </p:nvPr>
        </p:nvSpPr>
        <p:spPr/>
        <p:txBody>
          <a:bodyPr/>
          <a:lstStyle/>
          <a:p>
            <a:r>
              <a:rPr lang="en-US" dirty="0"/>
              <a:t>Spanish empire in the Americas</a:t>
            </a:r>
          </a:p>
        </p:txBody>
      </p:sp>
      <p:sp>
        <p:nvSpPr>
          <p:cNvPr id="3" name="Content Placeholder 2">
            <a:extLst>
              <a:ext uri="{FF2B5EF4-FFF2-40B4-BE49-F238E27FC236}">
                <a16:creationId xmlns:a16="http://schemas.microsoft.com/office/drawing/2014/main" id="{651753DE-1F1C-4E4E-B60E-C99C25E2A2AB}"/>
              </a:ext>
            </a:extLst>
          </p:cNvPr>
          <p:cNvSpPr>
            <a:spLocks noGrp="1"/>
          </p:cNvSpPr>
          <p:nvPr>
            <p:ph idx="1"/>
          </p:nvPr>
        </p:nvSpPr>
        <p:spPr/>
        <p:txBody>
          <a:bodyPr/>
          <a:lstStyle/>
          <a:p>
            <a:r>
              <a:rPr lang="en-GB" sz="2400" dirty="0"/>
              <a:t>Confessional justification – 1493 Bulls of Donation to Ferdinand and Isabella by Pope Alexander VI: duty of Spanish to establish Christian missionary kingdoms.</a:t>
            </a:r>
          </a:p>
          <a:p>
            <a:r>
              <a:rPr lang="en-GB" sz="2400" i="1" dirty="0"/>
              <a:t>Conquistadors</a:t>
            </a:r>
            <a:r>
              <a:rPr lang="en-GB" sz="2400" dirty="0"/>
              <a:t> e.g. Hernan Cortes, Francisco Pizarro, represent their actions as doing the work of God. </a:t>
            </a:r>
          </a:p>
          <a:p>
            <a:r>
              <a:rPr lang="en-GB" sz="2400" dirty="0"/>
              <a:t>the kings of England and France rejected support for Columbus; therefore God placed America in hands of Spain. </a:t>
            </a:r>
          </a:p>
          <a:p>
            <a:r>
              <a:rPr lang="en-GB" sz="2400" dirty="0"/>
              <a:t>Tommaso </a:t>
            </a:r>
            <a:r>
              <a:rPr lang="en-GB" sz="2400" dirty="0" err="1"/>
              <a:t>Campella</a:t>
            </a:r>
            <a:r>
              <a:rPr lang="en-GB" sz="2400" dirty="0"/>
              <a:t>, </a:t>
            </a:r>
            <a:r>
              <a:rPr lang="en-GB" sz="2400" i="1" dirty="0"/>
              <a:t>The Monarchy of Spain</a:t>
            </a:r>
            <a:r>
              <a:rPr lang="en-GB" sz="2400" dirty="0"/>
              <a:t> (1600): Spanish ‘universal monarchy’ will reclaim the world for God. </a:t>
            </a:r>
          </a:p>
          <a:p>
            <a:endParaRPr lang="en-US" dirty="0"/>
          </a:p>
        </p:txBody>
      </p:sp>
    </p:spTree>
    <p:extLst>
      <p:ext uri="{BB962C8B-B14F-4D97-AF65-F5344CB8AC3E}">
        <p14:creationId xmlns:p14="http://schemas.microsoft.com/office/powerpoint/2010/main" val="223229536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1880</Words>
  <Application>Microsoft Macintosh PowerPoint</Application>
  <PresentationFormat>On-screen Show (4:3)</PresentationFormat>
  <Paragraphs>141</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Times New Roman</vt:lpstr>
      <vt:lpstr>Default Design</vt:lpstr>
      <vt:lpstr>Catholicism and the encounter with others</vt:lpstr>
      <vt:lpstr>Some points from Peter Marshall’s lecture:</vt:lpstr>
      <vt:lpstr>‘propagating’ the Catholic faith in non-Catholic countries</vt:lpstr>
      <vt:lpstr>Catholicism spreads in different ways across the globe</vt:lpstr>
      <vt:lpstr>Spread of Christianity through expansion of the Portuguese empire</vt:lpstr>
      <vt:lpstr>PowerPoint Presentation</vt:lpstr>
      <vt:lpstr>Catholicism in India</vt:lpstr>
      <vt:lpstr>Catholicism spreads in different ways across the globe</vt:lpstr>
      <vt:lpstr>Spanish empire in the Americas</vt:lpstr>
      <vt:lpstr>Creation of the American mission</vt:lpstr>
      <vt:lpstr>PowerPoint Presentation</vt:lpstr>
      <vt:lpstr>Success in Americas paves way for expansion into Asia</vt:lpstr>
      <vt:lpstr>Spain expands into Philippines</vt:lpstr>
      <vt:lpstr>Expansion into Asia (Japan)</vt:lpstr>
      <vt:lpstr>PowerPoint Presentation</vt:lpstr>
      <vt:lpstr>Expansion into Asia (Japan)</vt:lpstr>
      <vt:lpstr>PowerPoint Presentation</vt:lpstr>
      <vt:lpstr>Expansion into Asia (China)</vt:lpstr>
      <vt:lpstr>Success of the Catholic global mission:</vt:lpstr>
      <vt:lpstr>Catholic encounters overseas confronted the Church with questions </vt:lpstr>
      <vt:lpstr>Were the peoples they encountered to be considered ‘full human beings’ or ‘natural slaves’ as Aristotle had maintained?</vt:lpstr>
      <vt:lpstr>Catholic encounters overseas confronted the Church with questions </vt:lpstr>
      <vt:lpstr>Debate over indigenous religions</vt:lpstr>
      <vt:lpstr>One Jesuit answer to such questions formulated by José d’Acosta, who recognised three types of ‘barbarians’ (non-Christians): </vt:lpstr>
      <vt:lpstr>‘Accommodationist’ methods adopted in America influence Jesuit stance in Asia:</vt:lpstr>
      <vt:lpstr>PowerPoint Presentation</vt:lpstr>
      <vt:lpstr>PowerPoint Presentation</vt:lpstr>
      <vt:lpstr>PowerPoint Presentation</vt:lpstr>
      <vt:lpstr>PowerPoint Presentation</vt:lpstr>
      <vt:lpstr>PowerPoint Presentation</vt:lpstr>
      <vt:lpstr>Accommodation policy leads to Rites Controversy</vt:lpstr>
      <vt:lpstr>Jesuit controversies</vt:lpstr>
      <vt:lpstr>Moran, The Japanese and the Jesuits: Alessandro Valignano in sixteenth-century Japan (1993)</vt:lpstr>
      <vt:lpstr>Liam Brockey, Journey to the East: The Jesuit Mission to China, 1579-1724 (2009)</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Catholicism and the encounter with others</dc:title>
  <dc:creator>Gerritsen, Anne</dc:creator>
  <cp:lastModifiedBy>Gerritsen, Anne</cp:lastModifiedBy>
  <cp:revision>1</cp:revision>
  <dcterms:created xsi:type="dcterms:W3CDTF">2018-12-06T08:51:58Z</dcterms:created>
  <dcterms:modified xsi:type="dcterms:W3CDTF">2018-12-06T08:56:31Z</dcterms:modified>
</cp:coreProperties>
</file>