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61" r:id="rId6"/>
    <p:sldId id="262" r:id="rId7"/>
    <p:sldId id="259" r:id="rId8"/>
    <p:sldId id="260" r:id="rId9"/>
    <p:sldId id="263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6B96-79D6-4B14-8494-7EABF5F59792}" type="datetimeFigureOut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5C07-9BA6-4A85-B74A-65F57ABAD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611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6B96-79D6-4B14-8494-7EABF5F59792}" type="datetimeFigureOut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5C07-9BA6-4A85-B74A-65F57ABAD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429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6B96-79D6-4B14-8494-7EABF5F59792}" type="datetimeFigureOut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5C07-9BA6-4A85-B74A-65F57ABAD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83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6B96-79D6-4B14-8494-7EABF5F59792}" type="datetimeFigureOut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5C07-9BA6-4A85-B74A-65F57ABAD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058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6B96-79D6-4B14-8494-7EABF5F59792}" type="datetimeFigureOut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5C07-9BA6-4A85-B74A-65F57ABAD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512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6B96-79D6-4B14-8494-7EABF5F59792}" type="datetimeFigureOut">
              <a:rPr lang="en-GB" smtClean="0"/>
              <a:t>24/11/2014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5C07-9BA6-4A85-B74A-65F57ABAD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205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6B96-79D6-4B14-8494-7EABF5F59792}" type="datetimeFigureOut">
              <a:rPr lang="en-GB" smtClean="0"/>
              <a:t>24/11/2014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5C07-9BA6-4A85-B74A-65F57ABAD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929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6B96-79D6-4B14-8494-7EABF5F59792}" type="datetimeFigureOut">
              <a:rPr lang="en-GB" smtClean="0"/>
              <a:t>24/11/2014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5C07-9BA6-4A85-B74A-65F57ABAD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393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6B96-79D6-4B14-8494-7EABF5F59792}" type="datetimeFigureOut">
              <a:rPr lang="en-GB" smtClean="0"/>
              <a:t>24/11/2014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5C07-9BA6-4A85-B74A-65F57ABAD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552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6B96-79D6-4B14-8494-7EABF5F59792}" type="datetimeFigureOut">
              <a:rPr lang="en-GB" smtClean="0"/>
              <a:t>24/11/2014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5C07-9BA6-4A85-B74A-65F57ABAD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35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6B96-79D6-4B14-8494-7EABF5F59792}" type="datetimeFigureOut">
              <a:rPr lang="en-GB" smtClean="0"/>
              <a:t>24/11/2014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5C07-9BA6-4A85-B74A-65F57ABAD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40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96B96-79D6-4B14-8494-7EABF5F59792}" type="datetimeFigureOut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65C07-9BA6-4A85-B74A-65F57ABAD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31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CALVIN AND CALVINISM</a:t>
            </a:r>
            <a:endParaRPr lang="en-GB" dirty="0">
              <a:solidFill>
                <a:srgbClr val="FF0000"/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3" y="1523999"/>
            <a:ext cx="3600400" cy="47133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930" y="1700808"/>
            <a:ext cx="3945148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1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Importance and Influence of </a:t>
            </a:r>
            <a:r>
              <a:rPr lang="en-GB" sz="2800" dirty="0" err="1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Bullinger</a:t>
            </a:r>
            <a:endParaRPr lang="en-GB" sz="2800" dirty="0">
              <a:solidFill>
                <a:srgbClr val="FF00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672309" y="260648"/>
            <a:ext cx="5111750" cy="58531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Heinrich </a:t>
            </a:r>
            <a:r>
              <a:rPr lang="en-GB" sz="4000" dirty="0" err="1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Bullinger</a:t>
            </a:r>
            <a:r>
              <a:rPr lang="en-GB" sz="4000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 (1504-1575)</a:t>
            </a:r>
            <a:endParaRPr lang="en-GB" sz="40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Contemporary of Calvin based in Zürich (heir to </a:t>
            </a:r>
            <a:r>
              <a:rPr lang="en-GB" sz="2000" dirty="0" err="1" smtClean="0">
                <a:latin typeface="Baskerville Old Face" panose="02020602080505020303" pitchFamily="18" charset="0"/>
              </a:rPr>
              <a:t>Zwinglian</a:t>
            </a:r>
            <a:r>
              <a:rPr lang="en-GB" sz="2000" dirty="0" smtClean="0">
                <a:latin typeface="Baskerville Old Face" panose="02020602080505020303" pitchFamily="18" charset="0"/>
              </a:rPr>
              <a:t> Reformation)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Major figure in Reformed Church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Second generation focused on unifying movement (1549)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Wrote influential </a:t>
            </a:r>
            <a:r>
              <a:rPr lang="en-GB" sz="2000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Second Helvetic Confession (1566)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Importance in Germanic territories and re ‘godly magistracy’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>
              <a:latin typeface="Baskerville Old Face" panose="020206020805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Baskerville Old Face" panose="020206020805050203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132856"/>
            <a:ext cx="3022004" cy="23351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772815"/>
            <a:ext cx="2376264" cy="3332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16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/>
            </a:r>
            <a:br>
              <a:rPr lang="en-GB" sz="2400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</a:br>
            <a:r>
              <a:rPr lang="en-GB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Built on foundations laid by Calvin and headed Calvinist Church for forty years</a:t>
            </a:r>
            <a:endParaRPr lang="en-GB" dirty="0">
              <a:solidFill>
                <a:srgbClr val="FF00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Theodore </a:t>
            </a:r>
            <a:r>
              <a:rPr lang="en-GB" dirty="0" err="1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Beza</a:t>
            </a:r>
            <a:r>
              <a:rPr lang="en-GB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 (1519-1605)</a:t>
            </a:r>
            <a:endParaRPr lang="en-GB" dirty="0">
              <a:solidFill>
                <a:srgbClr val="FF00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Fully developed doctrine of double pre-destination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Participated at major events in France (</a:t>
            </a:r>
            <a:r>
              <a:rPr lang="en-GB" sz="2000" dirty="0" err="1" smtClean="0">
                <a:latin typeface="Baskerville Old Face" panose="02020602080505020303" pitchFamily="18" charset="0"/>
              </a:rPr>
              <a:t>Poissy</a:t>
            </a:r>
            <a:r>
              <a:rPr lang="en-GB" sz="2000" dirty="0" smtClean="0">
                <a:latin typeface="Baskerville Old Face" panose="02020602080505020303" pitchFamily="18" charset="0"/>
              </a:rPr>
              <a:t>) and corresponded with key leaders e.g. Henri IV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Also dealt with aftermath of St </a:t>
            </a:r>
            <a:r>
              <a:rPr lang="en-GB" sz="2000" dirty="0" smtClean="0">
                <a:latin typeface="Baskerville Old Face" panose="02020602080505020303" pitchFamily="18" charset="0"/>
              </a:rPr>
              <a:t>Bartholomew’s </a:t>
            </a:r>
            <a:r>
              <a:rPr lang="en-GB" sz="2000" dirty="0" smtClean="0">
                <a:latin typeface="Baskerville Old Face" panose="02020602080505020303" pitchFamily="18" charset="0"/>
              </a:rPr>
              <a:t>Day Massacre (1572)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Developed theory of resistance which allowed for magistrates to resist an ungodly tyrant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‘Calvinist International’</a:t>
            </a:r>
            <a:endParaRPr lang="en-GB" sz="20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852936"/>
            <a:ext cx="2654612" cy="33296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243" y="1268760"/>
            <a:ext cx="2681578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52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Despite Calvin’s declaration that rulers not be opposed</a:t>
            </a:r>
            <a:endParaRPr lang="en-GB" sz="2400" dirty="0">
              <a:solidFill>
                <a:srgbClr val="FF00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Calvinism: a creed for rebels?</a:t>
            </a: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Iconoclasm (destruction of images): popular &amp; official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Association with political revolt in France, the Netherlands &amp; Scotland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Underground churches (in secret)/ </a:t>
            </a:r>
            <a:r>
              <a:rPr lang="en-GB" sz="2000" dirty="0">
                <a:latin typeface="Baskerville Old Face" panose="02020602080505020303" pitchFamily="18" charset="0"/>
              </a:rPr>
              <a:t>S</a:t>
            </a:r>
            <a:r>
              <a:rPr lang="en-GB" sz="2000" dirty="0" smtClean="0">
                <a:latin typeface="Baskerville Old Face" panose="02020602080505020303" pitchFamily="18" charset="0"/>
              </a:rPr>
              <a:t>tranger churches (in exile)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Persecution a sign of election (Calvin condemned covert worship ‘</a:t>
            </a:r>
            <a:r>
              <a:rPr lang="en-GB" sz="2000" dirty="0" err="1" smtClean="0">
                <a:latin typeface="Baskerville Old Face" panose="02020602080505020303" pitchFamily="18" charset="0"/>
              </a:rPr>
              <a:t>Nicodemism</a:t>
            </a:r>
            <a:r>
              <a:rPr lang="en-GB" sz="2000" dirty="0" smtClean="0">
                <a:latin typeface="Baskerville Old Face" panose="02020602080505020303" pitchFamily="18" charset="0"/>
              </a:rPr>
              <a:t>’)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Success &gt; compromise &amp; pragmatism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915" y="3140968"/>
            <a:ext cx="4940514" cy="3600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908720"/>
            <a:ext cx="180020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31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4300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Seventeenth Century</a:t>
            </a:r>
          </a:p>
          <a:p>
            <a:r>
              <a:rPr lang="en-GB" dirty="0" smtClean="0">
                <a:latin typeface="Baskerville Old Face" panose="02020602080505020303" pitchFamily="18" charset="0"/>
              </a:rPr>
              <a:t>emergence of </a:t>
            </a:r>
            <a:r>
              <a:rPr lang="en-GB" dirty="0" err="1" smtClean="0">
                <a:latin typeface="Baskerville Old Face" panose="02020602080505020303" pitchFamily="18" charset="0"/>
              </a:rPr>
              <a:t>Arminianism</a:t>
            </a:r>
            <a:r>
              <a:rPr lang="en-GB" dirty="0" smtClean="0">
                <a:latin typeface="Baskerville Old Face" panose="02020602080505020303" pitchFamily="18" charset="0"/>
              </a:rPr>
              <a:t> = internal challenge to Reform akin to </a:t>
            </a:r>
            <a:r>
              <a:rPr lang="en-GB" dirty="0" err="1" smtClean="0">
                <a:latin typeface="Baskerville Old Face" panose="02020602080505020303" pitchFamily="18" charset="0"/>
              </a:rPr>
              <a:t>Jansenist</a:t>
            </a:r>
            <a:r>
              <a:rPr lang="en-GB" dirty="0" smtClean="0">
                <a:latin typeface="Baskerville Old Face" panose="02020602080505020303" pitchFamily="18" charset="0"/>
              </a:rPr>
              <a:t> challenge to Catholic Church.  </a:t>
            </a:r>
          </a:p>
          <a:p>
            <a:r>
              <a:rPr lang="en-GB" dirty="0">
                <a:latin typeface="Baskerville Old Face" panose="02020602080505020303" pitchFamily="18" charset="0"/>
              </a:rPr>
              <a:t>d</a:t>
            </a:r>
            <a:r>
              <a:rPr lang="en-GB" dirty="0" smtClean="0">
                <a:latin typeface="Baskerville Old Face" panose="02020602080505020303" pitchFamily="18" charset="0"/>
              </a:rPr>
              <a:t>anger of schism over role of free will (</a:t>
            </a:r>
            <a:r>
              <a:rPr lang="en-GB" dirty="0" err="1" smtClean="0">
                <a:latin typeface="Baskerville Old Face" panose="02020602080505020303" pitchFamily="18" charset="0"/>
              </a:rPr>
              <a:t>cf</a:t>
            </a:r>
            <a:r>
              <a:rPr lang="en-GB" dirty="0" smtClean="0">
                <a:latin typeface="Baskerville Old Face" panose="02020602080505020303" pitchFamily="18" charset="0"/>
              </a:rPr>
              <a:t> </a:t>
            </a:r>
            <a:r>
              <a:rPr lang="en-GB" dirty="0" err="1" smtClean="0">
                <a:latin typeface="Baskerville Old Face" panose="02020602080505020303" pitchFamily="18" charset="0"/>
              </a:rPr>
              <a:t>Jansenist</a:t>
            </a:r>
            <a:r>
              <a:rPr lang="en-GB" dirty="0" smtClean="0">
                <a:latin typeface="Baskerville Old Face" panose="02020602080505020303" pitchFamily="18" charset="0"/>
              </a:rPr>
              <a:t> controversy re grace)</a:t>
            </a:r>
          </a:p>
          <a:p>
            <a:r>
              <a:rPr lang="en-GB" dirty="0" smtClean="0">
                <a:latin typeface="Baskerville Old Face" panose="02020602080505020303" pitchFamily="18" charset="0"/>
              </a:rPr>
              <a:t>Archbishop Laud in England controversial supporter</a:t>
            </a:r>
          </a:p>
          <a:p>
            <a:r>
              <a:rPr lang="en-GB" dirty="0">
                <a:latin typeface="Baskerville Old Face" panose="02020602080505020303" pitchFamily="18" charset="0"/>
              </a:rPr>
              <a:t>l</a:t>
            </a:r>
            <a:r>
              <a:rPr lang="en-GB" dirty="0" smtClean="0">
                <a:latin typeface="Baskerville Old Face" panose="02020602080505020303" pitchFamily="18" charset="0"/>
              </a:rPr>
              <a:t>ater influence on Baptists &amp; Methodists</a:t>
            </a:r>
          </a:p>
          <a:p>
            <a:r>
              <a:rPr lang="en-GB" dirty="0">
                <a:latin typeface="Baskerville Old Face" panose="02020602080505020303" pitchFamily="18" charset="0"/>
              </a:rPr>
              <a:t>b</a:t>
            </a:r>
            <a:r>
              <a:rPr lang="en-GB" dirty="0" smtClean="0">
                <a:latin typeface="Baskerville Old Face" panose="02020602080505020303" pitchFamily="18" charset="0"/>
              </a:rPr>
              <a:t>ut </a:t>
            </a:r>
            <a:r>
              <a:rPr lang="en-GB" smtClean="0">
                <a:latin typeface="Baskerville Old Face" panose="02020602080505020303" pitchFamily="18" charset="0"/>
              </a:rPr>
              <a:t>Puritans remained </a:t>
            </a:r>
            <a:r>
              <a:rPr lang="en-GB" dirty="0" smtClean="0">
                <a:latin typeface="Baskerville Old Face" panose="02020602080505020303" pitchFamily="18" charset="0"/>
              </a:rPr>
              <a:t>dominant in New England</a:t>
            </a:r>
            <a:endParaRPr lang="en-GB" dirty="0">
              <a:latin typeface="Baskerville Old Face" panose="02020602080505020303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16" y="116632"/>
            <a:ext cx="2794000" cy="3695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898361"/>
            <a:ext cx="2376264" cy="2770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PROPHETIC BEARDS</a:t>
            </a:r>
            <a:endParaRPr lang="en-GB" dirty="0">
              <a:solidFill>
                <a:srgbClr val="FF00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Baskerville Old Face" panose="02020602080505020303" pitchFamily="18" charset="0"/>
              </a:rPr>
              <a:t>John Knox (c. 1514-1572)</a:t>
            </a:r>
          </a:p>
          <a:p>
            <a:endParaRPr lang="en-GB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034805"/>
            <a:ext cx="1676400" cy="2171700"/>
          </a:xfrm>
        </p:spPr>
      </p:pic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>
                <a:latin typeface="Baskerville Old Face" panose="02020602080505020303" pitchFamily="18" charset="0"/>
              </a:rPr>
              <a:t>Theodore </a:t>
            </a:r>
            <a:r>
              <a:rPr lang="en-GB" dirty="0" err="1" smtClean="0">
                <a:latin typeface="Baskerville Old Face" panose="02020602080505020303" pitchFamily="18" charset="0"/>
              </a:rPr>
              <a:t>Beza</a:t>
            </a:r>
            <a:r>
              <a:rPr lang="en-GB" dirty="0" smtClean="0">
                <a:latin typeface="Baskerville Old Face" panose="02020602080505020303" pitchFamily="18" charset="0"/>
              </a:rPr>
              <a:t> (1519-1605)</a:t>
            </a:r>
          </a:p>
          <a:p>
            <a:endParaRPr lang="en-GB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1" y="2060848"/>
            <a:ext cx="3456384" cy="432048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34590"/>
            <a:ext cx="3838317" cy="4983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5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More Prophetic Beards (Reformation Wall)!</a:t>
            </a:r>
            <a:endParaRPr lang="en-GB" sz="3600" dirty="0">
              <a:solidFill>
                <a:srgbClr val="FF0000"/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820" y="1268760"/>
            <a:ext cx="7013579" cy="5479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36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‘The </a:t>
            </a:r>
            <a:r>
              <a:rPr lang="en-GB" dirty="0">
                <a:solidFill>
                  <a:srgbClr val="FF0000"/>
                </a:solidFill>
                <a:latin typeface="Baskerville Old Face" panose="02020602080505020303" pitchFamily="18" charset="0"/>
              </a:rPr>
              <a:t>most perfect school of </a:t>
            </a:r>
            <a:r>
              <a:rPr lang="en-GB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Christ that ever was since the days of the Apostles’ (Knox)</a:t>
            </a:r>
            <a:endParaRPr lang="en-GB" dirty="0">
              <a:solidFill>
                <a:srgbClr val="FF00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3000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Struggle for Control in Geneva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Expelled after first attempt 1536-38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Worked in Strasbourg with </a:t>
            </a:r>
            <a:r>
              <a:rPr lang="en-GB" sz="2000" dirty="0" err="1" smtClean="0">
                <a:latin typeface="Baskerville Old Face" panose="02020602080505020303" pitchFamily="18" charset="0"/>
              </a:rPr>
              <a:t>Bucer</a:t>
            </a:r>
            <a:r>
              <a:rPr lang="en-GB" sz="2000" dirty="0" smtClean="0">
                <a:latin typeface="Baskerville Old Face" panose="02020602080505020303" pitchFamily="18" charset="0"/>
              </a:rPr>
              <a:t> 1538-41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Political as much as religious struggle 1540s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Disputes over baptismal names, dancing, gambling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Servetus challenged theology, burned 1553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Increasingly French city because refugees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Life in/as exile significant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Became major printing centre in 1550s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Academy to train ministers </a:t>
            </a:r>
            <a:r>
              <a:rPr lang="en-GB" sz="2000" dirty="0" err="1" smtClean="0">
                <a:latin typeface="Baskerville Old Face" panose="02020602080505020303" pitchFamily="18" charset="0"/>
              </a:rPr>
              <a:t>estab</a:t>
            </a:r>
            <a:r>
              <a:rPr lang="en-GB" sz="2000" dirty="0" smtClean="0">
                <a:latin typeface="Baskerville Old Face" panose="02020602080505020303" pitchFamily="18" charset="0"/>
              </a:rPr>
              <a:t>. 1559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>
              <a:latin typeface="Baskerville Old Face" panose="020206020805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Baskerville Old Face" panose="020206020805050203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142" y="980728"/>
            <a:ext cx="4742322" cy="5877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54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3008313" cy="116205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Halted retreat of Protestant Reformation?</a:t>
            </a:r>
            <a:endParaRPr lang="en-GB" sz="2800" dirty="0">
              <a:solidFill>
                <a:srgbClr val="FF00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Calvin’s Legacy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Importance in churches of Scotland, France, Poland, Netherlands, Hungary, Transylvania, Puritans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More systematic doctrine than Luther (Institutes)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More structured and independent church (Ecclesiastical Ordinances 1541; synods, elders, deacons, poor relief)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Appeal of faith based on discipline and austerity (role of Consistory)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Salvation &amp; Scripture at centre of ministry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Baskerville Old Face" panose="02020602080505020303" pitchFamily="18" charset="0"/>
              </a:rPr>
              <a:t>Flexibility, exportability, lay officials, ‘work ethic’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047750"/>
            <a:ext cx="4824536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11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Religious Map of C16th Europe</a:t>
            </a:r>
            <a:endParaRPr lang="en-GB" dirty="0">
              <a:solidFill>
                <a:srgbClr val="FF0000"/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28800"/>
            <a:ext cx="7920880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17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en-GB" sz="4800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Importance of the Word</a:t>
            </a:r>
            <a:endParaRPr lang="en-GB" sz="4800" dirty="0">
              <a:solidFill>
                <a:srgbClr val="FF00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dirty="0" smtClean="0">
                <a:latin typeface="Baskerville Old Face" panose="02020602080505020303" pitchFamily="18" charset="0"/>
              </a:rPr>
              <a:t>Calvin’s</a:t>
            </a:r>
            <a:r>
              <a:rPr lang="en-GB" dirty="0" smtClean="0">
                <a:latin typeface="Baskerville Old Face" panose="02020602080505020303" pitchFamily="18" charset="0"/>
              </a:rPr>
              <a:t> </a:t>
            </a:r>
            <a:r>
              <a:rPr lang="en-GB" b="0" i="1" dirty="0" smtClean="0">
                <a:latin typeface="Baskerville Old Face" panose="02020602080505020303" pitchFamily="18" charset="0"/>
              </a:rPr>
              <a:t>Institutes</a:t>
            </a:r>
            <a:r>
              <a:rPr lang="en-GB" dirty="0" smtClean="0">
                <a:latin typeface="Baskerville Old Face" panose="02020602080505020303" pitchFamily="18" charset="0"/>
              </a:rPr>
              <a:t> </a:t>
            </a:r>
            <a:r>
              <a:rPr lang="en-GB" b="0" dirty="0" smtClean="0">
                <a:latin typeface="Baskerville Old Face" panose="02020602080505020303" pitchFamily="18" charset="0"/>
              </a:rPr>
              <a:t>(1536)</a:t>
            </a:r>
          </a:p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b="0" dirty="0" smtClean="0">
                <a:latin typeface="Baskerville Old Face" panose="02020602080505020303" pitchFamily="18" charset="0"/>
              </a:rPr>
              <a:t>Calvin</a:t>
            </a:r>
            <a:r>
              <a:rPr lang="en-GB" dirty="0" smtClean="0">
                <a:latin typeface="Baskerville Old Face" panose="02020602080505020303" pitchFamily="18" charset="0"/>
              </a:rPr>
              <a:t> </a:t>
            </a:r>
            <a:r>
              <a:rPr lang="en-GB" b="0" dirty="0" smtClean="0">
                <a:latin typeface="Baskerville Old Face" panose="02020602080505020303" pitchFamily="18" charset="0"/>
              </a:rPr>
              <a:t>Preaching</a:t>
            </a:r>
          </a:p>
          <a:p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970838"/>
            <a:ext cx="3096344" cy="42664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772816"/>
            <a:ext cx="3119176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81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The Appeal of </a:t>
            </a:r>
            <a:r>
              <a:rPr lang="en-GB" dirty="0">
                <a:solidFill>
                  <a:srgbClr val="FF0000"/>
                </a:solidFill>
                <a:latin typeface="Baskerville Old Face" panose="02020602080505020303" pitchFamily="18" charset="0"/>
              </a:rPr>
              <a:t>C</a:t>
            </a:r>
            <a:r>
              <a:rPr lang="en-GB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alvinism</a:t>
            </a:r>
            <a:endParaRPr lang="en-GB" dirty="0">
              <a:solidFill>
                <a:srgbClr val="FF0000"/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340768"/>
            <a:ext cx="5040559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51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900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Calvinist Church in Amsterdam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64704"/>
            <a:ext cx="8064896" cy="578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4509</TotalTime>
  <Words>439</Words>
  <Application>Microsoft Office PowerPoint</Application>
  <PresentationFormat>On-screen Show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CALVIN AND CALVINISM</vt:lpstr>
      <vt:lpstr>PROPHETIC BEARDS</vt:lpstr>
      <vt:lpstr>More Prophetic Beards (Reformation Wall)!</vt:lpstr>
      <vt:lpstr>‘The most perfect school of Christ that ever was since the days of the Apostles’ (Knox)</vt:lpstr>
      <vt:lpstr>Halted retreat of Protestant Reformation?</vt:lpstr>
      <vt:lpstr>Religious Map of C16th Europe</vt:lpstr>
      <vt:lpstr>Importance of the Word</vt:lpstr>
      <vt:lpstr>The Appeal of Calvinism</vt:lpstr>
      <vt:lpstr>Calvinist Church in Amsterdam </vt:lpstr>
      <vt:lpstr>Importance and Influence of Bullinger</vt:lpstr>
      <vt:lpstr> Built on foundations laid by Calvin and headed Calvinist Church for forty years</vt:lpstr>
      <vt:lpstr>Despite Calvin’s declaration that rulers not be opposed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CALVIN AND CALVINISM</dc:title>
  <dc:creator>History 9C076617H</dc:creator>
  <cp:lastModifiedBy>History 9C076617H</cp:lastModifiedBy>
  <cp:revision>26</cp:revision>
  <dcterms:created xsi:type="dcterms:W3CDTF">2013-11-22T16:56:38Z</dcterms:created>
  <dcterms:modified xsi:type="dcterms:W3CDTF">2014-11-25T10:54:01Z</dcterms:modified>
</cp:coreProperties>
</file>