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77ED2-9445-4C7D-8E3C-0D5BFEB51646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D416-F37F-4527-8419-A7D7B5FBB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000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77ED2-9445-4C7D-8E3C-0D5BFEB51646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D416-F37F-4527-8419-A7D7B5FBB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074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77ED2-9445-4C7D-8E3C-0D5BFEB51646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D416-F37F-4527-8419-A7D7B5FBB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42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77ED2-9445-4C7D-8E3C-0D5BFEB51646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D416-F37F-4527-8419-A7D7B5FBB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761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77ED2-9445-4C7D-8E3C-0D5BFEB51646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D416-F37F-4527-8419-A7D7B5FBB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55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77ED2-9445-4C7D-8E3C-0D5BFEB51646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D416-F37F-4527-8419-A7D7B5FBB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609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77ED2-9445-4C7D-8E3C-0D5BFEB51646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D416-F37F-4527-8419-A7D7B5FBB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893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77ED2-9445-4C7D-8E3C-0D5BFEB51646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D416-F37F-4527-8419-A7D7B5FBB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455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77ED2-9445-4C7D-8E3C-0D5BFEB51646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D416-F37F-4527-8419-A7D7B5FBB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403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77ED2-9445-4C7D-8E3C-0D5BFEB51646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D416-F37F-4527-8419-A7D7B5FBB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133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77ED2-9445-4C7D-8E3C-0D5BFEB51646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D416-F37F-4527-8419-A7D7B5FBB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772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77ED2-9445-4C7D-8E3C-0D5BFEB51646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2D416-F37F-4527-8419-A7D7B5FBB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94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754438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Garamond" panose="02020404030301010803" pitchFamily="18" charset="0"/>
              </a:rPr>
              <a:t>Christian Humanism,</a:t>
            </a:r>
            <a:br>
              <a:rPr lang="en-GB" dirty="0" smtClean="0">
                <a:latin typeface="Garamond" panose="02020404030301010803" pitchFamily="18" charset="0"/>
              </a:rPr>
            </a:br>
            <a:r>
              <a:rPr lang="en-GB" dirty="0" smtClean="0">
                <a:latin typeface="Garamond" panose="02020404030301010803" pitchFamily="18" charset="0"/>
              </a:rPr>
              <a:t/>
            </a:r>
            <a:br>
              <a:rPr lang="en-GB" dirty="0" smtClean="0">
                <a:latin typeface="Garamond" panose="02020404030301010803" pitchFamily="18" charset="0"/>
              </a:rPr>
            </a:br>
            <a:r>
              <a:rPr lang="en-GB" dirty="0" smtClean="0">
                <a:latin typeface="Garamond" panose="02020404030301010803" pitchFamily="18" charset="0"/>
              </a:rPr>
              <a:t>Thomas More and Erasmus of Rotterdam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965700"/>
            <a:ext cx="9144000" cy="292100"/>
          </a:xfrm>
        </p:spPr>
        <p:txBody>
          <a:bodyPr>
            <a:normAutofit fontScale="70000" lnSpcReduction="20000"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5162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365125"/>
            <a:ext cx="11150600" cy="1590674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Garamond" panose="02020404030301010803" pitchFamily="18" charset="0"/>
              </a:rPr>
              <a:t>Local Saint, St </a:t>
            </a:r>
            <a:r>
              <a:rPr lang="en-GB" sz="3600" dirty="0" err="1" smtClean="0">
                <a:latin typeface="Garamond" panose="02020404030301010803" pitchFamily="18" charset="0"/>
              </a:rPr>
              <a:t>Gennaro</a:t>
            </a:r>
            <a:r>
              <a:rPr lang="en-GB" sz="3600" dirty="0" smtClean="0">
                <a:latin typeface="Garamond" panose="02020404030301010803" pitchFamily="18" charset="0"/>
              </a:rPr>
              <a:t> (Naples), 19 September</a:t>
            </a:r>
            <a:br>
              <a:rPr lang="en-GB" sz="3600" dirty="0" smtClean="0">
                <a:latin typeface="Garamond" panose="02020404030301010803" pitchFamily="18" charset="0"/>
              </a:rPr>
            </a:br>
            <a:r>
              <a:rPr lang="en-GB" sz="3600" dirty="0" smtClean="0">
                <a:latin typeface="Garamond" panose="02020404030301010803" pitchFamily="18" charset="0"/>
              </a:rPr>
              <a:t>….Indulgences?</a:t>
            </a:r>
            <a:endParaRPr lang="en-GB" sz="3600" dirty="0">
              <a:latin typeface="Garamond" panose="02020404030301010803" pitchFamily="18" charset="0"/>
            </a:endParaRPr>
          </a:p>
        </p:txBody>
      </p:sp>
      <p:pic>
        <p:nvPicPr>
          <p:cNvPr id="4" name="Picture 10" descr="Image result for san gennaro naple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69" y="1689099"/>
            <a:ext cx="3136900" cy="265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00" y="3619499"/>
            <a:ext cx="4064159" cy="29432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041" y="1509711"/>
            <a:ext cx="431599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063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384175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latin typeface="Garamond" panose="02020404030301010803" pitchFamily="18" charset="0"/>
              </a:rPr>
              <a:t>Christian or Renaissance Humanism</a:t>
            </a:r>
            <a:endParaRPr lang="en-GB" sz="3600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800" y="1054100"/>
            <a:ext cx="11899900" cy="54737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>
                <a:latin typeface="Garamond" panose="02020404030301010803" pitchFamily="18" charset="0"/>
              </a:rPr>
              <a:t>The German word </a:t>
            </a:r>
            <a:r>
              <a:rPr lang="en-GB" i="1" dirty="0" err="1">
                <a:latin typeface="Garamond" panose="02020404030301010803" pitchFamily="18" charset="0"/>
              </a:rPr>
              <a:t>Humanismus</a:t>
            </a:r>
            <a:r>
              <a:rPr lang="en-GB" dirty="0">
                <a:latin typeface="Garamond" panose="02020404030301010803" pitchFamily="18" charset="0"/>
              </a:rPr>
              <a:t> first appeared in 1808</a:t>
            </a:r>
            <a:r>
              <a:rPr lang="en-GB" dirty="0" smtClean="0">
                <a:latin typeface="Garamond" panose="02020404030301010803" pitchFamily="18" charset="0"/>
              </a:rPr>
              <a:t>. </a:t>
            </a:r>
            <a:r>
              <a:rPr lang="en-GB" dirty="0">
                <a:latin typeface="Garamond" panose="02020404030301010803" pitchFamily="18" charset="0"/>
              </a:rPr>
              <a:t>It referred to education which focused on ancient Greek and Latin </a:t>
            </a:r>
            <a:r>
              <a:rPr lang="en-GB" dirty="0" smtClean="0">
                <a:latin typeface="Garamond" panose="02020404030301010803" pitchFamily="18" charset="0"/>
              </a:rPr>
              <a:t>works.</a:t>
            </a: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Christian </a:t>
            </a:r>
            <a:r>
              <a:rPr lang="en-GB" dirty="0">
                <a:latin typeface="Garamond" panose="02020404030301010803" pitchFamily="18" charset="0"/>
              </a:rPr>
              <a:t>humanism, </a:t>
            </a:r>
            <a:r>
              <a:rPr lang="en-GB" u="sng" dirty="0">
                <a:latin typeface="Garamond" panose="02020404030301010803" pitchFamily="18" charset="0"/>
              </a:rPr>
              <a:t>the humanists who did believe in </a:t>
            </a:r>
            <a:r>
              <a:rPr lang="en-GB" u="sng" dirty="0" smtClean="0">
                <a:latin typeface="Garamond" panose="02020404030301010803" pitchFamily="18" charset="0"/>
              </a:rPr>
              <a:t>Christianity.</a:t>
            </a:r>
            <a:endParaRPr lang="en-GB" i="1" dirty="0" smtClean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n-GB" i="1" dirty="0" err="1">
                <a:latin typeface="Garamond" panose="02020404030301010803" pitchFamily="18" charset="0"/>
              </a:rPr>
              <a:t>S</a:t>
            </a:r>
            <a:r>
              <a:rPr lang="en-GB" i="1" dirty="0" err="1" smtClean="0">
                <a:latin typeface="Garamond" panose="02020404030301010803" pitchFamily="18" charset="0"/>
              </a:rPr>
              <a:t>tudia</a:t>
            </a:r>
            <a:r>
              <a:rPr lang="en-GB" i="1" dirty="0" smtClean="0">
                <a:latin typeface="Garamond" panose="02020404030301010803" pitchFamily="18" charset="0"/>
              </a:rPr>
              <a:t> </a:t>
            </a:r>
            <a:r>
              <a:rPr lang="en-GB" i="1" dirty="0" err="1" smtClean="0">
                <a:latin typeface="Garamond" panose="02020404030301010803" pitchFamily="18" charset="0"/>
              </a:rPr>
              <a:t>Humanitatis</a:t>
            </a:r>
            <a:r>
              <a:rPr lang="en-GB" dirty="0" smtClean="0">
                <a:latin typeface="Garamond" panose="02020404030301010803" pitchFamily="18" charset="0"/>
              </a:rPr>
              <a:t> </a:t>
            </a:r>
            <a:r>
              <a:rPr lang="en-GB" dirty="0">
                <a:latin typeface="Garamond" panose="02020404030301010803" pitchFamily="18" charset="0"/>
              </a:rPr>
              <a:t>(humanist studies</a:t>
            </a:r>
            <a:r>
              <a:rPr lang="en-GB" dirty="0" smtClean="0">
                <a:latin typeface="Garamond" panose="02020404030301010803" pitchFamily="18" charset="0"/>
              </a:rPr>
              <a:t>): </a:t>
            </a:r>
            <a:r>
              <a:rPr lang="en-GB" dirty="0">
                <a:latin typeface="Garamond" panose="02020404030301010803" pitchFamily="18" charset="0"/>
              </a:rPr>
              <a:t>grammar, rhetoric, poetry, moral philosophy, and </a:t>
            </a:r>
            <a:r>
              <a:rPr lang="en-GB" dirty="0" smtClean="0">
                <a:latin typeface="Garamond" panose="02020404030301010803" pitchFamily="18" charset="0"/>
              </a:rPr>
              <a:t>history.</a:t>
            </a:r>
            <a:endParaRPr lang="en-GB" i="1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n-GB" i="1" dirty="0">
                <a:latin typeface="Garamond" panose="02020404030301010803" pitchFamily="18" charset="0"/>
              </a:rPr>
              <a:t>A</a:t>
            </a:r>
            <a:r>
              <a:rPr lang="en-GB" i="1" dirty="0" smtClean="0">
                <a:latin typeface="Garamond" panose="02020404030301010803" pitchFamily="18" charset="0"/>
              </a:rPr>
              <a:t>d </a:t>
            </a:r>
            <a:r>
              <a:rPr lang="en-GB" i="1" dirty="0" err="1">
                <a:latin typeface="Garamond" panose="02020404030301010803" pitchFamily="18" charset="0"/>
              </a:rPr>
              <a:t>fontes</a:t>
            </a:r>
            <a:r>
              <a:rPr lang="en-GB" dirty="0">
                <a:latin typeface="Garamond" panose="02020404030301010803" pitchFamily="18" charset="0"/>
              </a:rPr>
              <a:t> (back to the sources</a:t>
            </a:r>
            <a:r>
              <a:rPr lang="en-GB" dirty="0" smtClean="0">
                <a:latin typeface="Garamond" panose="02020404030301010803" pitchFamily="18" charset="0"/>
              </a:rPr>
              <a:t>). </a:t>
            </a:r>
            <a:r>
              <a:rPr lang="en-GB" dirty="0">
                <a:latin typeface="Garamond" panose="02020404030301010803" pitchFamily="18" charset="0"/>
              </a:rPr>
              <a:t>purer editions of the Bible </a:t>
            </a:r>
            <a:r>
              <a:rPr lang="en-GB" dirty="0" smtClean="0">
                <a:latin typeface="Garamond" panose="02020404030301010803" pitchFamily="18" charset="0"/>
              </a:rPr>
              <a:t>and of the Church Fathers’ writings.</a:t>
            </a:r>
          </a:p>
          <a:p>
            <a:pPr marL="0" indent="0">
              <a:buNone/>
            </a:pPr>
            <a:endParaRPr lang="en-GB" dirty="0" smtClean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n-GB" b="1" dirty="0" smtClean="0">
                <a:latin typeface="Garamond" panose="02020404030301010803" pitchFamily="18" charset="0"/>
              </a:rPr>
              <a:t>Humanism: ‘causes’ or ‘preconditions’ of the Reformation: </a:t>
            </a: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encourages climate of criticism of received wisdom and traditional authority; </a:t>
            </a: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Christian humanism often hostile to popular religion.</a:t>
            </a: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shared emphasis on authority of the Bible. </a:t>
            </a:r>
          </a:p>
          <a:p>
            <a:pPr marL="0" indent="0">
              <a:buNone/>
            </a:pPr>
            <a:endParaRPr lang="en-GB" dirty="0">
              <a:latin typeface="Garamond" panose="02020404030301010803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2391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300" y="365125"/>
            <a:ext cx="11112500" cy="511175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latin typeface="Garamond" panose="02020404030301010803" pitchFamily="18" charset="0"/>
              </a:rPr>
              <a:t>Italy and the North of Europe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300" y="1193800"/>
            <a:ext cx="11112500" cy="55498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latin typeface="Garamond" panose="02020404030301010803" pitchFamily="18" charset="0"/>
              </a:rPr>
              <a:t>Some of the earliest centres of Renaissance humanism were Italian cities like Padua, Florence, Rome, and Venice.</a:t>
            </a: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1) Italian </a:t>
            </a:r>
            <a:r>
              <a:rPr lang="en-GB" dirty="0">
                <a:latin typeface="Garamond" panose="02020404030301010803" pitchFamily="18" charset="0"/>
              </a:rPr>
              <a:t>humanists visited northern Europe as secretaries. </a:t>
            </a: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2) Students </a:t>
            </a:r>
            <a:r>
              <a:rPr lang="en-GB" dirty="0">
                <a:latin typeface="Garamond" panose="02020404030301010803" pitchFamily="18" charset="0"/>
              </a:rPr>
              <a:t>from northern Europe went to Italy either to study or to work as diplomats. </a:t>
            </a:r>
            <a:endParaRPr lang="en-GB" dirty="0" smtClean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3) A </a:t>
            </a:r>
            <a:r>
              <a:rPr lang="en-GB" dirty="0">
                <a:latin typeface="Garamond" panose="02020404030301010803" pitchFamily="18" charset="0"/>
              </a:rPr>
              <a:t>third way in which northern Europe was influenced by Italy was via </a:t>
            </a:r>
            <a:r>
              <a:rPr lang="en-GB" dirty="0" smtClean="0">
                <a:latin typeface="Garamond" panose="02020404030301010803" pitchFamily="18" charset="0"/>
              </a:rPr>
              <a:t>letters and via </a:t>
            </a:r>
            <a:r>
              <a:rPr lang="en-GB" dirty="0">
                <a:latin typeface="Garamond" panose="02020404030301010803" pitchFamily="18" charset="0"/>
              </a:rPr>
              <a:t>books</a:t>
            </a:r>
            <a:r>
              <a:rPr lang="en-GB" dirty="0" smtClean="0">
                <a:latin typeface="Garamond" panose="02020404030301010803" pitchFamily="18" charset="0"/>
              </a:rPr>
              <a:t>.</a:t>
            </a:r>
          </a:p>
          <a:p>
            <a:pPr marL="0" indent="0">
              <a:buNone/>
            </a:pPr>
            <a:r>
              <a:rPr lang="en-GB" b="1" dirty="0" smtClean="0">
                <a:latin typeface="Garamond" panose="02020404030301010803" pitchFamily="18" charset="0"/>
              </a:rPr>
              <a:t>Empire:</a:t>
            </a:r>
            <a:r>
              <a:rPr lang="en-GB" dirty="0" smtClean="0">
                <a:latin typeface="Garamond" panose="02020404030301010803" pitchFamily="18" charset="0"/>
              </a:rPr>
              <a:t> From the late 15th c. humanists began to appear at German universities. </a:t>
            </a:r>
          </a:p>
          <a:p>
            <a:pPr marL="0" indent="0">
              <a:buNone/>
            </a:pPr>
            <a:r>
              <a:rPr lang="en-GB" b="1" dirty="0" smtClean="0">
                <a:latin typeface="Garamond" panose="02020404030301010803" pitchFamily="18" charset="0"/>
              </a:rPr>
              <a:t>France:</a:t>
            </a:r>
            <a:r>
              <a:rPr lang="en-GB" dirty="0" smtClean="0">
                <a:latin typeface="Garamond" panose="02020404030301010803" pitchFamily="18" charset="0"/>
              </a:rPr>
              <a:t> Late Middle Ages, origins of the Renaissance and Humanism in France; the Italian invasions (1494) gave a further stimulus to a process already well under way. </a:t>
            </a:r>
            <a:r>
              <a:rPr lang="en-GB" u="sng" dirty="0" smtClean="0">
                <a:latin typeface="Garamond" panose="02020404030301010803" pitchFamily="18" charset="0"/>
              </a:rPr>
              <a:t>Erasmus studied in France.</a:t>
            </a:r>
          </a:p>
          <a:p>
            <a:endParaRPr lang="en-GB" dirty="0" smtClean="0">
              <a:effectLst/>
            </a:endParaRP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7642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300" y="127000"/>
            <a:ext cx="11112500" cy="1130299"/>
          </a:xfrm>
        </p:spPr>
        <p:txBody>
          <a:bodyPr>
            <a:normAutofit/>
          </a:bodyPr>
          <a:lstStyle/>
          <a:p>
            <a:r>
              <a:rPr lang="en-GB" b="1" dirty="0" smtClean="0">
                <a:latin typeface="Garamond" panose="02020404030301010803" pitchFamily="18" charset="0"/>
              </a:rPr>
              <a:t>Thomas More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300" y="838200"/>
            <a:ext cx="11950700" cy="5486400"/>
          </a:xfrm>
        </p:spPr>
        <p:txBody>
          <a:bodyPr>
            <a:normAutofit fontScale="85000" lnSpcReduction="20000"/>
          </a:bodyPr>
          <a:lstStyle/>
          <a:p>
            <a:endParaRPr lang="en-GB" dirty="0" smtClean="0">
              <a:effectLst/>
            </a:endParaRPr>
          </a:p>
          <a:p>
            <a:pPr marL="0" indent="0">
              <a:buNone/>
            </a:pPr>
            <a:r>
              <a:rPr lang="en-GB" b="1" dirty="0" smtClean="0">
                <a:effectLst/>
                <a:latin typeface="Garamond" panose="02020404030301010803" pitchFamily="18" charset="0"/>
              </a:rPr>
              <a:t>England:</a:t>
            </a:r>
            <a:r>
              <a:rPr lang="en-GB" dirty="0">
                <a:latin typeface="Garamond" panose="02020404030301010803" pitchFamily="18" charset="0"/>
              </a:rPr>
              <a:t> </a:t>
            </a:r>
            <a:r>
              <a:rPr lang="en-GB" dirty="0" smtClean="0">
                <a:latin typeface="Garamond" panose="02020404030301010803" pitchFamily="18" charset="0"/>
              </a:rPr>
              <a:t>late 15</a:t>
            </a:r>
            <a:r>
              <a:rPr lang="en-GB" baseline="30000" dirty="0" smtClean="0">
                <a:latin typeface="Garamond" panose="02020404030301010803" pitchFamily="18" charset="0"/>
              </a:rPr>
              <a:t>th</a:t>
            </a:r>
            <a:r>
              <a:rPr lang="en-GB" dirty="0" smtClean="0">
                <a:latin typeface="Garamond" panose="02020404030301010803" pitchFamily="18" charset="0"/>
              </a:rPr>
              <a:t> century, </a:t>
            </a: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Humanism under </a:t>
            </a:r>
            <a:r>
              <a:rPr lang="en-GB" dirty="0">
                <a:latin typeface="Garamond" panose="02020404030301010803" pitchFamily="18" charset="0"/>
              </a:rPr>
              <a:t>the leadership of </a:t>
            </a:r>
            <a:r>
              <a:rPr lang="en-GB" dirty="0" smtClean="0">
                <a:latin typeface="Garamond" panose="02020404030301010803" pitchFamily="18" charset="0"/>
              </a:rPr>
              <a:t>men connected </a:t>
            </a:r>
            <a:r>
              <a:rPr lang="en-GB" dirty="0">
                <a:latin typeface="Garamond" panose="02020404030301010803" pitchFamily="18" charset="0"/>
              </a:rPr>
              <a:t>with </a:t>
            </a:r>
            <a:endParaRPr lang="en-GB" dirty="0" smtClean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Oxford University </a:t>
            </a:r>
            <a:r>
              <a:rPr lang="en-GB" dirty="0">
                <a:latin typeface="Garamond" panose="02020404030301010803" pitchFamily="18" charset="0"/>
              </a:rPr>
              <a:t>and who had </a:t>
            </a:r>
            <a:r>
              <a:rPr lang="en-GB" dirty="0" smtClean="0">
                <a:latin typeface="Garamond" panose="02020404030301010803" pitchFamily="18" charset="0"/>
              </a:rPr>
              <a:t>travelled </a:t>
            </a:r>
            <a:r>
              <a:rPr lang="en-GB" dirty="0">
                <a:latin typeface="Garamond" panose="02020404030301010803" pitchFamily="18" charset="0"/>
              </a:rPr>
              <a:t>in Italy. </a:t>
            </a:r>
            <a:endParaRPr lang="en-GB" dirty="0" smtClean="0"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en-GB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n-GB" b="1" dirty="0" smtClean="0">
                <a:effectLst/>
                <a:latin typeface="Garamond" panose="02020404030301010803" pitchFamily="18" charset="0"/>
              </a:rPr>
              <a:t>Thomas More </a:t>
            </a:r>
            <a:r>
              <a:rPr lang="en-GB" dirty="0" smtClean="0">
                <a:effectLst/>
                <a:latin typeface="Garamond" panose="02020404030301010803" pitchFamily="18" charset="0"/>
              </a:rPr>
              <a:t>(1478-1535): Lawyer, philosopher, political advisor.</a:t>
            </a:r>
            <a:endParaRPr lang="en-GB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He </a:t>
            </a:r>
            <a:r>
              <a:rPr lang="en-GB" dirty="0">
                <a:latin typeface="Garamond" panose="02020404030301010803" pitchFamily="18" charset="0"/>
              </a:rPr>
              <a:t>was </a:t>
            </a:r>
            <a:r>
              <a:rPr lang="en-GB" dirty="0" smtClean="0">
                <a:latin typeface="Garamond" panose="02020404030301010803" pitchFamily="18" charset="0"/>
              </a:rPr>
              <a:t>devoted </a:t>
            </a:r>
            <a:r>
              <a:rPr lang="en-GB" dirty="0">
                <a:latin typeface="Garamond" panose="02020404030301010803" pitchFamily="18" charset="0"/>
              </a:rPr>
              <a:t>to the study of the </a:t>
            </a:r>
            <a:r>
              <a:rPr lang="en-GB" dirty="0" smtClean="0">
                <a:latin typeface="Garamond" panose="02020404030301010803" pitchFamily="18" charset="0"/>
              </a:rPr>
              <a:t>classics.</a:t>
            </a: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he </a:t>
            </a:r>
            <a:r>
              <a:rPr lang="en-GB" dirty="0">
                <a:latin typeface="Garamond" panose="02020404030301010803" pitchFamily="18" charset="0"/>
              </a:rPr>
              <a:t>collaborated </a:t>
            </a:r>
            <a:r>
              <a:rPr lang="en-GB" dirty="0" smtClean="0">
                <a:latin typeface="Garamond" panose="02020404030301010803" pitchFamily="18" charset="0"/>
              </a:rPr>
              <a:t>with </a:t>
            </a:r>
            <a:r>
              <a:rPr lang="en-GB" dirty="0">
                <a:latin typeface="Garamond" panose="02020404030301010803" pitchFamily="18" charset="0"/>
              </a:rPr>
              <a:t>Erasmus in translating some Greek works into </a:t>
            </a:r>
            <a:r>
              <a:rPr lang="en-GB" dirty="0" smtClean="0">
                <a:latin typeface="Garamond" panose="02020404030301010803" pitchFamily="18" charset="0"/>
              </a:rPr>
              <a:t>Latin.</a:t>
            </a: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1516: </a:t>
            </a:r>
            <a:r>
              <a:rPr lang="en-GB" i="1" dirty="0" smtClean="0">
                <a:latin typeface="Garamond" panose="02020404030301010803" pitchFamily="18" charset="0"/>
              </a:rPr>
              <a:t>Utopia</a:t>
            </a:r>
            <a:r>
              <a:rPr lang="en-GB" dirty="0" smtClean="0">
                <a:latin typeface="Garamond" panose="02020404030301010803" pitchFamily="18" charset="0"/>
              </a:rPr>
              <a:t> (ideal island nation) one </a:t>
            </a:r>
            <a:r>
              <a:rPr lang="en-GB" dirty="0">
                <a:latin typeface="Garamond" panose="02020404030301010803" pitchFamily="18" charset="0"/>
              </a:rPr>
              <a:t>of the greatest products of English humanism</a:t>
            </a:r>
            <a:r>
              <a:rPr lang="en-GB" dirty="0" smtClean="0">
                <a:latin typeface="Garamond" panose="02020404030301010803" pitchFamily="18" charset="0"/>
              </a:rPr>
              <a:t>. Inspired by Plato’s </a:t>
            </a:r>
            <a:r>
              <a:rPr lang="en-GB" i="1" dirty="0" smtClean="0">
                <a:latin typeface="Garamond" panose="02020404030301010803" pitchFamily="18" charset="0"/>
              </a:rPr>
              <a:t>Republic.</a:t>
            </a: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1-stress </a:t>
            </a:r>
            <a:r>
              <a:rPr lang="en-GB" dirty="0">
                <a:latin typeface="Garamond" panose="02020404030301010803" pitchFamily="18" charset="0"/>
              </a:rPr>
              <a:t>on education as a means to carry out its program. </a:t>
            </a:r>
            <a:endParaRPr lang="en-GB" dirty="0" smtClean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2-Sins </a:t>
            </a:r>
            <a:r>
              <a:rPr lang="en-GB" dirty="0">
                <a:latin typeface="Garamond" panose="02020404030301010803" pitchFamily="18" charset="0"/>
              </a:rPr>
              <a:t>springs from false opinions</a:t>
            </a:r>
            <a:r>
              <a:rPr lang="en-GB" dirty="0" smtClean="0">
                <a:latin typeface="Garamond" panose="02020404030301010803" pitchFamily="18" charset="0"/>
              </a:rPr>
              <a:t>.  </a:t>
            </a: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3-political </a:t>
            </a:r>
            <a:r>
              <a:rPr lang="en-GB" dirty="0">
                <a:latin typeface="Garamond" panose="02020404030301010803" pitchFamily="18" charset="0"/>
              </a:rPr>
              <a:t>equality of </a:t>
            </a:r>
            <a:r>
              <a:rPr lang="en-GB" dirty="0" smtClean="0">
                <a:latin typeface="Garamond" panose="02020404030301010803" pitchFamily="18" charset="0"/>
              </a:rPr>
              <a:t>citizens.</a:t>
            </a: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4-how to order the Commonwealth</a:t>
            </a:r>
          </a:p>
          <a:p>
            <a:pPr marL="0" indent="0">
              <a:buNone/>
            </a:pPr>
            <a:endParaRPr lang="en-GB" dirty="0" smtClean="0">
              <a:latin typeface="Garamond" panose="02020404030301010803" pitchFamily="18" charset="0"/>
            </a:endParaRPr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4901" y="355600"/>
            <a:ext cx="2743199" cy="296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156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114299"/>
            <a:ext cx="5562600" cy="1079501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latin typeface="Garamond" panose="02020404030301010803" pitchFamily="18" charset="0"/>
              </a:rPr>
              <a:t>Humanist Superstar: </a:t>
            </a:r>
            <a:br>
              <a:rPr lang="en-GB" b="1" dirty="0" smtClean="0">
                <a:latin typeface="Garamond" panose="02020404030301010803" pitchFamily="18" charset="0"/>
              </a:rPr>
            </a:br>
            <a:r>
              <a:rPr lang="en-GB" b="1" dirty="0" smtClean="0">
                <a:latin typeface="Garamond" panose="02020404030301010803" pitchFamily="18" charset="0"/>
              </a:rPr>
              <a:t>Erasmus of Rotterdam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536700"/>
            <a:ext cx="11912600" cy="5524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1503: </a:t>
            </a:r>
            <a:r>
              <a:rPr lang="en-GB" i="1" dirty="0">
                <a:latin typeface="Garamond" panose="02020404030301010803" pitchFamily="18" charset="0"/>
              </a:rPr>
              <a:t>Enchiridion </a:t>
            </a:r>
            <a:r>
              <a:rPr lang="en-GB" i="1" dirty="0" err="1">
                <a:latin typeface="Garamond" panose="02020404030301010803" pitchFamily="18" charset="0"/>
              </a:rPr>
              <a:t>militis</a:t>
            </a:r>
            <a:r>
              <a:rPr lang="en-GB" i="1" dirty="0">
                <a:latin typeface="Garamond" panose="02020404030301010803" pitchFamily="18" charset="0"/>
              </a:rPr>
              <a:t> </a:t>
            </a:r>
            <a:r>
              <a:rPr lang="en-GB" i="1" dirty="0" err="1">
                <a:latin typeface="Garamond" panose="02020404030301010803" pitchFamily="18" charset="0"/>
              </a:rPr>
              <a:t>Christiani</a:t>
            </a:r>
            <a:r>
              <a:rPr lang="en-GB" dirty="0">
                <a:latin typeface="Garamond" panose="02020404030301010803" pitchFamily="18" charset="0"/>
              </a:rPr>
              <a:t> </a:t>
            </a:r>
            <a:r>
              <a:rPr lang="en-GB" dirty="0" smtClean="0">
                <a:latin typeface="Garamond" panose="02020404030301010803" pitchFamily="18" charset="0"/>
              </a:rPr>
              <a:t>(</a:t>
            </a:r>
            <a:r>
              <a:rPr lang="en-GB" i="1" dirty="0">
                <a:latin typeface="Garamond" panose="02020404030301010803" pitchFamily="18" charset="0"/>
              </a:rPr>
              <a:t>Handbook of the Christian </a:t>
            </a:r>
            <a:r>
              <a:rPr lang="en-GB" i="1" dirty="0" smtClean="0">
                <a:latin typeface="Garamond" panose="02020404030301010803" pitchFamily="18" charset="0"/>
              </a:rPr>
              <a:t>Soldier</a:t>
            </a:r>
            <a:r>
              <a:rPr lang="en-GB" dirty="0" smtClean="0">
                <a:latin typeface="Garamond" panose="02020404030301010803" pitchFamily="18" charset="0"/>
              </a:rPr>
              <a:t>):</a:t>
            </a: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The </a:t>
            </a:r>
            <a:r>
              <a:rPr lang="en-GB" dirty="0">
                <a:latin typeface="Garamond" panose="02020404030301010803" pitchFamily="18" charset="0"/>
              </a:rPr>
              <a:t>church could be reformed by </a:t>
            </a:r>
            <a:r>
              <a:rPr lang="en-GB" dirty="0" smtClean="0">
                <a:latin typeface="Garamond" panose="02020404030301010803" pitchFamily="18" charset="0"/>
              </a:rPr>
              <a:t>a </a:t>
            </a:r>
            <a:r>
              <a:rPr lang="en-GB" dirty="0">
                <a:latin typeface="Garamond" panose="02020404030301010803" pitchFamily="18" charset="0"/>
              </a:rPr>
              <a:t>return </a:t>
            </a:r>
            <a:endParaRPr lang="en-GB" dirty="0" smtClean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to </a:t>
            </a:r>
            <a:r>
              <a:rPr lang="en-GB" dirty="0">
                <a:latin typeface="Garamond" panose="02020404030301010803" pitchFamily="18" charset="0"/>
              </a:rPr>
              <a:t>the Bible and the writings of the Church Fathers</a:t>
            </a:r>
            <a:r>
              <a:rPr lang="en-GB" dirty="0" smtClean="0">
                <a:latin typeface="Garamond" panose="02020404030301010803" pitchFamily="18" charset="0"/>
              </a:rPr>
              <a:t>. </a:t>
            </a:r>
            <a:r>
              <a:rPr lang="en-GB" i="1" dirty="0">
                <a:latin typeface="Garamond" panose="02020404030301010803" pitchFamily="18" charset="0"/>
              </a:rPr>
              <a:t>(</a:t>
            </a:r>
            <a:r>
              <a:rPr lang="en-GB" i="1" dirty="0" smtClean="0">
                <a:latin typeface="Garamond" panose="02020404030301010803" pitchFamily="18" charset="0"/>
              </a:rPr>
              <a:t>Ad </a:t>
            </a:r>
            <a:r>
              <a:rPr lang="en-GB" i="1" dirty="0" err="1" smtClean="0">
                <a:latin typeface="Garamond" panose="02020404030301010803" pitchFamily="18" charset="0"/>
              </a:rPr>
              <a:t>fontes</a:t>
            </a:r>
            <a:r>
              <a:rPr lang="en-GB" i="1" dirty="0" smtClean="0">
                <a:latin typeface="Garamond" panose="02020404030301010803" pitchFamily="18" charset="0"/>
              </a:rPr>
              <a:t>)</a:t>
            </a:r>
            <a:r>
              <a:rPr lang="en-GB" dirty="0" smtClean="0">
                <a:latin typeface="Garamond" panose="02020404030301010803" pitchFamily="18" charset="0"/>
              </a:rPr>
              <a:t>.</a:t>
            </a:r>
            <a:endParaRPr lang="en-GB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1505: </a:t>
            </a:r>
            <a:r>
              <a:rPr lang="en-GB" dirty="0">
                <a:latin typeface="Garamond" panose="02020404030301010803" pitchFamily="18" charset="0"/>
              </a:rPr>
              <a:t>he published notes on the Greek New </a:t>
            </a:r>
            <a:r>
              <a:rPr lang="en-GB" dirty="0" smtClean="0">
                <a:latin typeface="Garamond" panose="02020404030301010803" pitchFamily="18" charset="0"/>
              </a:rPr>
              <a:t>Testament</a:t>
            </a:r>
          </a:p>
          <a:p>
            <a:pPr marL="0" indent="0">
              <a:buNone/>
            </a:pPr>
            <a:endParaRPr lang="en-GB" dirty="0" smtClean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1509</a:t>
            </a:r>
            <a:r>
              <a:rPr lang="en-GB" i="1" dirty="0" smtClean="0">
                <a:latin typeface="Garamond" panose="02020404030301010803" pitchFamily="18" charset="0"/>
              </a:rPr>
              <a:t>: Praise of Folly</a:t>
            </a:r>
            <a:r>
              <a:rPr lang="en-GB" dirty="0" smtClean="0">
                <a:latin typeface="Garamond" panose="02020404030301010803" pitchFamily="18" charset="0"/>
              </a:rPr>
              <a:t>: scholastic theologians in the vanguard of Folly’s disciples. They don’t know the Scripture. Attack on superstition.</a:t>
            </a: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1516: </a:t>
            </a:r>
            <a:r>
              <a:rPr lang="en-GB" dirty="0">
                <a:latin typeface="Garamond" panose="02020404030301010803" pitchFamily="18" charset="0"/>
              </a:rPr>
              <a:t>Erasmus published his own edition of the Greek New </a:t>
            </a:r>
            <a:r>
              <a:rPr lang="en-GB" dirty="0" smtClean="0">
                <a:latin typeface="Garamond" panose="02020404030301010803" pitchFamily="18" charset="0"/>
              </a:rPr>
              <a:t>Testament.</a:t>
            </a: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Inaccuracies in the Bible. Threat to practices, beliefs, sacraments.</a:t>
            </a: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 </a:t>
            </a:r>
            <a:r>
              <a:rPr lang="en-GB" u="sng" dirty="0" smtClean="0">
                <a:latin typeface="Garamond" panose="02020404030301010803" pitchFamily="18" charset="0"/>
              </a:rPr>
              <a:t>‘Erasmus </a:t>
            </a:r>
            <a:r>
              <a:rPr lang="en-GB" u="sng" dirty="0">
                <a:latin typeface="Garamond" panose="02020404030301010803" pitchFamily="18" charset="0"/>
              </a:rPr>
              <a:t>laid the egg and Luther hatched it’. </a:t>
            </a:r>
            <a:endParaRPr lang="en-GB" u="sng" dirty="0" smtClean="0">
              <a:latin typeface="Garamond" panose="02020404030301010803" pitchFamily="18" charset="0"/>
            </a:endParaRPr>
          </a:p>
          <a:p>
            <a:endParaRPr lang="en-GB" dirty="0">
              <a:latin typeface="Garamond" panose="02020404030301010803" pitchFamily="18" charset="0"/>
            </a:endParaRP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3700" y="114298"/>
            <a:ext cx="2794000" cy="355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732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477</Words>
  <Application>Microsoft Office PowerPoint</Application>
  <PresentationFormat>Widescreen</PresentationFormat>
  <Paragraphs>45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Garamond</vt:lpstr>
      <vt:lpstr>Office Theme</vt:lpstr>
      <vt:lpstr>Christian Humanism,  Thomas More and Erasmus of Rotterdam</vt:lpstr>
      <vt:lpstr>Local Saint, St Gennaro (Naples), 19 September ….Indulgences?</vt:lpstr>
      <vt:lpstr>Christian or Renaissance Humanism</vt:lpstr>
      <vt:lpstr>Italy and the North of Europe</vt:lpstr>
      <vt:lpstr>Thomas More</vt:lpstr>
      <vt:lpstr>Humanist Superstar:  Erasmus of Rotterdam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Christian Humanism</dc:title>
  <dc:creator>Pizzoni, Giada</dc:creator>
  <cp:lastModifiedBy>Pizzoni, Giada</cp:lastModifiedBy>
  <cp:revision>11</cp:revision>
  <dcterms:created xsi:type="dcterms:W3CDTF">2018-11-05T11:17:15Z</dcterms:created>
  <dcterms:modified xsi:type="dcterms:W3CDTF">2018-11-14T08:43:24Z</dcterms:modified>
</cp:coreProperties>
</file>