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1" r:id="rId2"/>
    <p:sldId id="290" r:id="rId3"/>
    <p:sldId id="289" r:id="rId4"/>
    <p:sldId id="291" r:id="rId5"/>
    <p:sldId id="292" r:id="rId6"/>
    <p:sldId id="293" r:id="rId7"/>
    <p:sldId id="296" r:id="rId8"/>
    <p:sldId id="294" r:id="rId9"/>
    <p:sldId id="295" r:id="rId10"/>
    <p:sldId id="272" r:id="rId11"/>
    <p:sldId id="260" r:id="rId12"/>
    <p:sldId id="261" r:id="rId13"/>
    <p:sldId id="262" r:id="rId14"/>
    <p:sldId id="265" r:id="rId15"/>
    <p:sldId id="274" r:id="rId16"/>
    <p:sldId id="275" r:id="rId17"/>
    <p:sldId id="266" r:id="rId18"/>
    <p:sldId id="267" r:id="rId19"/>
    <p:sldId id="264" r:id="rId20"/>
    <p:sldId id="269" r:id="rId21"/>
    <p:sldId id="297" r:id="rId22"/>
    <p:sldId id="268" r:id="rId23"/>
    <p:sldId id="298" r:id="rId24"/>
    <p:sldId id="299" r:id="rId25"/>
    <p:sldId id="300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5" d="100"/>
          <a:sy n="65" d="100"/>
        </p:scale>
        <p:origin x="73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417C3-F7DB-5048-805E-E8C0857D7B0F}" type="datetimeFigureOut">
              <a:rPr lang="en-US" smtClean="0"/>
              <a:pPr/>
              <a:t>4/23/2019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56C9-C1A6-954B-808A-F69422504B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417C3-F7DB-5048-805E-E8C0857D7B0F}" type="datetimeFigureOut">
              <a:rPr lang="en-US" smtClean="0"/>
              <a:pPr/>
              <a:t>4/23/2019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56C9-C1A6-954B-808A-F69422504B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417C3-F7DB-5048-805E-E8C0857D7B0F}" type="datetimeFigureOut">
              <a:rPr lang="en-US" smtClean="0"/>
              <a:pPr/>
              <a:t>4/23/2019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56C9-C1A6-954B-808A-F69422504B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417C3-F7DB-5048-805E-E8C0857D7B0F}" type="datetimeFigureOut">
              <a:rPr lang="en-US" smtClean="0"/>
              <a:pPr/>
              <a:t>4/23/2019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56C9-C1A6-954B-808A-F69422504B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417C3-F7DB-5048-805E-E8C0857D7B0F}" type="datetimeFigureOut">
              <a:rPr lang="en-US" smtClean="0"/>
              <a:pPr/>
              <a:t>4/23/2019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56C9-C1A6-954B-808A-F69422504B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417C3-F7DB-5048-805E-E8C0857D7B0F}" type="datetimeFigureOut">
              <a:rPr lang="en-US" smtClean="0"/>
              <a:pPr/>
              <a:t>4/23/2019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56C9-C1A6-954B-808A-F69422504B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417C3-F7DB-5048-805E-E8C0857D7B0F}" type="datetimeFigureOut">
              <a:rPr lang="en-US" smtClean="0"/>
              <a:pPr/>
              <a:t>4/23/2019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56C9-C1A6-954B-808A-F69422504B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417C3-F7DB-5048-805E-E8C0857D7B0F}" type="datetimeFigureOut">
              <a:rPr lang="en-US" smtClean="0"/>
              <a:pPr/>
              <a:t>4/23/2019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56C9-C1A6-954B-808A-F69422504B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417C3-F7DB-5048-805E-E8C0857D7B0F}" type="datetimeFigureOut">
              <a:rPr lang="en-US" smtClean="0"/>
              <a:pPr/>
              <a:t>4/23/2019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56C9-C1A6-954B-808A-F69422504B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417C3-F7DB-5048-805E-E8C0857D7B0F}" type="datetimeFigureOut">
              <a:rPr lang="en-US" smtClean="0"/>
              <a:pPr/>
              <a:t>4/23/2019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56C9-C1A6-954B-808A-F69422504B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417C3-F7DB-5048-805E-E8C0857D7B0F}" type="datetimeFigureOut">
              <a:rPr lang="en-US" smtClean="0"/>
              <a:pPr/>
              <a:t>4/23/2019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56C9-C1A6-954B-808A-F69422504B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417C3-F7DB-5048-805E-E8C0857D7B0F}" type="datetimeFigureOut">
              <a:rPr lang="en-US" smtClean="0"/>
              <a:pPr/>
              <a:t>4/23/2019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756C9-C1A6-954B-808A-F69422504B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Image result for europe and the world in 18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7" y="44244"/>
            <a:ext cx="9140563" cy="674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7518" y="5016264"/>
            <a:ext cx="7772400" cy="1470025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Europe and the </a:t>
            </a:r>
            <a:r>
              <a:rPr lang="en-US" sz="3600" b="1" dirty="0"/>
              <a:t>W</a:t>
            </a:r>
            <a:r>
              <a:rPr lang="en-US" sz="3600" b="1" dirty="0" smtClean="0"/>
              <a:t>orld </a:t>
            </a:r>
            <a:r>
              <a:rPr lang="en-US" sz="3600" b="1" dirty="0" smtClean="0"/>
              <a:t>in </a:t>
            </a:r>
            <a:r>
              <a:rPr lang="en-US" sz="3600" b="1" dirty="0" smtClean="0"/>
              <a:t>c. </a:t>
            </a:r>
            <a:r>
              <a:rPr lang="en-US" sz="3600" b="1" dirty="0" smtClean="0"/>
              <a:t>1750-</a:t>
            </a:r>
            <a:r>
              <a:rPr lang="en-US" sz="3600" b="1" dirty="0" smtClean="0"/>
              <a:t>1800</a:t>
            </a:r>
            <a:br>
              <a:rPr lang="en-US" sz="3600" b="1" dirty="0" smtClean="0"/>
            </a:br>
            <a:r>
              <a:rPr lang="en-US" sz="2400" b="1" dirty="0"/>
              <a:t/>
            </a:r>
            <a:br>
              <a:rPr lang="en-US" sz="2400" b="1" dirty="0"/>
            </a:br>
            <a:r>
              <a:rPr lang="en-US" sz="2400" b="1" dirty="0" smtClean="0"/>
              <a:t>Giorgio Riello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968" y="803884"/>
            <a:ext cx="9175967" cy="53696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7400" y="6070600"/>
            <a:ext cx="69066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The ‘known’ world by Europeans in the early sixteenth century 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87400" y="211706"/>
            <a:ext cx="71791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</a:rPr>
              <a:t>Europe: </a:t>
            </a:r>
            <a:r>
              <a:rPr lang="en-GB" sz="2800" b="1" dirty="0" smtClean="0">
                <a:solidFill>
                  <a:schemeClr val="bg1"/>
                </a:solidFill>
              </a:rPr>
              <a:t>D. Colonialism, imperialism and Global</a:t>
            </a:r>
            <a:endParaRPr lang="en-GB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957" y="656824"/>
            <a:ext cx="9159957" cy="536027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9558" y="6193478"/>
            <a:ext cx="36333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European ‘known’ world in 1800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2363"/>
            <a:ext cx="9230773" cy="465812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1866" y="5669716"/>
            <a:ext cx="899264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‘Cultures’ in </a:t>
            </a:r>
            <a:r>
              <a:rPr lang="en-US" i="1" dirty="0" smtClean="0"/>
              <a:t>ca. </a:t>
            </a:r>
            <a:r>
              <a:rPr lang="en-US" dirty="0" smtClean="0"/>
              <a:t>1530</a:t>
            </a:r>
          </a:p>
          <a:p>
            <a:r>
              <a:rPr lang="en-US" sz="1400" dirty="0" smtClean="0"/>
              <a:t>From: http://iamnotagun.net/iamnotagun.blogspot/Images/2009.01/World%20Maps/Large/1530%20AD%20cultures.jpg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7212" y="392821"/>
            <a:ext cx="9341212" cy="47138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54100" y="5588000"/>
            <a:ext cx="1818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‘Cultures’ in 1820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Image result for manchu chi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5659" y="130175"/>
            <a:ext cx="7328341" cy="672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6537" y="693174"/>
            <a:ext cx="17091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Qing China</a:t>
            </a:r>
          </a:p>
          <a:p>
            <a:r>
              <a:rPr lang="en-GB" sz="2400" b="1" dirty="0" smtClean="0"/>
              <a:t>(1644-1911</a:t>
            </a:r>
            <a:r>
              <a:rPr lang="en-GB" sz="2400" dirty="0" smtClean="0"/>
              <a:t>)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Qing</a:t>
            </a: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China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2785" y="1905318"/>
            <a:ext cx="4234015" cy="419068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Qing dynasty in 1644</a:t>
            </a:r>
          </a:p>
          <a:p>
            <a:r>
              <a:rPr lang="en-US" sz="2800" dirty="0" smtClean="0"/>
              <a:t>Population </a:t>
            </a:r>
            <a:r>
              <a:rPr lang="en-US" sz="2800" dirty="0" smtClean="0"/>
              <a:t>of 300 million (1 million Manchu)</a:t>
            </a:r>
          </a:p>
          <a:p>
            <a:r>
              <a:rPr lang="en-US" sz="2800" dirty="0" smtClean="0"/>
              <a:t>Trade with the West</a:t>
            </a:r>
          </a:p>
          <a:p>
            <a:r>
              <a:rPr lang="en-US" sz="2800" dirty="0" smtClean="0"/>
              <a:t>No formal ambassadorial relations with </a:t>
            </a:r>
            <a:r>
              <a:rPr lang="en-US" sz="2800" dirty="0" smtClean="0"/>
              <a:t>West</a:t>
            </a:r>
          </a:p>
          <a:p>
            <a:r>
              <a:rPr lang="en-US" sz="2800" dirty="0" smtClean="0"/>
              <a:t>Turns negative after 1800</a:t>
            </a:r>
            <a:endParaRPr lang="en-US" sz="2800" dirty="0"/>
          </a:p>
        </p:txBody>
      </p:sp>
      <p:pic>
        <p:nvPicPr>
          <p:cNvPr id="10242" name="Picture 2" descr="Image result for qing emper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97425"/>
            <a:ext cx="4145280" cy="556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Tokugawa or Edo Japan (1603-1867)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6988"/>
            <a:ext cx="3291840" cy="4525963"/>
          </a:xfrm>
        </p:spPr>
        <p:txBody>
          <a:bodyPr/>
          <a:lstStyle/>
          <a:p>
            <a:r>
              <a:rPr lang="en-US" sz="2800" dirty="0" smtClean="0"/>
              <a:t>28 million people</a:t>
            </a:r>
          </a:p>
          <a:p>
            <a:r>
              <a:rPr lang="en-US" sz="2800" dirty="0" smtClean="0"/>
              <a:t>Edo and Kyoto</a:t>
            </a:r>
          </a:p>
          <a:p>
            <a:r>
              <a:rPr lang="en-US" sz="2800" dirty="0" smtClean="0"/>
              <a:t>Emperor</a:t>
            </a:r>
          </a:p>
          <a:p>
            <a:r>
              <a:rPr lang="en-US" sz="2800" dirty="0" smtClean="0"/>
              <a:t>Shogun</a:t>
            </a:r>
          </a:p>
          <a:p>
            <a:r>
              <a:rPr lang="en-US" sz="2800" dirty="0" smtClean="0"/>
              <a:t>Daimyo</a:t>
            </a:r>
          </a:p>
          <a:p>
            <a:r>
              <a:rPr lang="en-US" sz="2800" dirty="0" err="1" smtClean="0"/>
              <a:t>Deshima</a:t>
            </a:r>
            <a:r>
              <a:rPr lang="en-US" sz="2800" dirty="0" smtClean="0"/>
              <a:t> and trade with the Dutch</a:t>
            </a:r>
          </a:p>
          <a:p>
            <a:r>
              <a:rPr lang="en-US" sz="2800" dirty="0" smtClean="0"/>
              <a:t>craftsmanship</a:t>
            </a:r>
          </a:p>
          <a:p>
            <a:endParaRPr lang="en-US" dirty="0"/>
          </a:p>
        </p:txBody>
      </p:sp>
      <p:pic>
        <p:nvPicPr>
          <p:cNvPr id="11266" name="Picture 2" descr="Image result for edo jap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399" y="1306988"/>
            <a:ext cx="8881619" cy="5551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Mughal India (1526-1857)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Various states</a:t>
            </a:r>
          </a:p>
          <a:p>
            <a:r>
              <a:rPr lang="en-US" dirty="0" smtClean="0"/>
              <a:t>All vying for power</a:t>
            </a:r>
          </a:p>
          <a:p>
            <a:r>
              <a:rPr lang="en-US" dirty="0" smtClean="0"/>
              <a:t>EIC in Bengal</a:t>
            </a:r>
          </a:p>
          <a:p>
            <a:r>
              <a:rPr lang="en-US" dirty="0" smtClean="0"/>
              <a:t>opium</a:t>
            </a:r>
            <a:endParaRPr lang="en-US" dirty="0"/>
          </a:p>
        </p:txBody>
      </p:sp>
      <p:pic>
        <p:nvPicPr>
          <p:cNvPr id="12290" name="Picture 2" descr="Image result for mughal empi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1496" y="1600200"/>
            <a:ext cx="4682504" cy="526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Ottoman </a:t>
            </a:r>
            <a:r>
              <a:rPr lang="en-US" dirty="0" smtClean="0"/>
              <a:t>empire (1301-1922)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65471" y="1578077"/>
            <a:ext cx="356911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Huge geographical range, but declining</a:t>
            </a:r>
          </a:p>
          <a:p>
            <a:r>
              <a:rPr lang="en-US" sz="2800" dirty="0" smtClean="0"/>
              <a:t>Religious diversity under Muslim authority</a:t>
            </a:r>
          </a:p>
          <a:p>
            <a:r>
              <a:rPr lang="en-US" sz="2800" dirty="0" smtClean="0"/>
              <a:t>Visibility of slaves</a:t>
            </a:r>
          </a:p>
          <a:p>
            <a:r>
              <a:rPr lang="en-US" sz="2800" dirty="0" smtClean="0"/>
              <a:t>Attempt at reforms</a:t>
            </a:r>
          </a:p>
          <a:p>
            <a:r>
              <a:rPr lang="en-US" sz="2800" dirty="0" err="1" smtClean="0"/>
              <a:t>Selim</a:t>
            </a:r>
            <a:r>
              <a:rPr lang="en-US" sz="2800" dirty="0" smtClean="0"/>
              <a:t> III (1761 –1808)</a:t>
            </a:r>
          </a:p>
          <a:p>
            <a:r>
              <a:rPr lang="en-US" sz="2800" dirty="0" smtClean="0"/>
              <a:t>reform-minded </a:t>
            </a:r>
            <a:r>
              <a:rPr lang="en-US" sz="2800" dirty="0" smtClean="0"/>
              <a:t>Sultan(r</a:t>
            </a:r>
            <a:r>
              <a:rPr lang="en-US" sz="2800" dirty="0" smtClean="0"/>
              <a:t>. 1789 to 1807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13314" name="Picture 2" descr="Image result for ottoman empire 18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1600199"/>
            <a:ext cx="5486400" cy="4144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1108" y="0"/>
            <a:ext cx="7062892" cy="66167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25484" y="401926"/>
            <a:ext cx="2586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/>
              <a:t>Africa, c. 1820</a:t>
            </a:r>
            <a:endParaRPr lang="en-GB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result for european population 18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1533730"/>
            <a:ext cx="8731283" cy="3760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58240" y="655320"/>
            <a:ext cx="42234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/>
              <a:t>Europe: A. Slow Change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32080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88" y="0"/>
            <a:ext cx="911431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Image result for united states expans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97" y="122237"/>
            <a:ext cx="9103803" cy="6735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9372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0877" y="-34915"/>
            <a:ext cx="5914104" cy="68003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92826" y="1127684"/>
            <a:ext cx="59436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2800" b="1" dirty="0">
                <a:ea typeface="Cambria" panose="02040503050406030204" pitchFamily="18" charset="0"/>
                <a:cs typeface="Times New Roman" panose="02020603050405020304" pitchFamily="18" charset="0"/>
              </a:rPr>
              <a:t>Americas </a:t>
            </a:r>
            <a:endParaRPr lang="en-GB" sz="2800" b="1" dirty="0" smtClean="0"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GB" sz="2800" b="1" dirty="0" smtClean="0"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2800" b="1" dirty="0" smtClean="0">
                <a:ea typeface="Cambria" panose="02040503050406030204" pitchFamily="18" charset="0"/>
                <a:cs typeface="Times New Roman" panose="02020603050405020304" pitchFamily="18" charset="0"/>
              </a:rPr>
              <a:t>-   </a:t>
            </a:r>
            <a:r>
              <a:rPr lang="en-GB" sz="2800" dirty="0" smtClean="0">
                <a:ea typeface="Cambria" panose="02040503050406030204" pitchFamily="18" charset="0"/>
                <a:cs typeface="Times New Roman" panose="02020603050405020304" pitchFamily="18" charset="0"/>
              </a:rPr>
              <a:t>most important for Europe</a:t>
            </a:r>
            <a:endParaRPr lang="en-GB" sz="2800" dirty="0"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Cambria" panose="02040503050406030204" pitchFamily="18" charset="0"/>
              <a:buChar char="-"/>
            </a:pPr>
            <a:r>
              <a:rPr lang="en-GB" sz="2800" dirty="0">
                <a:ea typeface="Cambria" panose="02040503050406030204" pitchFamily="18" charset="0"/>
                <a:cs typeface="Times New Roman" panose="02020603050405020304" pitchFamily="18" charset="0"/>
              </a:rPr>
              <a:t>heavily populated by Europeans</a:t>
            </a:r>
          </a:p>
          <a:p>
            <a:pPr marL="342900" lvl="0" indent="-342900">
              <a:spcAft>
                <a:spcPts val="0"/>
              </a:spcAft>
              <a:buFont typeface="Cambria" panose="02040503050406030204" pitchFamily="18" charset="0"/>
              <a:buChar char="-"/>
            </a:pPr>
            <a:r>
              <a:rPr lang="en-GB" sz="2800" dirty="0">
                <a:ea typeface="Cambria" panose="02040503050406030204" pitchFamily="18" charset="0"/>
                <a:cs typeface="Times New Roman" panose="02020603050405020304" pitchFamily="18" charset="0"/>
              </a:rPr>
              <a:t>continuation of slavery</a:t>
            </a:r>
          </a:p>
          <a:p>
            <a:pPr marL="342900" lvl="0" indent="-342900">
              <a:spcAft>
                <a:spcPts val="0"/>
              </a:spcAft>
              <a:buFont typeface="Cambria" panose="02040503050406030204" pitchFamily="18" charset="0"/>
              <a:buChar char="-"/>
            </a:pPr>
            <a:r>
              <a:rPr lang="en-GB" sz="2800" dirty="0">
                <a:ea typeface="Cambria" panose="02040503050406030204" pitchFamily="18" charset="0"/>
                <a:cs typeface="Times New Roman" panose="02020603050405020304" pitchFamily="18" charset="0"/>
              </a:rPr>
              <a:t>markets for European commodities </a:t>
            </a:r>
            <a:endParaRPr lang="en-GB" sz="2800" dirty="0" smtClean="0"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Cambria" panose="02040503050406030204" pitchFamily="18" charset="0"/>
              <a:buChar char="-"/>
            </a:pPr>
            <a:r>
              <a:rPr lang="en-GB" sz="2800" dirty="0" smtClean="0">
                <a:ea typeface="Cambria" panose="02040503050406030204" pitchFamily="18" charset="0"/>
                <a:cs typeface="Times New Roman" panose="02020603050405020304" pitchFamily="18" charset="0"/>
              </a:rPr>
              <a:t>shift </a:t>
            </a:r>
            <a:r>
              <a:rPr lang="en-GB" sz="2800" dirty="0">
                <a:ea typeface="Cambria" panose="02040503050406030204" pitchFamily="18" charset="0"/>
                <a:cs typeface="Times New Roman" panose="02020603050405020304" pitchFamily="18" charset="0"/>
              </a:rPr>
              <a:t>from Asia </a:t>
            </a:r>
            <a:r>
              <a:rPr lang="en-GB" sz="2800" dirty="0" smtClean="0">
                <a:ea typeface="Cambria" panose="02040503050406030204" pitchFamily="18" charset="0"/>
                <a:cs typeface="Times New Roman" panose="02020603050405020304" pitchFamily="18" charset="0"/>
              </a:rPr>
              <a:t>to </a:t>
            </a:r>
            <a:r>
              <a:rPr lang="en-GB" sz="2800" dirty="0">
                <a:ea typeface="Cambria" panose="02040503050406030204" pitchFamily="18" charset="0"/>
                <a:cs typeface="Times New Roman" panose="02020603050405020304" pitchFamily="18" charset="0"/>
              </a:rPr>
              <a:t>the Atlantic and the Americas</a:t>
            </a:r>
          </a:p>
          <a:p>
            <a:pPr marL="342900" lvl="0" indent="-342900">
              <a:spcAft>
                <a:spcPts val="0"/>
              </a:spcAft>
              <a:buFont typeface="Cambria" panose="02040503050406030204" pitchFamily="18" charset="0"/>
              <a:buChar char="-"/>
            </a:pPr>
            <a:r>
              <a:rPr lang="en-GB" sz="2800" dirty="0" smtClean="0">
                <a:ea typeface="Cambria" panose="02040503050406030204" pitchFamily="18" charset="0"/>
                <a:cs typeface="Times New Roman" panose="02020603050405020304" pitchFamily="18" charset="0"/>
              </a:rPr>
              <a:t>Change </a:t>
            </a:r>
            <a:r>
              <a:rPr lang="en-GB" sz="2800" dirty="0">
                <a:ea typeface="Cambria" panose="02040503050406030204" pitchFamily="18" charset="0"/>
                <a:cs typeface="Times New Roman" panose="02020603050405020304" pitchFamily="18" charset="0"/>
              </a:rPr>
              <a:t>in the 19</a:t>
            </a:r>
            <a:r>
              <a:rPr lang="en-GB" sz="2800" baseline="30000" dirty="0">
                <a:ea typeface="Cambria" panose="02040503050406030204" pitchFamily="18" charset="0"/>
                <a:cs typeface="Times New Roman" panose="02020603050405020304" pitchFamily="18" charset="0"/>
              </a:rPr>
              <a:t>th</a:t>
            </a:r>
            <a:r>
              <a:rPr lang="en-GB" sz="2800" dirty="0">
                <a:ea typeface="Cambria" panose="02040503050406030204" pitchFamily="18" charset="0"/>
                <a:cs typeface="Times New Roman" panose="02020603050405020304" pitchFamily="18" charset="0"/>
              </a:rPr>
              <a:t> century </a:t>
            </a:r>
          </a:p>
        </p:txBody>
      </p:sp>
    </p:spTree>
    <p:extLst>
      <p:ext uri="{BB962C8B-B14F-4D97-AF65-F5344CB8AC3E}">
        <p14:creationId xmlns:p14="http://schemas.microsoft.com/office/powerpoint/2010/main" val="380440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age result for europe and the world in 18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7" y="44244"/>
            <a:ext cx="9140563" cy="674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312606" y="2531233"/>
            <a:ext cx="710872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2800" b="1" dirty="0" smtClean="0">
                <a:solidFill>
                  <a:srgbClr val="FF0000"/>
                </a:solidFill>
                <a:ea typeface="Cambria" panose="02040503050406030204" pitchFamily="18" charset="0"/>
                <a:cs typeface="Times New Roman" panose="02020603050405020304" pitchFamily="18" charset="0"/>
              </a:rPr>
              <a:t>Europe and the Wider World</a:t>
            </a:r>
          </a:p>
          <a:p>
            <a:pPr>
              <a:spcAft>
                <a:spcPts val="0"/>
              </a:spcAft>
            </a:pPr>
            <a:endParaRPr lang="en-GB" sz="2800" dirty="0">
              <a:solidFill>
                <a:srgbClr val="FF0000"/>
              </a:solidFill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Cambria" panose="02040503050406030204" pitchFamily="18" charset="0"/>
              <a:buChar char="-"/>
            </a:pPr>
            <a:r>
              <a:rPr lang="en-GB" sz="2800" dirty="0">
                <a:solidFill>
                  <a:srgbClr val="FF0000"/>
                </a:solidFill>
                <a:ea typeface="Cambria" panose="02040503050406030204" pitchFamily="18" charset="0"/>
                <a:cs typeface="Times New Roman" panose="02020603050405020304" pitchFamily="18" charset="0"/>
              </a:rPr>
              <a:t>impact of </a:t>
            </a:r>
            <a:r>
              <a:rPr lang="en-GB" sz="2800" dirty="0" smtClean="0">
                <a:solidFill>
                  <a:srgbClr val="FF0000"/>
                </a:solidFill>
                <a:ea typeface="Cambria" panose="02040503050406030204" pitchFamily="18" charset="0"/>
                <a:cs typeface="Times New Roman" panose="02020603050405020304" pitchFamily="18" charset="0"/>
              </a:rPr>
              <a:t>Europeans? </a:t>
            </a:r>
            <a:endParaRPr lang="en-GB" sz="2800" dirty="0">
              <a:solidFill>
                <a:srgbClr val="FF0000"/>
              </a:solidFill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Cambria" panose="02040503050406030204" pitchFamily="18" charset="0"/>
              <a:buChar char="-"/>
            </a:pPr>
            <a:r>
              <a:rPr lang="en-GB" sz="2800" dirty="0" smtClean="0">
                <a:solidFill>
                  <a:srgbClr val="FF0000"/>
                </a:solidFill>
                <a:ea typeface="Cambria" panose="02040503050406030204" pitchFamily="18" charset="0"/>
                <a:cs typeface="Times New Roman" panose="02020603050405020304" pitchFamily="18" charset="0"/>
              </a:rPr>
              <a:t>Divergence?</a:t>
            </a:r>
            <a:endParaRPr lang="en-GB" sz="2800" dirty="0">
              <a:solidFill>
                <a:srgbClr val="FF0000"/>
              </a:solidFill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Cambria" panose="02040503050406030204" pitchFamily="18" charset="0"/>
              <a:buChar char="-"/>
            </a:pPr>
            <a:r>
              <a:rPr lang="en-GB" sz="2800" dirty="0" smtClean="0">
                <a:solidFill>
                  <a:srgbClr val="FF0000"/>
                </a:solidFill>
                <a:ea typeface="Cambria" panose="02040503050406030204" pitchFamily="18" charset="0"/>
                <a:cs typeface="Times New Roman" panose="02020603050405020304" pitchFamily="18" charset="0"/>
              </a:rPr>
              <a:t>Modernity? </a:t>
            </a:r>
            <a:endParaRPr lang="en-GB" sz="2800" dirty="0">
              <a:solidFill>
                <a:srgbClr val="FF0000"/>
              </a:solidFill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Cambria" panose="02040503050406030204" pitchFamily="18" charset="0"/>
              <a:buChar char="-"/>
            </a:pPr>
            <a:r>
              <a:rPr lang="en-GB" sz="2800" dirty="0">
                <a:solidFill>
                  <a:srgbClr val="FF0000"/>
                </a:solidFill>
                <a:ea typeface="Cambria" panose="02040503050406030204" pitchFamily="18" charset="0"/>
                <a:cs typeface="Times New Roman" panose="02020603050405020304" pitchFamily="18" charset="0"/>
              </a:rPr>
              <a:t>exporter of ideas, religion, political forms. </a:t>
            </a:r>
          </a:p>
        </p:txBody>
      </p:sp>
    </p:spTree>
    <p:extLst>
      <p:ext uri="{BB962C8B-B14F-4D97-AF65-F5344CB8AC3E}">
        <p14:creationId xmlns:p14="http://schemas.microsoft.com/office/powerpoint/2010/main" val="348959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Image result for that's all folk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70155" y="0"/>
            <a:ext cx="11002297" cy="68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454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european population 18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06362"/>
            <a:ext cx="8813284" cy="6043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6126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 result for blue banana europ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14300"/>
            <a:ext cx="8947355" cy="5032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65871" y="5846784"/>
            <a:ext cx="21002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The ‘Blue Banana’</a:t>
            </a:r>
            <a:endParaRPr lang="en-GB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24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upload.wikimedia.org/wikipedia/commons/0/02/Population_density_Europ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387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502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91382"/>
            <a:ext cx="4647787" cy="3024934"/>
          </a:xfrm>
          <a:prstGeom prst="rect">
            <a:avLst/>
          </a:prstGeom>
        </p:spPr>
      </p:pic>
      <p:pic>
        <p:nvPicPr>
          <p:cNvPr id="5122" name="Picture 2" descr="Image result for industrial revolu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7787" y="1591381"/>
            <a:ext cx="4496213" cy="3098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58240" y="655320"/>
            <a:ext cx="57709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/>
              <a:t>Europe: B. Revolutionary Change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241859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Image result for age of revolutions subramani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800" y="654407"/>
            <a:ext cx="3590516" cy="5529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4173794" y="221079"/>
            <a:ext cx="4572000" cy="618630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555555"/>
                </a:solidFill>
              </a:rPr>
              <a:t>Sparks from Altar of '76: International Repercussions and Reconsiderations of </a:t>
            </a:r>
            <a:r>
              <a:rPr lang="en-GB" dirty="0" smtClean="0">
                <a:solidFill>
                  <a:srgbClr val="555555"/>
                </a:solidFill>
              </a:rPr>
              <a:t>the American </a:t>
            </a:r>
            <a:r>
              <a:rPr lang="en-GB" dirty="0">
                <a:solidFill>
                  <a:srgbClr val="555555"/>
                </a:solidFill>
              </a:rPr>
              <a:t>Revolution; </a:t>
            </a:r>
            <a:r>
              <a:rPr lang="en-GB" i="1" dirty="0" err="1">
                <a:solidFill>
                  <a:srgbClr val="555555"/>
                </a:solidFill>
              </a:rPr>
              <a:t>G.B.Nash</a:t>
            </a:r>
            <a:r>
              <a:rPr lang="en-GB" dirty="0">
                <a:solidFill>
                  <a:srgbClr val="555555"/>
                </a:solidFill>
              </a:rPr>
              <a:t> 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555555"/>
                </a:solidFill>
              </a:rPr>
              <a:t>The </a:t>
            </a:r>
            <a:r>
              <a:rPr lang="en-GB" dirty="0">
                <a:solidFill>
                  <a:srgbClr val="555555"/>
                </a:solidFill>
              </a:rPr>
              <a:t>French Revolution in Global Context; </a:t>
            </a:r>
            <a:r>
              <a:rPr lang="en-GB" i="1" dirty="0" err="1" smtClean="0">
                <a:solidFill>
                  <a:srgbClr val="555555"/>
                </a:solidFill>
              </a:rPr>
              <a:t>L.Hunt</a:t>
            </a:r>
            <a:endParaRPr lang="en-GB" i="1" dirty="0" smtClean="0">
              <a:solidFill>
                <a:srgbClr val="555555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555555"/>
                </a:solidFill>
              </a:rPr>
              <a:t>Revolutionary </a:t>
            </a:r>
            <a:r>
              <a:rPr lang="en-GB" dirty="0">
                <a:solidFill>
                  <a:srgbClr val="555555"/>
                </a:solidFill>
              </a:rPr>
              <a:t>Exiles: The American Loyalist and French Émigré Diasporas; </a:t>
            </a:r>
            <a:r>
              <a:rPr lang="en-GB" i="1" dirty="0" err="1">
                <a:solidFill>
                  <a:srgbClr val="555555"/>
                </a:solidFill>
              </a:rPr>
              <a:t>M.Jasanoff</a:t>
            </a:r>
            <a:r>
              <a:rPr lang="en-GB" dirty="0">
                <a:solidFill>
                  <a:srgbClr val="555555"/>
                </a:solidFill>
              </a:rPr>
              <a:t> 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555555"/>
                </a:solidFill>
              </a:rPr>
              <a:t>Iberian </a:t>
            </a:r>
            <a:r>
              <a:rPr lang="en-GB" dirty="0">
                <a:solidFill>
                  <a:srgbClr val="555555"/>
                </a:solidFill>
              </a:rPr>
              <a:t>Passages: Continuity and Change in the South Atlantic; </a:t>
            </a:r>
            <a:r>
              <a:rPr lang="en-GB" i="1" dirty="0" err="1" smtClean="0">
                <a:solidFill>
                  <a:srgbClr val="555555"/>
                </a:solidFill>
              </a:rPr>
              <a:t>J.Adelman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555555"/>
                </a:solidFill>
              </a:rPr>
              <a:t>The </a:t>
            </a:r>
            <a:r>
              <a:rPr lang="en-GB" dirty="0">
                <a:solidFill>
                  <a:srgbClr val="555555"/>
                </a:solidFill>
              </a:rPr>
              <a:t>Caribbean in the Age of Revolution; </a:t>
            </a:r>
            <a:r>
              <a:rPr lang="en-GB" i="1" dirty="0" err="1">
                <a:solidFill>
                  <a:srgbClr val="555555"/>
                </a:solidFill>
              </a:rPr>
              <a:t>D.C.Geggus</a:t>
            </a:r>
            <a:r>
              <a:rPr lang="en-GB" i="1" dirty="0">
                <a:solidFill>
                  <a:srgbClr val="555555"/>
                </a:solidFill>
              </a:rPr>
              <a:t> </a:t>
            </a:r>
            <a:endParaRPr lang="en-GB" i="1" dirty="0" smtClean="0">
              <a:solidFill>
                <a:srgbClr val="555555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555555"/>
                </a:solidFill>
              </a:rPr>
              <a:t>The </a:t>
            </a:r>
            <a:r>
              <a:rPr lang="en-GB" dirty="0">
                <a:solidFill>
                  <a:srgbClr val="555555"/>
                </a:solidFill>
              </a:rPr>
              <a:t>Dynamics of History in Africa and the Atlantic 'Age of Revolutions'; </a:t>
            </a:r>
            <a:r>
              <a:rPr lang="en-GB" i="1" dirty="0" err="1" smtClean="0">
                <a:solidFill>
                  <a:srgbClr val="555555"/>
                </a:solidFill>
              </a:rPr>
              <a:t>J.C.Miller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555555"/>
                </a:solidFill>
              </a:rPr>
              <a:t>Playing </a:t>
            </a:r>
            <a:r>
              <a:rPr lang="en-GB" dirty="0">
                <a:solidFill>
                  <a:srgbClr val="555555"/>
                </a:solidFill>
              </a:rPr>
              <a:t>Muslim: Bonaparte's Army of the Orient and Euro-Muslim Creolization; </a:t>
            </a:r>
            <a:r>
              <a:rPr lang="en-GB" i="1" dirty="0" err="1" smtClean="0">
                <a:solidFill>
                  <a:srgbClr val="555555"/>
                </a:solidFill>
              </a:rPr>
              <a:t>J.Cole</a:t>
            </a:r>
            <a:endParaRPr lang="en-GB" i="1" dirty="0" smtClean="0">
              <a:solidFill>
                <a:srgbClr val="555555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555555"/>
                </a:solidFill>
              </a:rPr>
              <a:t>Imperial </a:t>
            </a:r>
            <a:r>
              <a:rPr lang="en-GB" dirty="0">
                <a:solidFill>
                  <a:srgbClr val="555555"/>
                </a:solidFill>
              </a:rPr>
              <a:t>Repercussions: South Asia and the World, c. 1760-1840; </a:t>
            </a:r>
            <a:r>
              <a:rPr lang="en-GB" i="1" dirty="0">
                <a:solidFill>
                  <a:srgbClr val="555555"/>
                </a:solidFill>
              </a:rPr>
              <a:t>R. Travers</a:t>
            </a:r>
            <a:r>
              <a:rPr lang="en-GB" dirty="0">
                <a:solidFill>
                  <a:srgbClr val="555555"/>
                </a:solidFill>
              </a:rPr>
              <a:t> 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555555"/>
                </a:solidFill>
              </a:rPr>
              <a:t>Revolutionary </a:t>
            </a:r>
            <a:r>
              <a:rPr lang="en-GB" dirty="0">
                <a:solidFill>
                  <a:srgbClr val="555555"/>
                </a:solidFill>
              </a:rPr>
              <a:t>Europe and the Destruction of Java's Old Order, 1808-1830; </a:t>
            </a:r>
            <a:r>
              <a:rPr lang="en-GB" i="1" dirty="0" err="1" smtClean="0">
                <a:solidFill>
                  <a:srgbClr val="555555"/>
                </a:solidFill>
              </a:rPr>
              <a:t>P.Carey</a:t>
            </a:r>
            <a:endParaRPr lang="en-GB" i="1" dirty="0" smtClean="0">
              <a:solidFill>
                <a:srgbClr val="555555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555555"/>
                </a:solidFill>
              </a:rPr>
              <a:t>Their </a:t>
            </a:r>
            <a:r>
              <a:rPr lang="en-GB" dirty="0">
                <a:solidFill>
                  <a:srgbClr val="555555"/>
                </a:solidFill>
              </a:rPr>
              <a:t>Own Path to Crisis? Social Change, State-Building and the Limits of Qing Expansion, c. 1770-1840; </a:t>
            </a:r>
            <a:r>
              <a:rPr lang="en-GB" i="1" dirty="0" err="1">
                <a:solidFill>
                  <a:srgbClr val="555555"/>
                </a:solidFill>
              </a:rPr>
              <a:t>K.Pomeranz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592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population of the worl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819" y="1232156"/>
            <a:ext cx="8709075" cy="4549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58240" y="362932"/>
            <a:ext cx="38297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/>
              <a:t>Europe: C. Modernity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1369396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Image result for world gdp in 17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0937"/>
            <a:ext cx="8981768" cy="4768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489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525</TotalTime>
  <Words>256</Words>
  <Application>Microsoft Office PowerPoint</Application>
  <PresentationFormat>On-screen Show (4:3)</PresentationFormat>
  <Paragraphs>64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Cambria</vt:lpstr>
      <vt:lpstr>Times New Roman</vt:lpstr>
      <vt:lpstr>Office Theme</vt:lpstr>
      <vt:lpstr>Europe and the World in c. 1750-1800  Giorgio Riello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Qing China</vt:lpstr>
      <vt:lpstr>Tokugawa or Edo Japan (1603-1867)</vt:lpstr>
      <vt:lpstr>Mughal India (1526-1857)</vt:lpstr>
      <vt:lpstr>Ottoman empire (1301-1922)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world in 1800</dc:title>
  <dc:creator>Anne Tjerkje Gerritsen</dc:creator>
  <cp:lastModifiedBy>Riello, Giorgio</cp:lastModifiedBy>
  <cp:revision>17</cp:revision>
  <dcterms:created xsi:type="dcterms:W3CDTF">2015-04-28T20:45:14Z</dcterms:created>
  <dcterms:modified xsi:type="dcterms:W3CDTF">2019-04-23T16:52:55Z</dcterms:modified>
</cp:coreProperties>
</file>