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329" r:id="rId3"/>
    <p:sldId id="348" r:id="rId4"/>
    <p:sldId id="350" r:id="rId5"/>
    <p:sldId id="336" r:id="rId6"/>
    <p:sldId id="349" r:id="rId7"/>
    <p:sldId id="351" r:id="rId8"/>
    <p:sldId id="352" r:id="rId9"/>
    <p:sldId id="353" r:id="rId10"/>
    <p:sldId id="354" r:id="rId11"/>
    <p:sldId id="285" r:id="rId12"/>
    <p:sldId id="357" r:id="rId13"/>
    <p:sldId id="358" r:id="rId14"/>
    <p:sldId id="359" r:id="rId15"/>
    <p:sldId id="360" r:id="rId16"/>
    <p:sldId id="361" r:id="rId17"/>
    <p:sldId id="362" r:id="rId18"/>
    <p:sldId id="337" r:id="rId19"/>
    <p:sldId id="297" r:id="rId20"/>
    <p:sldId id="338" r:id="rId21"/>
    <p:sldId id="339" r:id="rId22"/>
    <p:sldId id="290" r:id="rId23"/>
    <p:sldId id="356" r:id="rId24"/>
    <p:sldId id="340" r:id="rId25"/>
    <p:sldId id="307" r:id="rId26"/>
    <p:sldId id="327" r:id="rId27"/>
    <p:sldId id="363" r:id="rId28"/>
    <p:sldId id="321" r:id="rId29"/>
    <p:sldId id="317" r:id="rId30"/>
    <p:sldId id="364" r:id="rId31"/>
    <p:sldId id="333" r:id="rId3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0066"/>
    <a:srgbClr val="99FF33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5"/>
  </p:normalViewPr>
  <p:slideViewPr>
    <p:cSldViewPr>
      <p:cViewPr varScale="1">
        <p:scale>
          <a:sx n="104" d="100"/>
          <a:sy n="104" d="100"/>
        </p:scale>
        <p:origin x="12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393DD72-2D65-4C9E-ACD1-C9D1AD29567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338528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380415-6994-45AE-AE7D-93FFA7D4026D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26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FA0DD9-F632-41DC-A3B9-D28C3B03A113}" type="slidenum">
              <a:rPr lang="en-GB" altLang="en-US"/>
              <a:pPr/>
              <a:t>11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86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93DD72-2D65-4C9E-ACD1-C9D1AD29567B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8831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5E1B3-D270-4308-878C-157C19940766}" type="slidenum">
              <a:rPr lang="en-GB" altLang="en-US"/>
              <a:pPr/>
              <a:t>18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561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37C0A3-5F08-4F2F-9A73-9BD720F32110}" type="slidenum">
              <a:rPr lang="en-GB" altLang="en-US"/>
              <a:pPr/>
              <a:t>19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172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9EEB7-457A-425D-9629-04BACBE48F8B}" type="slidenum">
              <a:rPr lang="en-GB" altLang="en-US"/>
              <a:pPr/>
              <a:t>20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376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6BB9BB-ECA5-4080-843D-A14EC04ED17D}" type="slidenum">
              <a:rPr lang="en-GB" altLang="en-US"/>
              <a:pPr/>
              <a:t>22</a:t>
            </a:fld>
            <a:endParaRPr lang="en-GB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754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FA0DD9-F632-41DC-A3B9-D28C3B03A113}" type="slidenum">
              <a:rPr lang="en-GB" altLang="en-US"/>
              <a:pPr/>
              <a:t>23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4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4D264B-CF2D-4C28-9615-F37B4A28AA04}" type="slidenum">
              <a:rPr lang="en-GB" altLang="en-US"/>
              <a:pPr/>
              <a:t>25</a:t>
            </a:fld>
            <a:endParaRPr lang="en-GB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791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C1815-977B-4390-9962-4F88A4F60981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DCA33D-931F-4D5D-91D0-D528F994097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6084B9-DFCE-4384-860B-676A4F90177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64944-F49A-4230-9AF8-A7E0E5AE478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3D0F9-B7CD-4EEB-AA9B-6498C2DAAC0A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BD426-859C-4E2A-9B5F-2A521026B93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0515D-2810-4903-8A50-57DF33EC3F0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1A2FF-62EF-401E-8790-A6A3981CF4C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60046D-D589-4E64-9261-68530FB9D191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8E3A0-261F-43C7-A1C8-BA2892143D1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DC23D-6A5B-43C9-A463-10489A9A6BA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547D832-B09B-45FF-916A-66EFC850618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google.co.uk/url?sa=i&amp;rct=j&amp;q=&amp;esrc=s&amp;frm=1&amp;source=images&amp;cd=&amp;cad=rja&amp;uact=8&amp;ved=0CAcQjRw&amp;url=http://en.wikipedia.org/wiki/French_colonization_of_the_Americas&amp;ei=A4OyVLmmOtLY7AbZmYDoDQ&amp;psig=AFQjCNFfwCWOo8ZHO8gn8XTx0Uk3NXlZmA&amp;ust=142107148908610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70711" y="4508500"/>
            <a:ext cx="4032002" cy="2136775"/>
          </a:xfr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 eaLnBrk="1" hangingPunct="1">
              <a:defRPr/>
            </a:pPr>
            <a:r>
              <a:rPr lang="en-GB" alt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The European World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4644008" y="620713"/>
            <a:ext cx="4358705" cy="366254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it-IT" altLang="en-US" sz="4400" b="1" i="1" dirty="0" err="1">
                <a:solidFill>
                  <a:srgbClr val="002060"/>
                </a:solidFill>
                <a:latin typeface="Calibri" pitchFamily="34" charset="0"/>
              </a:rPr>
              <a:t>European</a:t>
            </a:r>
            <a:r>
              <a:rPr lang="it-IT" altLang="en-US" sz="4400" b="1" i="1" dirty="0">
                <a:solidFill>
                  <a:srgbClr val="002060"/>
                </a:solidFill>
                <a:latin typeface="Calibri" pitchFamily="34" charset="0"/>
              </a:rPr>
              <a:t>/Global Expansion</a:t>
            </a:r>
          </a:p>
          <a:p>
            <a:pPr eaLnBrk="1" hangingPunct="1"/>
            <a:endParaRPr lang="it-IT" altLang="en-US" sz="2400" b="1" i="1" dirty="0">
              <a:solidFill>
                <a:srgbClr val="002060"/>
              </a:solidFill>
              <a:latin typeface="Calibri" pitchFamily="34" charset="0"/>
            </a:endParaRPr>
          </a:p>
          <a:p>
            <a:pPr eaLnBrk="1" hangingPunct="1"/>
            <a:r>
              <a:rPr lang="it-IT" altLang="en-US" sz="2400" b="1" dirty="0" err="1">
                <a:solidFill>
                  <a:srgbClr val="002060"/>
                </a:solidFill>
                <a:latin typeface="Calibri" pitchFamily="34" charset="0"/>
              </a:rPr>
              <a:t>Adrianna</a:t>
            </a:r>
            <a:r>
              <a:rPr lang="it-IT" altLang="en-US" sz="2400" b="1" dirty="0">
                <a:solidFill>
                  <a:srgbClr val="002060"/>
                </a:solidFill>
                <a:latin typeface="Calibri" pitchFamily="34" charset="0"/>
              </a:rPr>
              <a:t> Catena</a:t>
            </a:r>
          </a:p>
          <a:p>
            <a:pPr eaLnBrk="1" hangingPunct="1"/>
            <a:endParaRPr lang="it-IT" alt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/>
            <a:endParaRPr lang="it-IT" alt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/>
            <a:r>
              <a:rPr lang="it-IT" altLang="en-US" sz="2400" b="1" dirty="0">
                <a:solidFill>
                  <a:srgbClr val="002060"/>
                </a:solidFill>
                <a:latin typeface="Calibri" pitchFamily="34" charset="0"/>
              </a:rPr>
              <a:t>Week 4. </a:t>
            </a:r>
            <a:r>
              <a:rPr lang="it-IT" altLang="en-US" sz="2400" b="1" dirty="0" err="1">
                <a:solidFill>
                  <a:srgbClr val="002060"/>
                </a:solidFill>
                <a:latin typeface="Calibri" pitchFamily="34" charset="0"/>
              </a:rPr>
              <a:t>Tuesday</a:t>
            </a:r>
            <a:r>
              <a:rPr lang="it-IT" altLang="en-US" sz="2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eaLnBrk="1" hangingPunct="1"/>
            <a:r>
              <a:rPr lang="it-IT" altLang="en-US" sz="2400" b="1" dirty="0">
                <a:solidFill>
                  <a:srgbClr val="002060"/>
                </a:solidFill>
                <a:latin typeface="Calibri" pitchFamily="34" charset="0"/>
              </a:rPr>
              <a:t>23 </a:t>
            </a:r>
            <a:r>
              <a:rPr lang="it-IT" altLang="en-US" sz="2400" b="1" dirty="0" err="1">
                <a:solidFill>
                  <a:srgbClr val="002060"/>
                </a:solidFill>
                <a:latin typeface="Calibri" pitchFamily="34" charset="0"/>
              </a:rPr>
              <a:t>October</a:t>
            </a:r>
            <a:r>
              <a:rPr lang="it-IT" altLang="en-US" sz="2400" b="1" dirty="0">
                <a:solidFill>
                  <a:srgbClr val="002060"/>
                </a:solidFill>
                <a:latin typeface="Calibri" pitchFamily="34" charset="0"/>
              </a:rPr>
              <a:t> 2018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AC5F7A-C077-C748-BFBA-E98A475B6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14808"/>
            <a:ext cx="3960440" cy="63304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B7A280-A826-C24D-9B31-536A2E3AC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10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073DB5-2B89-9245-89A8-CE1ECBE58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44732"/>
            <a:ext cx="8411028" cy="57168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18FAA2-9B86-C947-A690-D3F8705ED24C}"/>
              </a:ext>
            </a:extLst>
          </p:cNvPr>
          <p:cNvSpPr txBox="1"/>
          <p:nvPr/>
        </p:nvSpPr>
        <p:spPr>
          <a:xfrm>
            <a:off x="251520" y="21710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Early Atlantic Exploration, 14</a:t>
            </a:r>
            <a:r>
              <a:rPr lang="en-US" sz="2800" baseline="30000" dirty="0"/>
              <a:t>th</a:t>
            </a:r>
            <a:r>
              <a:rPr lang="en-US" sz="2800" dirty="0"/>
              <a:t>-15</a:t>
            </a:r>
            <a:r>
              <a:rPr lang="en-US" sz="2800" baseline="30000" dirty="0"/>
              <a:t>th</a:t>
            </a:r>
            <a:r>
              <a:rPr lang="en-US" sz="2800" dirty="0"/>
              <a:t> Centuries</a:t>
            </a:r>
          </a:p>
        </p:txBody>
      </p:sp>
    </p:spTree>
    <p:extLst>
      <p:ext uri="{BB962C8B-B14F-4D97-AF65-F5344CB8AC3E}">
        <p14:creationId xmlns:p14="http://schemas.microsoft.com/office/powerpoint/2010/main" val="3693506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1160E7-1955-4469-AC35-6F15BBB20BF1}" type="slidenum">
              <a:rPr lang="en-GB" altLang="en-US"/>
              <a:pPr/>
              <a:t>11</a:t>
            </a:fld>
            <a:endParaRPr lang="en-GB" altLang="en-US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3F2A00E5-E4DE-D940-909B-140953A728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4739" t="17947" r="46850"/>
          <a:stretch/>
        </p:blipFill>
        <p:spPr bwMode="auto">
          <a:xfrm>
            <a:off x="2207839" y="0"/>
            <a:ext cx="69361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CF8AFFCB-F8D8-B94F-839A-FFF9425D0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81" y="1052736"/>
            <a:ext cx="21602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en-GB" altLang="zh-CN" sz="2800" b="1" dirty="0">
                <a:solidFill>
                  <a:schemeClr val="accent6"/>
                </a:solidFill>
                <a:ea typeface="宋体" pitchFamily="2" charset="-122"/>
              </a:rPr>
              <a:t>Portuguese Atlantic expansion</a:t>
            </a:r>
          </a:p>
          <a:p>
            <a:pPr eaLnBrk="1" hangingPunct="1"/>
            <a:r>
              <a:rPr lang="en-GB" altLang="zh-CN" sz="2800" b="1" dirty="0">
                <a:solidFill>
                  <a:schemeClr val="accent6"/>
                </a:solidFill>
                <a:ea typeface="宋体" pitchFamily="2" charset="-122"/>
              </a:rPr>
              <a:t>1415-1505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682ACF-585B-4236-8D92-B6B221D7DB22}" type="slidenum">
              <a:rPr lang="en-GB" altLang="en-US"/>
              <a:pPr/>
              <a:t>12</a:t>
            </a:fld>
            <a:endParaRPr lang="en-GB" altLang="en-US"/>
          </a:p>
        </p:txBody>
      </p:sp>
      <p:pic>
        <p:nvPicPr>
          <p:cNvPr id="29699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36684"/>
            <a:ext cx="8676456" cy="58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179388" y="188913"/>
            <a:ext cx="88566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Voyages of Christopher Columbus, 1492-1503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920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539750" y="428625"/>
            <a:ext cx="37235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800" dirty="0">
                <a:solidFill>
                  <a:schemeClr val="accent6"/>
                </a:solidFill>
                <a:latin typeface="+mj-lt"/>
              </a:rPr>
              <a:t>Pre-conquest America</a:t>
            </a:r>
            <a:endParaRPr lang="en-GB" altLang="en-US" sz="2800" dirty="0">
              <a:solidFill>
                <a:schemeClr val="accent6"/>
              </a:solidFill>
              <a:latin typeface="+mj-lt"/>
            </a:endParaRPr>
          </a:p>
        </p:txBody>
      </p:sp>
      <p:pic>
        <p:nvPicPr>
          <p:cNvPr id="30723" name="Picture 4" descr="http://missbstimetravelers.weebly.com/uploads/2/3/5/1/2351886/6797746_orig.gif?3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441580" cy="558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80B2E5-710F-4CC7-BF23-78AB75B1A5D7}" type="slidenum">
              <a:rPr lang="en-GB" altLang="en-US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9775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14</a:t>
            </a:fld>
            <a:endParaRPr lang="en-GB" altLang="en-US" dirty="0"/>
          </a:p>
        </p:txBody>
      </p:sp>
      <p:pic>
        <p:nvPicPr>
          <p:cNvPr id="3" name="Afbeelding 2" descr="Tenochtitlan_y_Golfo_de_Mexico_15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7215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251520" y="609329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Tenochtitlán</a:t>
            </a:r>
            <a:r>
              <a:rPr lang="en-US" dirty="0"/>
              <a:t> and the Gulf of Mexico, unknown artist, 1524 [based on map presented to Cortés by Mexica peoples in 1519-1521. Library of Congress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8713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2EFC01-B0CC-4BC3-A9D9-B56B0531E2E4}" type="slidenum">
              <a:rPr lang="en-GB" altLang="en-US"/>
              <a:pPr/>
              <a:t>15</a:t>
            </a:fld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54306"/>
            <a:ext cx="4046091" cy="50107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075" y="476250"/>
            <a:ext cx="4419136" cy="46887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1749" name="TextBox 8"/>
          <p:cNvSpPr txBox="1">
            <a:spLocks noChangeArrowheads="1"/>
          </p:cNvSpPr>
          <p:nvPr/>
        </p:nvSpPr>
        <p:spPr bwMode="auto">
          <a:xfrm>
            <a:off x="4716463" y="5445125"/>
            <a:ext cx="41211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Atahualpa (c. 1502-1533), last sovereign Inca emperor. Captured and executed during Spanish conquest of Peru led by Francisco Pizarro</a:t>
            </a:r>
          </a:p>
        </p:txBody>
      </p:sp>
      <p:sp>
        <p:nvSpPr>
          <p:cNvPr id="31750" name="TextBox 11"/>
          <p:cNvSpPr txBox="1">
            <a:spLocks noChangeArrowheads="1"/>
          </p:cNvSpPr>
          <p:nvPr/>
        </p:nvSpPr>
        <p:spPr bwMode="auto">
          <a:xfrm>
            <a:off x="219075" y="5445125"/>
            <a:ext cx="40322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err="1"/>
              <a:t>Moctezuma</a:t>
            </a:r>
            <a:r>
              <a:rPr lang="en-GB" dirty="0"/>
              <a:t> II (c. 1466-1520), last Aztec ruler of Tenochtitlan. Captured and killed during Spanish conquest of Mexico led by </a:t>
            </a:r>
            <a:r>
              <a:rPr lang="en-GB" dirty="0" err="1"/>
              <a:t>Hernán</a:t>
            </a:r>
            <a:r>
              <a:rPr lang="en-GB" dirty="0"/>
              <a:t> Cortés</a:t>
            </a:r>
          </a:p>
        </p:txBody>
      </p:sp>
    </p:spTree>
    <p:extLst>
      <p:ext uri="{BB962C8B-B14F-4D97-AF65-F5344CB8AC3E}">
        <p14:creationId xmlns:p14="http://schemas.microsoft.com/office/powerpoint/2010/main" val="4039209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75D8C6-B7A3-4286-84B8-6952BD729833}" type="slidenum">
              <a:rPr lang="en-GB" altLang="en-US"/>
              <a:pPr/>
              <a:t>16</a:t>
            </a:fld>
            <a:endParaRPr lang="en-GB" alt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60896"/>
            <a:ext cx="7790135" cy="57605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01E9AB-5D74-DA4D-9699-6618F5F57D9E}"/>
              </a:ext>
            </a:extLst>
          </p:cNvPr>
          <p:cNvSpPr txBox="1"/>
          <p:nvPr/>
        </p:nvSpPr>
        <p:spPr>
          <a:xfrm>
            <a:off x="179512" y="188640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chemeClr val="accent6"/>
                </a:solidFill>
              </a:rPr>
              <a:t>Guns, Germs, and Steel</a:t>
            </a:r>
          </a:p>
        </p:txBody>
      </p:sp>
    </p:spTree>
    <p:extLst>
      <p:ext uri="{BB962C8B-B14F-4D97-AF65-F5344CB8AC3E}">
        <p14:creationId xmlns:p14="http://schemas.microsoft.com/office/powerpoint/2010/main" val="1021529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25CA71-FD93-4B43-95AE-8EB93BC44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17</a:t>
            </a:fld>
            <a:endParaRPr lang="en-GB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207CFB-3C10-6447-838D-77AD89ADE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52931"/>
            <a:ext cx="9144000" cy="47953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037DDC-C400-1049-959A-9C8F3B13B318}"/>
              </a:ext>
            </a:extLst>
          </p:cNvPr>
          <p:cNvSpPr txBox="1"/>
          <p:nvPr/>
        </p:nvSpPr>
        <p:spPr>
          <a:xfrm>
            <a:off x="179512" y="260648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Manila Galleons</a:t>
            </a:r>
            <a:r>
              <a:rPr lang="en-US" sz="2800" dirty="0">
                <a:solidFill>
                  <a:schemeClr val="accent6"/>
                </a:solidFill>
                <a:sym typeface="Wingdings" pitchFamily="2" charset="2"/>
              </a:rPr>
              <a:t> (Acapulco-Manila),</a:t>
            </a:r>
            <a:r>
              <a:rPr lang="en-US" sz="2800" dirty="0">
                <a:solidFill>
                  <a:schemeClr val="accent6"/>
                </a:solidFill>
              </a:rPr>
              <a:t> 1565-1815</a:t>
            </a:r>
          </a:p>
        </p:txBody>
      </p:sp>
    </p:spTree>
    <p:extLst>
      <p:ext uri="{BB962C8B-B14F-4D97-AF65-F5344CB8AC3E}">
        <p14:creationId xmlns:p14="http://schemas.microsoft.com/office/powerpoint/2010/main" val="514518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astsca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836712"/>
            <a:ext cx="7241442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62A670-DD1E-46CE-B954-7A03A9757CF1}" type="slidenum">
              <a:rPr lang="en-GB" altLang="en-US"/>
              <a:pPr/>
              <a:t>18</a:t>
            </a:fld>
            <a:endParaRPr lang="en-GB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DDD638-5E18-054E-97AB-019DB03D3004}"/>
              </a:ext>
            </a:extLst>
          </p:cNvPr>
          <p:cNvSpPr txBox="1"/>
          <p:nvPr/>
        </p:nvSpPr>
        <p:spPr>
          <a:xfrm>
            <a:off x="827584" y="178626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Vasco da Gama’s voyage to India (1497-98)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Tra%20Tordesillas"/>
          <p:cNvPicPr>
            <a:picLocks noChangeAspect="1" noChangeArrowheads="1"/>
          </p:cNvPicPr>
          <p:nvPr/>
        </p:nvPicPr>
        <p:blipFill>
          <a:blip r:embed="rId3" cstate="print"/>
          <a:srcRect l="2765" t="2754" r="2156" b="2754"/>
          <a:stretch>
            <a:fillRect/>
          </a:stretch>
        </p:blipFill>
        <p:spPr bwMode="auto">
          <a:xfrm>
            <a:off x="3873500" y="0"/>
            <a:ext cx="52578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12726" y="476672"/>
            <a:ext cx="351631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6"/>
                </a:solidFill>
                <a:latin typeface="Arial" panose="020B0604020202020204" pitchFamily="34" charset="0"/>
              </a:rPr>
              <a:t>Treaty of Tordesillas (1494)</a:t>
            </a:r>
            <a:endParaRPr lang="en-GB" sz="2800" dirty="0">
              <a:solidFill>
                <a:schemeClr val="accent6"/>
              </a:solidFill>
              <a:latin typeface="Arial" panose="020B0604020202020204" pitchFamily="34" charset="0"/>
            </a:endParaRPr>
          </a:p>
        </p:txBody>
      </p:sp>
      <p:pic>
        <p:nvPicPr>
          <p:cNvPr id="16388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916113"/>
            <a:ext cx="3370262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0E699A-90DF-4649-A493-8554DA50A5CB}" type="slidenum">
              <a:rPr lang="en-GB" altLang="en-US"/>
              <a:pPr/>
              <a:t>19</a:t>
            </a:fld>
            <a:endParaRPr lang="en-GB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ttangolo 1"/>
          <p:cNvSpPr>
            <a:spLocks noChangeArrowheads="1"/>
          </p:cNvSpPr>
          <p:nvPr/>
        </p:nvSpPr>
        <p:spPr bwMode="auto">
          <a:xfrm>
            <a:off x="755576" y="1069287"/>
            <a:ext cx="7992244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it-IT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 </a:t>
            </a:r>
            <a:endParaRPr lang="it-IT" altLang="it-IT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it-IT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 </a:t>
            </a:r>
            <a:r>
              <a:rPr lang="en-US" altLang="it-IT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“As the historical record shows, for the last thousand years, Europe (the West) has been the prime mover of development and modernity”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it-IT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it-IT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David </a:t>
            </a:r>
            <a:r>
              <a:rPr lang="en-US" altLang="it-IT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Landes</a:t>
            </a:r>
            <a:r>
              <a:rPr lang="en-US" altLang="it-IT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US" altLang="it-IT" sz="2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The Wealth and Poverty of Nations: Why Some are So Rich and Some are So Poor </a:t>
            </a:r>
            <a:r>
              <a:rPr lang="en-US" altLang="it-IT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(London: 1998), p. xxi.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it-IT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it-IT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“By emphasizing sea-based empires, historians [… ] have depicted a thriving Europe, future ruler of the world, propelled by an admirable curiosity, building its economic might and displaying its military strength across great oceans”</a:t>
            </a:r>
            <a:endParaRPr lang="it-IT" altLang="it-IT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it-IT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 </a:t>
            </a:r>
            <a:endParaRPr lang="it-IT" altLang="it-IT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it-IT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C. K. Woodworth, ‘Ocean and Steppe: Early Modern World Empires’, </a:t>
            </a:r>
            <a:r>
              <a:rPr lang="en-GB" altLang="it-IT" sz="2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Journal of Early Modern History</a:t>
            </a:r>
            <a:r>
              <a:rPr lang="en-GB" altLang="it-IT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, 11/6 (2007), p. 505.</a:t>
            </a:r>
            <a:endParaRPr lang="it-IT" altLang="it-IT" sz="20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34EB03-542F-43F8-8587-4C19FF2CD574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89C96B-F1A7-F541-87BE-0BEBF84C4152}"/>
              </a:ext>
            </a:extLst>
          </p:cNvPr>
          <p:cNvSpPr txBox="1"/>
          <p:nvPr/>
        </p:nvSpPr>
        <p:spPr>
          <a:xfrm>
            <a:off x="755576" y="40466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</a:rPr>
              <a:t>Historiography: Old and New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vale01"/>
          <p:cNvPicPr>
            <a:picLocks noChangeAspect="1" noChangeArrowheads="1"/>
          </p:cNvPicPr>
          <p:nvPr/>
        </p:nvPicPr>
        <p:blipFill>
          <a:blip r:embed="rId3" cstate="print"/>
          <a:srcRect l="7582" t="3612" r="4543" b="7225"/>
          <a:stretch>
            <a:fillRect/>
          </a:stretch>
        </p:blipFill>
        <p:spPr bwMode="auto">
          <a:xfrm>
            <a:off x="2771800" y="404664"/>
            <a:ext cx="47752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5536" y="826368"/>
            <a:ext cx="150393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zh-CN" sz="2000" b="1" dirty="0">
              <a:solidFill>
                <a:schemeClr val="bg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zh-CN" b="1" dirty="0">
                <a:solidFill>
                  <a:schemeClr val="accent6"/>
                </a:solidFill>
                <a:latin typeface="+mj-lt"/>
                <a:ea typeface="宋体" panose="02010600030101010101" pitchFamily="2" charset="-122"/>
              </a:rPr>
              <a:t>Brazil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zh-CN" b="1" dirty="0">
                <a:solidFill>
                  <a:schemeClr val="accent6"/>
                </a:solidFill>
                <a:latin typeface="+mj-lt"/>
                <a:ea typeface="宋体" panose="02010600030101010101" pitchFamily="2" charset="-122"/>
              </a:rPr>
              <a:t>(1500-)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zh-CN" sz="2000" b="1" dirty="0">
              <a:solidFill>
                <a:schemeClr val="bg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05D423-0B54-41DD-9ACA-18D1B7FB74D4}" type="slidenum">
              <a:rPr lang="en-GB" altLang="en-US"/>
              <a:pPr/>
              <a:t>20</a:t>
            </a:fld>
            <a:endParaRPr lang="en-GB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3A4608-8F85-434A-858E-10EEF8C236A2}" type="slidenum">
              <a:rPr lang="en-GB" altLang="en-US"/>
              <a:pPr/>
              <a:t>21</a:t>
            </a:fld>
            <a:endParaRPr lang="en-GB" altLang="en-US"/>
          </a:p>
        </p:txBody>
      </p:sp>
      <p:pic>
        <p:nvPicPr>
          <p:cNvPr id="20483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746919"/>
              </p:ext>
            </p:extLst>
          </p:nvPr>
        </p:nvGraphicFramePr>
        <p:xfrm>
          <a:off x="0" y="0"/>
          <a:ext cx="3995935" cy="3212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9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9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9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68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SLAVE IMPORTS</a:t>
                      </a:r>
                      <a:endParaRPr lang="en-GB" sz="1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British Caribbean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Spanish Americas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Brazil</a:t>
                      </a:r>
                      <a:endParaRPr lang="en-GB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Totals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2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1501-1600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241,917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34,686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276,603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2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1601-1700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405,117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313,301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C00000"/>
                          </a:solidFill>
                          <a:effectLst/>
                        </a:rPr>
                        <a:t>910,361</a:t>
                      </a:r>
                      <a:endParaRPr lang="en-GB" sz="18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1,628,779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52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1701-1800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2,139,819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175,438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C00000"/>
                          </a:solidFill>
                          <a:effectLst/>
                        </a:rPr>
                        <a:t>2,210,931</a:t>
                      </a:r>
                      <a:endParaRPr lang="en-GB" sz="18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4,526,188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52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1801-1900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218,475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860,589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2,376,141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3,455,205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2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Totals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2,763,411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1,591,245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5,532,119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9,886,775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4" marR="47624" marT="47631" marB="47631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AE2FF3-D5BA-4717-96B9-E0872628001C}" type="slidenum">
              <a:rPr lang="en-GB" altLang="en-US"/>
              <a:pPr/>
              <a:t>22</a:t>
            </a:fld>
            <a:endParaRPr lang="en-GB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70921" y="412067"/>
            <a:ext cx="8496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solidFill>
                  <a:schemeClr val="accent6"/>
                </a:solidFill>
                <a:latin typeface="+mj-ea"/>
                <a:ea typeface="+mj-ea"/>
              </a:rPr>
              <a:t>Asia (1498-) - The </a:t>
            </a:r>
            <a:r>
              <a:rPr lang="en-US" altLang="zh-CN" sz="2800" b="1" i="1" dirty="0">
                <a:solidFill>
                  <a:schemeClr val="accent6"/>
                </a:solidFill>
                <a:latin typeface="+mj-ea"/>
                <a:ea typeface="+mj-ea"/>
              </a:rPr>
              <a:t>Estado da </a:t>
            </a:r>
            <a:r>
              <a:rPr lang="en-US" altLang="zh-CN" sz="2800" b="1" i="1" dirty="0" err="1">
                <a:solidFill>
                  <a:schemeClr val="accent6"/>
                </a:solidFill>
                <a:latin typeface="+mj-ea"/>
                <a:ea typeface="+mj-ea"/>
              </a:rPr>
              <a:t>Índia</a:t>
            </a:r>
            <a:endParaRPr lang="en-GB" altLang="zh-CN" sz="2800" b="1" dirty="0">
              <a:solidFill>
                <a:schemeClr val="accent6"/>
              </a:solidFill>
              <a:latin typeface="+mj-ea"/>
              <a:ea typeface="+mj-ea"/>
            </a:endParaRPr>
          </a:p>
        </p:txBody>
      </p:sp>
      <p:pic>
        <p:nvPicPr>
          <p:cNvPr id="21508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705" y="1107835"/>
            <a:ext cx="8208590" cy="517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467705" y="6351588"/>
            <a:ext cx="5832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dirty="0"/>
              <a:t>Portuguese Asia c. 1580</a:t>
            </a:r>
            <a:endParaRPr lang="en-GB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43686" y="620688"/>
            <a:ext cx="42178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GB" altLang="zh-CN" sz="2800" b="1" dirty="0">
                <a:solidFill>
                  <a:schemeClr val="accent6"/>
                </a:solidFill>
                <a:ea typeface="宋体" pitchFamily="2" charset="-122"/>
              </a:rPr>
              <a:t>The Portuguese Empire</a:t>
            </a:r>
          </a:p>
        </p:txBody>
      </p:sp>
      <p:pic>
        <p:nvPicPr>
          <p:cNvPr id="8195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1160E7-1955-4469-AC35-6F15BBB20BF1}" type="slidenum">
              <a:rPr lang="en-GB" altLang="en-US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66545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938ED4-1F13-4A56-9B05-AB5D89D4DEAE}" type="slidenum">
              <a:rPr lang="en-GB" altLang="en-US"/>
              <a:pPr/>
              <a:t>24</a:t>
            </a:fld>
            <a:endParaRPr lang="en-GB" altLang="en-US"/>
          </a:p>
        </p:txBody>
      </p:sp>
      <p:pic>
        <p:nvPicPr>
          <p:cNvPr id="23555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4189" y="1196752"/>
            <a:ext cx="6469811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7200800" cy="1661993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800" dirty="0">
                <a:solidFill>
                  <a:schemeClr val="accent2"/>
                </a:solidFill>
                <a:latin typeface="+mj-lt"/>
              </a:rPr>
              <a:t>Jesuits in Asia</a:t>
            </a:r>
          </a:p>
          <a:p>
            <a:pPr>
              <a:defRPr/>
            </a:pPr>
            <a:r>
              <a:rPr lang="en-GB" sz="2000" dirty="0">
                <a:solidFill>
                  <a:schemeClr val="accent2"/>
                </a:solidFill>
                <a:latin typeface="+mj-lt"/>
              </a:rPr>
              <a:t>Detail from ‘The Portuguese arriving in Japan’ </a:t>
            </a:r>
          </a:p>
          <a:p>
            <a:pPr>
              <a:defRPr/>
            </a:pPr>
            <a:r>
              <a:rPr lang="en-GB" sz="2000" dirty="0">
                <a:solidFill>
                  <a:schemeClr val="accent2"/>
                </a:solidFill>
                <a:latin typeface="+mj-lt"/>
              </a:rPr>
              <a:t>Paper screen</a:t>
            </a:r>
          </a:p>
          <a:p>
            <a:pPr>
              <a:defRPr/>
            </a:pPr>
            <a:r>
              <a:rPr lang="en-GB" sz="2000" dirty="0">
                <a:solidFill>
                  <a:schemeClr val="accent2"/>
                </a:solidFill>
                <a:latin typeface="+mj-lt"/>
              </a:rPr>
              <a:t>Japan, 17th century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5380" y="1227421"/>
            <a:ext cx="799306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en-GB" sz="2400" dirty="0">
                <a:latin typeface="Calibri" panose="020F0502020204030204" pitchFamily="34" charset="0"/>
              </a:rPr>
              <a:t>Limits of expansion: encounter with expansionist Safavid and Mughal empires (loss of Hormuz 1621)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it-IT" sz="2400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GB" sz="2400" dirty="0">
                <a:latin typeface="Calibri" panose="020F0502020204030204" pitchFamily="34" charset="0"/>
              </a:rPr>
              <a:t>The Dutch VOC and WIC take over Northeast Brazil (1630-1654), Elmina (1637), Malacca (1641), Sri Lanka (1658)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35380" y="479169"/>
            <a:ext cx="52184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altLang="zh-CN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宋体" pitchFamily="2" charset="-122"/>
              </a:rPr>
              <a:t>17</a:t>
            </a:r>
            <a:r>
              <a:rPr lang="en-GB" altLang="zh-CN" sz="2800" b="1" baseline="300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宋体" pitchFamily="2" charset="-122"/>
              </a:rPr>
              <a:t>th</a:t>
            </a:r>
            <a:r>
              <a:rPr lang="en-GB" altLang="zh-CN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宋体" pitchFamily="2" charset="-122"/>
              </a:rPr>
              <a:t> century Decline of the Estado</a:t>
            </a:r>
            <a:endParaRPr lang="en-GB" altLang="en-US" sz="28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458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3E6DD3-79ED-48F8-A7F3-710FF4144C3D}" type="slidenum">
              <a:rPr lang="en-GB" altLang="en-US"/>
              <a:pPr/>
              <a:t>25</a:t>
            </a:fld>
            <a:endParaRPr lang="en-GB" altLang="en-US" dirty="0"/>
          </a:p>
        </p:txBody>
      </p:sp>
      <p:sp>
        <p:nvSpPr>
          <p:cNvPr id="24581" name="TextBox 1"/>
          <p:cNvSpPr txBox="1">
            <a:spLocks noChangeArrowheads="1"/>
          </p:cNvSpPr>
          <p:nvPr/>
        </p:nvSpPr>
        <p:spPr bwMode="auto">
          <a:xfrm>
            <a:off x="1547664" y="3478807"/>
            <a:ext cx="741635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“The successive loss of many key geographical positions […] eventually led to the gradual degradation of the network and </a:t>
            </a:r>
            <a:r>
              <a:rPr lang="en-US" sz="2000" b="1" dirty="0">
                <a:solidFill>
                  <a:srgbClr val="002060"/>
                </a:solidFill>
              </a:rPr>
              <a:t>the transformation of the Portuguese Empire in Asia into a handful of disjointed and dispersed territorial holdings”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– </a:t>
            </a:r>
            <a:r>
              <a:rPr lang="en-US" dirty="0">
                <a:solidFill>
                  <a:schemeClr val="tx2"/>
                </a:solidFill>
              </a:rPr>
              <a:t>Jorge Flores, ‘The Iberian Empires, 1400 to 1800’ (2015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9EC1540D-39CC-6A4E-99B6-2B852927EC05}"/>
              </a:ext>
            </a:extLst>
          </p:cNvPr>
          <p:cNvSpPr/>
          <p:nvPr/>
        </p:nvSpPr>
        <p:spPr>
          <a:xfrm>
            <a:off x="323528" y="37032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FD1D75-89AD-5D4F-8977-0A78095021E8}"/>
              </a:ext>
            </a:extLst>
          </p:cNvPr>
          <p:cNvSpPr/>
          <p:nvPr/>
        </p:nvSpPr>
        <p:spPr>
          <a:xfrm>
            <a:off x="546760" y="5284807"/>
            <a:ext cx="79930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en-US" sz="2000" dirty="0">
                <a:solidFill>
                  <a:srgbClr val="002060"/>
                </a:solidFill>
                <a:latin typeface="+mj-lt"/>
              </a:rPr>
              <a:t>“[Portuguese empire was] less a territorial empire than an imperial framework within which trade, plunder, settlement and local alliances jostled and interacted with one another’ </a:t>
            </a:r>
          </a:p>
          <a:p>
            <a:pPr eaLnBrk="1" hangingPunct="1">
              <a:defRPr/>
            </a:pPr>
            <a:r>
              <a:rPr lang="en-US" altLang="en-US" sz="2000" dirty="0">
                <a:solidFill>
                  <a:schemeClr val="tx2"/>
                </a:solidFill>
                <a:latin typeface="+mj-lt"/>
              </a:rPr>
              <a:t>-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J.H. Elliott, ‘Iberian Empires’ (2015)</a:t>
            </a:r>
            <a:endParaRPr lang="en-US" altLang="en-US" sz="20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B81C4B-55DB-4027-8957-78761027241F}" type="slidenum">
              <a:rPr lang="en-GB" altLang="en-US"/>
              <a:pPr/>
              <a:t>26</a:t>
            </a:fld>
            <a:endParaRPr lang="en-GB" altLang="en-US"/>
          </a:p>
        </p:txBody>
      </p:sp>
      <p:pic>
        <p:nvPicPr>
          <p:cNvPr id="38915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5350"/>
            <a:ext cx="9144000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E3CBBB-C2C9-E64A-85B1-EC818FEFC717}"/>
              </a:ext>
            </a:extLst>
          </p:cNvPr>
          <p:cNvSpPr txBox="1"/>
          <p:nvPr/>
        </p:nvSpPr>
        <p:spPr>
          <a:xfrm>
            <a:off x="3995936" y="116632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17</a:t>
            </a:r>
            <a:r>
              <a:rPr lang="en-US" sz="2800" baseline="30000" dirty="0">
                <a:solidFill>
                  <a:srgbClr val="002060"/>
                </a:solidFill>
              </a:rPr>
              <a:t>th</a:t>
            </a:r>
            <a:r>
              <a:rPr lang="en-US" sz="2800" dirty="0">
                <a:solidFill>
                  <a:srgbClr val="002060"/>
                </a:solidFill>
              </a:rPr>
              <a:t> century Dutch Expansion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2C61DD-F6EF-CF4C-9635-91CE290DC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27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7DF3D1-DD0A-ED44-B127-FB5857767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9144000" cy="57265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BE7379-B5A9-0746-AA5B-F635E6E8C49C}"/>
              </a:ext>
            </a:extLst>
          </p:cNvPr>
          <p:cNvSpPr txBox="1"/>
          <p:nvPr/>
        </p:nvSpPr>
        <p:spPr>
          <a:xfrm>
            <a:off x="395536" y="18864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European commercial enterprise in Asia</a:t>
            </a:r>
          </a:p>
        </p:txBody>
      </p:sp>
    </p:spTree>
    <p:extLst>
      <p:ext uri="{BB962C8B-B14F-4D97-AF65-F5344CB8AC3E}">
        <p14:creationId xmlns:p14="http://schemas.microsoft.com/office/powerpoint/2010/main" val="2340640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899592" y="6092388"/>
            <a:ext cx="741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 dirty="0">
                <a:latin typeface="Calibri" pitchFamily="34" charset="0"/>
              </a:rPr>
              <a:t>Algonquians as painted by John White in 1585, British Museum</a:t>
            </a:r>
            <a:endParaRPr lang="en-GB" altLang="en-US" sz="2000" dirty="0">
              <a:latin typeface="Calibri" pitchFamily="34" charset="0"/>
            </a:endParaRPr>
          </a:p>
        </p:txBody>
      </p:sp>
      <p:sp>
        <p:nvSpPr>
          <p:cNvPr id="3994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DC951F-4242-4340-9EF5-C54F26323044}" type="slidenum">
              <a:rPr lang="en-GB" altLang="en-US"/>
              <a:pPr/>
              <a:t>28</a:t>
            </a:fld>
            <a:endParaRPr lang="en-GB" altLang="en-US"/>
          </a:p>
        </p:txBody>
      </p:sp>
      <p:pic>
        <p:nvPicPr>
          <p:cNvPr id="6" name="Afbeelding 5" descr="John White watercol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271" y="479872"/>
            <a:ext cx="3635897" cy="5285517"/>
          </a:xfrm>
          <a:prstGeom prst="rect">
            <a:avLst/>
          </a:prstGeom>
        </p:spPr>
      </p:pic>
      <p:pic>
        <p:nvPicPr>
          <p:cNvPr id="7" name="Afbeelding 6" descr="John White 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533605"/>
            <a:ext cx="5508104" cy="42192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A5F326-50F7-F34F-9F71-04DD362BC812}"/>
              </a:ext>
            </a:extLst>
          </p:cNvPr>
          <p:cNvSpPr txBox="1"/>
          <p:nvPr/>
        </p:nvSpPr>
        <p:spPr>
          <a:xfrm>
            <a:off x="4104928" y="270700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North America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upload.wikimedia.org/wikipedia/commons/thumb/b/b0/Nouvelle-France_map-en.svg/2000px-Nouvelle-France_map-en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16688" y="6489700"/>
            <a:ext cx="2133600" cy="476250"/>
          </a:xfrm>
          <a:solidFill>
            <a:schemeClr val="bg1"/>
          </a:solidFill>
        </p:spPr>
        <p:txBody>
          <a:bodyPr/>
          <a:lstStyle/>
          <a:p>
            <a:fld id="{B09D4068-59D3-427F-A438-5C3E808FC6BA}" type="slidenum">
              <a:rPr lang="en-GB" altLang="en-US"/>
              <a:pPr/>
              <a:t>29</a:t>
            </a:fld>
            <a:endParaRPr lang="en-GB" altLang="en-US"/>
          </a:p>
        </p:txBody>
      </p:sp>
      <p:sp>
        <p:nvSpPr>
          <p:cNvPr id="4" name="Tekstvak 3"/>
          <p:cNvSpPr txBox="1"/>
          <p:nvPr/>
        </p:nvSpPr>
        <p:spPr>
          <a:xfrm>
            <a:off x="0" y="5661248"/>
            <a:ext cx="1800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North America ca 1750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740DDD-25DE-8A42-BDA6-E667EE2A6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3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B769D8-9F00-8A41-8BBD-2FC87A750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3655"/>
            <a:ext cx="9144000" cy="53706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83C5E0-C50B-1040-87A7-46FF8925E3F1}"/>
              </a:ext>
            </a:extLst>
          </p:cNvPr>
          <p:cNvSpPr txBox="1"/>
          <p:nvPr/>
        </p:nvSpPr>
        <p:spPr>
          <a:xfrm>
            <a:off x="179512" y="11663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Afro-Eurasia, c.1500</a:t>
            </a:r>
          </a:p>
        </p:txBody>
      </p:sp>
    </p:spTree>
    <p:extLst>
      <p:ext uri="{BB962C8B-B14F-4D97-AF65-F5344CB8AC3E}">
        <p14:creationId xmlns:p14="http://schemas.microsoft.com/office/powerpoint/2010/main" val="7188743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D128A5-E6DF-534A-8C8F-1DA0BF5C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30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11B7FF-104E-D04F-B45C-3BEB9A240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823" y="1317014"/>
            <a:ext cx="4925011" cy="51663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74B720-9112-A740-8D5D-48D686643E9D}"/>
              </a:ext>
            </a:extLst>
          </p:cNvPr>
          <p:cNvSpPr txBox="1"/>
          <p:nvPr/>
        </p:nvSpPr>
        <p:spPr>
          <a:xfrm>
            <a:off x="382370" y="404664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Global Connections and Consequences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229AA-FB6E-6E43-AD8D-FE6D1FD2218E}"/>
              </a:ext>
            </a:extLst>
          </p:cNvPr>
          <p:cNvSpPr txBox="1"/>
          <p:nvPr/>
        </p:nvSpPr>
        <p:spPr>
          <a:xfrm>
            <a:off x="124896" y="1196752"/>
            <a:ext cx="408092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Creation of global networks of sea-lanes</a:t>
            </a:r>
          </a:p>
          <a:p>
            <a:pPr marL="342900" indent="-342900">
              <a:buAutoNum type="arabicPeriod"/>
            </a:pPr>
            <a:r>
              <a:rPr lang="en-US" sz="2400" dirty="0"/>
              <a:t>Global exchange of biological species</a:t>
            </a:r>
          </a:p>
          <a:p>
            <a:pPr marL="342900" indent="-342900">
              <a:buAutoNum type="arabicPeriod"/>
            </a:pPr>
            <a:r>
              <a:rPr lang="en-US" sz="2400" dirty="0"/>
              <a:t>Forging of early capitalist global economy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Large-scale migrations</a:t>
            </a:r>
          </a:p>
          <a:p>
            <a:pPr marL="342900" indent="-342900">
              <a:buAutoNum type="arabicPeriod"/>
            </a:pPr>
            <a:r>
              <a:rPr lang="en-US" dirty="0"/>
              <a:t>Demographic fluctuations</a:t>
            </a:r>
          </a:p>
          <a:p>
            <a:pPr marL="342900" indent="-342900">
              <a:buAutoNum type="arabicPeriod"/>
            </a:pPr>
            <a:r>
              <a:rPr lang="en-US" dirty="0"/>
              <a:t>Intensified exploitation of natural environments</a:t>
            </a:r>
          </a:p>
          <a:p>
            <a:pPr marL="342900" indent="-342900">
              <a:buAutoNum type="arabicPeriod"/>
            </a:pPr>
            <a:r>
              <a:rPr lang="en-US" dirty="0"/>
              <a:t>Technological diffusions</a:t>
            </a:r>
          </a:p>
          <a:p>
            <a:pPr marL="342900" indent="-342900">
              <a:buAutoNum type="arabicPeriod"/>
            </a:pPr>
            <a:r>
              <a:rPr lang="en-US" dirty="0"/>
              <a:t>Consolidation of centralized states</a:t>
            </a:r>
          </a:p>
          <a:p>
            <a:pPr marL="342900" indent="-342900">
              <a:buAutoNum type="arabicPeriod"/>
            </a:pPr>
            <a:r>
              <a:rPr lang="en-US" dirty="0"/>
              <a:t>Imperial expansion</a:t>
            </a:r>
          </a:p>
          <a:p>
            <a:pPr marL="342900" indent="-342900">
              <a:buAutoNum type="arabicPeriod"/>
            </a:pPr>
            <a:r>
              <a:rPr lang="en-US" dirty="0"/>
              <a:t>Global cultural exchanges</a:t>
            </a:r>
          </a:p>
          <a:p>
            <a:endParaRPr lang="en-US" sz="1400" dirty="0"/>
          </a:p>
          <a:p>
            <a:r>
              <a:rPr lang="en-US" sz="1600" dirty="0"/>
              <a:t>Jerry H. Bentley, ‘Early Modern Europe and the Early Modern World’ (2007)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7609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548680"/>
            <a:ext cx="489654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2060"/>
                </a:solidFill>
              </a:rPr>
              <a:t>Conclusions</a:t>
            </a:r>
          </a:p>
          <a:p>
            <a:pPr eaLnBrk="1" hangingPunct="1">
              <a:defRPr/>
            </a:pPr>
            <a:endParaRPr lang="it-IT" sz="2800" dirty="0">
              <a:solidFill>
                <a:schemeClr val="bg1"/>
              </a:solidFill>
            </a:endParaRPr>
          </a:p>
          <a:p>
            <a:pPr marL="457200" indent="-457200" eaLnBrk="1" hangingPunct="1">
              <a:buFontTx/>
              <a:buChar char="-"/>
              <a:defRPr/>
            </a:pPr>
            <a:r>
              <a:rPr lang="en-US" sz="2000" dirty="0"/>
              <a:t>Europe shaped and was shaped by the wider early modern world</a:t>
            </a:r>
          </a:p>
          <a:p>
            <a:pPr marL="457200" indent="-457200" eaLnBrk="1" hangingPunct="1">
              <a:buFontTx/>
              <a:buChar char="-"/>
              <a:defRPr/>
            </a:pPr>
            <a:endParaRPr lang="en-US" sz="2000" dirty="0"/>
          </a:p>
          <a:p>
            <a:pPr marL="457200" indent="-457200" eaLnBrk="1" hangingPunct="1">
              <a:buFontTx/>
              <a:buChar char="-"/>
              <a:defRPr/>
            </a:pPr>
            <a:r>
              <a:rPr lang="en-US" sz="2000" dirty="0"/>
              <a:t>Early modern expansion multi-centric: not just a western European story</a:t>
            </a:r>
          </a:p>
          <a:p>
            <a:pPr marL="457200" indent="-457200" eaLnBrk="1" hangingPunct="1">
              <a:buFontTx/>
              <a:buChar char="-"/>
              <a:defRPr/>
            </a:pPr>
            <a:endParaRPr lang="en-US" sz="2000" dirty="0"/>
          </a:p>
          <a:p>
            <a:pPr marL="457200" indent="-457200" eaLnBrk="1" hangingPunct="1">
              <a:buFontTx/>
              <a:buChar char="-"/>
              <a:defRPr/>
            </a:pPr>
            <a:r>
              <a:rPr lang="en-US" sz="2000" dirty="0"/>
              <a:t>Mix of commerce, proselytization, state and private ventures</a:t>
            </a:r>
          </a:p>
          <a:p>
            <a:pPr marL="457200" indent="-457200" eaLnBrk="1" hangingPunct="1">
              <a:buFontTx/>
              <a:buChar char="-"/>
              <a:defRPr/>
            </a:pPr>
            <a:endParaRPr lang="en-US" sz="2000" dirty="0"/>
          </a:p>
          <a:p>
            <a:pPr marL="457200" indent="-457200" eaLnBrk="1" hangingPunct="1">
              <a:buFontTx/>
              <a:buChar char="-"/>
              <a:defRPr/>
            </a:pPr>
            <a:r>
              <a:rPr lang="en-US" sz="2000" dirty="0"/>
              <a:t>Maritime networks of trading stations vs. large territorial domains and colonial plantations</a:t>
            </a:r>
          </a:p>
          <a:p>
            <a:pPr marL="457200" indent="-457200" eaLnBrk="1" hangingPunct="1">
              <a:buFontTx/>
              <a:buChar char="-"/>
              <a:defRPr/>
            </a:pPr>
            <a:endParaRPr lang="en-US" sz="2000" dirty="0">
              <a:latin typeface="+mj-lt"/>
            </a:endParaRPr>
          </a:p>
          <a:p>
            <a:pPr marL="457200" indent="-457200" eaLnBrk="1" hangingPunct="1">
              <a:buFontTx/>
              <a:buChar char="-"/>
              <a:defRPr/>
            </a:pPr>
            <a:r>
              <a:rPr lang="en-GB" sz="2000" dirty="0">
                <a:latin typeface="+mj-lt"/>
              </a:rPr>
              <a:t>Expansion an uneven process yet with long-lasting consequences for all areas of world</a:t>
            </a:r>
          </a:p>
          <a:p>
            <a:pPr marL="457200" indent="-457200" eaLnBrk="1" hangingPunct="1">
              <a:buFontTx/>
              <a:buChar char="-"/>
              <a:defRPr/>
            </a:pPr>
            <a:endParaRPr lang="en-US" sz="2000" dirty="0"/>
          </a:p>
          <a:p>
            <a:pPr eaLnBrk="1" hangingPunct="1">
              <a:defRPr/>
            </a:pP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471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2083F8-1F21-494B-B011-59F2B5C591FF}" type="slidenum">
              <a:rPr lang="en-GB" altLang="en-US"/>
              <a:pPr/>
              <a:t>31</a:t>
            </a:fld>
            <a:endParaRPr lang="en-GB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2EA48-9724-E04D-8D32-835E5E0C7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825196"/>
            <a:ext cx="3688805" cy="58962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AD9309-69DD-EC46-8C85-661032B28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4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8A82E3-2A99-0D49-A92D-82D2BB8F9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0"/>
            <a:ext cx="728801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A0B16A-AC27-E446-9089-C41B1DCE4A87}"/>
              </a:ext>
            </a:extLst>
          </p:cNvPr>
          <p:cNvSpPr txBox="1"/>
          <p:nvPr/>
        </p:nvSpPr>
        <p:spPr>
          <a:xfrm>
            <a:off x="107504" y="404664"/>
            <a:ext cx="1944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Ottoman Expansion1300-1683</a:t>
            </a:r>
          </a:p>
        </p:txBody>
      </p:sp>
    </p:spTree>
    <p:extLst>
      <p:ext uri="{BB962C8B-B14F-4D97-AF65-F5344CB8AC3E}">
        <p14:creationId xmlns:p14="http://schemas.microsoft.com/office/powerpoint/2010/main" val="3508561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ACE147-D3FF-4F6A-A981-3C9760174F55}" type="slidenum">
              <a:rPr lang="en-GB" altLang="en-US"/>
              <a:pPr/>
              <a:t>5</a:t>
            </a:fld>
            <a:endParaRPr lang="en-GB" altLang="en-US"/>
          </a:p>
        </p:txBody>
      </p:sp>
      <p:pic>
        <p:nvPicPr>
          <p:cNvPr id="48131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246063"/>
            <a:ext cx="8847138" cy="584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250825" y="6483350"/>
            <a:ext cx="7777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/>
              <a:t>Giancarlo Casale, </a:t>
            </a:r>
            <a:r>
              <a:rPr lang="en-GB" altLang="en-US" i="1"/>
              <a:t>The Ottoman Age of Exploration </a:t>
            </a:r>
            <a:r>
              <a:rPr lang="en-GB" altLang="en-US"/>
              <a:t>(Oxford: 2010), p. 81.</a:t>
            </a:r>
          </a:p>
        </p:txBody>
      </p:sp>
    </p:spTree>
    <p:extLst>
      <p:ext uri="{BB962C8B-B14F-4D97-AF65-F5344CB8AC3E}">
        <p14:creationId xmlns:p14="http://schemas.microsoft.com/office/powerpoint/2010/main" val="295643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72F867-F857-B54E-AA3C-CB5AB9629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6</a:t>
            </a:fld>
            <a:endParaRPr lang="en-GB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6A1A23-70AA-4D46-810D-22669F9B51AB}"/>
              </a:ext>
            </a:extLst>
          </p:cNvPr>
          <p:cNvSpPr txBox="1"/>
          <p:nvPr/>
        </p:nvSpPr>
        <p:spPr>
          <a:xfrm>
            <a:off x="179512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Russian expansion, 1300-1795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E51969-BCC5-304C-8405-A89826F9D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858" y="836712"/>
            <a:ext cx="8005834" cy="604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9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FA81CE-73E0-E742-A0CD-41D58A3A0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7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AD6754-BA6F-274C-90B8-2A75F3121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775" y="0"/>
            <a:ext cx="755702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F95E61-2A5D-CC41-BB73-C772B76A4D9F}"/>
              </a:ext>
            </a:extLst>
          </p:cNvPr>
          <p:cNvSpPr txBox="1"/>
          <p:nvPr/>
        </p:nvSpPr>
        <p:spPr>
          <a:xfrm>
            <a:off x="107504" y="260648"/>
            <a:ext cx="1944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Qing Expansion1644-1760</a:t>
            </a:r>
          </a:p>
        </p:txBody>
      </p:sp>
    </p:spTree>
    <p:extLst>
      <p:ext uri="{BB962C8B-B14F-4D97-AF65-F5344CB8AC3E}">
        <p14:creationId xmlns:p14="http://schemas.microsoft.com/office/powerpoint/2010/main" val="4233778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0E0240-6084-3F4D-AA0B-4A1EC66BC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8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45F8AE-84FD-FD45-B36E-2A096CDE8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744003"/>
            <a:ext cx="7615299" cy="61139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550149-B08D-2F46-9E91-BB11B3CD3B38}"/>
              </a:ext>
            </a:extLst>
          </p:cNvPr>
          <p:cNvSpPr txBox="1"/>
          <p:nvPr/>
        </p:nvSpPr>
        <p:spPr>
          <a:xfrm>
            <a:off x="179512" y="84258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Safavid and Mughal expansion,1500-1700</a:t>
            </a:r>
          </a:p>
        </p:txBody>
      </p:sp>
    </p:spTree>
    <p:extLst>
      <p:ext uri="{BB962C8B-B14F-4D97-AF65-F5344CB8AC3E}">
        <p14:creationId xmlns:p14="http://schemas.microsoft.com/office/powerpoint/2010/main" val="3474402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740DDD-25DE-8A42-BDA6-E667EE2A6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046D-D589-4E64-9261-68530FB9D191}" type="slidenum">
              <a:rPr lang="en-GB" altLang="en-US" smtClean="0"/>
              <a:pPr/>
              <a:t>9</a:t>
            </a:fld>
            <a:endParaRPr lang="en-GB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B769D8-9F00-8A41-8BBD-2FC87A750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3655"/>
            <a:ext cx="9144000" cy="53706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83C5E0-C50B-1040-87A7-46FF8925E3F1}"/>
              </a:ext>
            </a:extLst>
          </p:cNvPr>
          <p:cNvSpPr txBox="1"/>
          <p:nvPr/>
        </p:nvSpPr>
        <p:spPr>
          <a:xfrm>
            <a:off x="179512" y="11663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Afro-Eurasia, c.1500</a:t>
            </a:r>
          </a:p>
        </p:txBody>
      </p:sp>
    </p:spTree>
    <p:extLst>
      <p:ext uri="{BB962C8B-B14F-4D97-AF65-F5344CB8AC3E}">
        <p14:creationId xmlns:p14="http://schemas.microsoft.com/office/powerpoint/2010/main" val="339115669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6112</TotalTime>
  <Words>583</Words>
  <Application>Microsoft Office PowerPoint</Application>
  <PresentationFormat>On-screen Show (4:3)</PresentationFormat>
  <Paragraphs>153</Paragraphs>
  <Slides>31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SimSun</vt:lpstr>
      <vt:lpstr>Arial</vt:lpstr>
      <vt:lpstr>Calibri</vt:lpstr>
      <vt:lpstr>Times New Roman</vt:lpstr>
      <vt:lpstr>Verdana</vt:lpstr>
      <vt:lpstr>Wingdings</vt:lpstr>
      <vt:lpstr>Default Design</vt:lpstr>
      <vt:lpstr>The European 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hysce</dc:creator>
  <cp:lastModifiedBy>knigh</cp:lastModifiedBy>
  <cp:revision>189</cp:revision>
  <dcterms:created xsi:type="dcterms:W3CDTF">2005-10-18T14:14:54Z</dcterms:created>
  <dcterms:modified xsi:type="dcterms:W3CDTF">2018-10-22T19:46:57Z</dcterms:modified>
</cp:coreProperties>
</file>