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272" r:id="rId4"/>
    <p:sldId id="256" r:id="rId5"/>
    <p:sldId id="258" r:id="rId6"/>
    <p:sldId id="259" r:id="rId7"/>
    <p:sldId id="260" r:id="rId8"/>
    <p:sldId id="261" r:id="rId9"/>
    <p:sldId id="262" r:id="rId10"/>
    <p:sldId id="269" r:id="rId11"/>
    <p:sldId id="273" r:id="rId12"/>
    <p:sldId id="263" r:id="rId13"/>
    <p:sldId id="264" r:id="rId14"/>
    <p:sldId id="265" r:id="rId15"/>
    <p:sldId id="266" r:id="rId16"/>
    <p:sldId id="267" r:id="rId17"/>
    <p:sldId id="2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629" autoAdjust="0"/>
  </p:normalViewPr>
  <p:slideViewPr>
    <p:cSldViewPr snapToGrid="0">
      <p:cViewPr varScale="1">
        <p:scale>
          <a:sx n="80" d="100"/>
          <a:sy n="80" d="100"/>
        </p:scale>
        <p:origin x="12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29/04/2019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400267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29/04/2019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2986607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29/04/2019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961919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29/04/2019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148415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45D822-4822-4203-A76E-77FB813BDBF5}" type="datetimeFigureOut">
              <a:rPr lang="en-GB" smtClean="0"/>
              <a:t>29/04/2019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801301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E45D822-4822-4203-A76E-77FB813BDBF5}" type="datetimeFigureOut">
              <a:rPr lang="en-GB" smtClean="0"/>
              <a:t>29/04/2019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225075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E45D822-4822-4203-A76E-77FB813BDBF5}" type="datetimeFigureOut">
              <a:rPr lang="en-GB" smtClean="0"/>
              <a:t>29/04/2019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19165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E45D822-4822-4203-A76E-77FB813BDBF5}" type="datetimeFigureOut">
              <a:rPr lang="en-GB" smtClean="0"/>
              <a:t>29/04/2019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1837228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45D822-4822-4203-A76E-77FB813BDBF5}" type="datetimeFigureOut">
              <a:rPr lang="en-GB" smtClean="0"/>
              <a:t>29/04/2019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172266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E45D822-4822-4203-A76E-77FB813BDBF5}" type="datetimeFigureOut">
              <a:rPr lang="en-GB" smtClean="0"/>
              <a:t>29/04/2019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43033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E45D822-4822-4203-A76E-77FB813BDBF5}" type="datetimeFigureOut">
              <a:rPr lang="en-GB" smtClean="0"/>
              <a:t>29/04/2019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88490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45D822-4822-4203-A76E-77FB813BDBF5}" type="datetimeFigureOut">
              <a:rPr lang="en-GB" smtClean="0"/>
              <a:t>29/04/2019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5CAD1-B1FB-45CB-8B62-4CA4B6B3B6EA}" type="slidenum">
              <a:rPr lang="en-GB" smtClean="0"/>
              <a:t>‹#›</a:t>
            </a:fld>
            <a:endParaRPr lang="en-GB"/>
          </a:p>
        </p:txBody>
      </p:sp>
    </p:spTree>
    <p:extLst>
      <p:ext uri="{BB962C8B-B14F-4D97-AF65-F5344CB8AC3E}">
        <p14:creationId xmlns:p14="http://schemas.microsoft.com/office/powerpoint/2010/main" val="1778925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2.warwick.ac.uk/services/skills/events/revision"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mailto:A.Dincer@warwick.ac.uk" TargetMode="External"/><Relationship Id="rId2" Type="http://schemas.openxmlformats.org/officeDocument/2006/relationships/hyperlink" Target="http://www2.warwick.ac.uk/services/tutors/counselling/informationpages/managingexamanxiety/"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2.warwick.ac.uk/fac/arts/history/students/assessment/marking" TargetMode="External"/><Relationship Id="rId2" Type="http://schemas.openxmlformats.org/officeDocument/2006/relationships/hyperlink" Target="http://www2.warwick.ac.uk/services/exampapers%20and%20put%20HI203" TargetMode="External"/><Relationship Id="rId1" Type="http://schemas.openxmlformats.org/officeDocument/2006/relationships/slideLayout" Target="../slideLayouts/slideLayout7.xml"/><Relationship Id="rId5" Type="http://schemas.openxmlformats.org/officeDocument/2006/relationships/hyperlink" Target="http://go.warwick.ac.uk/europeanworld/resources" TargetMode="External"/><Relationship Id="rId4" Type="http://schemas.openxmlformats.org/officeDocument/2006/relationships/hyperlink" Target="http://www2.warwick.ac.uk/fac/arts/history/students/handbook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Trip to the Warwickshire Record Office</a:t>
            </a:r>
          </a:p>
        </p:txBody>
      </p:sp>
      <p:sp>
        <p:nvSpPr>
          <p:cNvPr id="3" name="Content Placeholder 2"/>
          <p:cNvSpPr>
            <a:spLocks noGrp="1"/>
          </p:cNvSpPr>
          <p:nvPr>
            <p:ph idx="1"/>
          </p:nvPr>
        </p:nvSpPr>
        <p:spPr/>
        <p:txBody>
          <a:bodyPr>
            <a:normAutofit fontScale="92500" lnSpcReduction="10000"/>
          </a:bodyPr>
          <a:lstStyle/>
          <a:p>
            <a:r>
              <a:rPr lang="en-US" dirty="0"/>
              <a:t>On afternoon of Wed 8th May 2019 </a:t>
            </a:r>
          </a:p>
          <a:p>
            <a:r>
              <a:rPr lang="en-US" dirty="0"/>
              <a:t>behind-the-scenes tour of the archive and an opportunity to see a variety of types of manuscripts, maps and other documents. </a:t>
            </a:r>
          </a:p>
          <a:p>
            <a:r>
              <a:rPr lang="en-US" dirty="0"/>
              <a:t>Free!</a:t>
            </a:r>
          </a:p>
          <a:p>
            <a:r>
              <a:rPr lang="en-US" dirty="0"/>
              <a:t>Should appeal to anyone thinking of a career in museums and archives; anyone thinking of a dissertation or project that might make use of local materials; or anyone wanting to see the material record of the early modern past. </a:t>
            </a:r>
          </a:p>
          <a:p>
            <a:r>
              <a:rPr lang="en-US" dirty="0"/>
              <a:t>We shall leave at 2.20 from outside the Humanities building and aim to return by 5 or soon after.</a:t>
            </a:r>
          </a:p>
          <a:p>
            <a:r>
              <a:rPr lang="en-US" dirty="0"/>
              <a:t>Please sign up via the link on the module homepage</a:t>
            </a:r>
            <a:endParaRPr lang="en-GB" dirty="0"/>
          </a:p>
        </p:txBody>
      </p:sp>
    </p:spTree>
    <p:extLst>
      <p:ext uri="{BB962C8B-B14F-4D97-AF65-F5344CB8AC3E}">
        <p14:creationId xmlns:p14="http://schemas.microsoft.com/office/powerpoint/2010/main" val="836764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2684" y="335625"/>
            <a:ext cx="10443411" cy="6494085"/>
          </a:xfrm>
          <a:prstGeom prst="rect">
            <a:avLst/>
          </a:prstGeom>
        </p:spPr>
        <p:txBody>
          <a:bodyPr wrap="square">
            <a:spAutoFit/>
          </a:bodyPr>
          <a:lstStyle/>
          <a:p>
            <a:r>
              <a:rPr lang="en-GB" sz="3200" b="1" dirty="0"/>
              <a:t>Upper Second (60-69</a:t>
            </a:r>
            <a:r>
              <a:rPr lang="en-GB" sz="3200" b="1" dirty="0" smtClean="0"/>
              <a:t>)</a:t>
            </a:r>
          </a:p>
          <a:p>
            <a:endParaRPr lang="en-GB" sz="3200" b="1" dirty="0"/>
          </a:p>
          <a:p>
            <a:pPr marL="342900" indent="-342900">
              <a:buFont typeface="Arial" panose="020B0604020202020204" pitchFamily="34" charset="0"/>
              <a:buChar char="•"/>
            </a:pPr>
            <a:r>
              <a:rPr lang="en-GB" sz="3200" dirty="0" smtClean="0"/>
              <a:t>Direct </a:t>
            </a:r>
            <a:r>
              <a:rPr lang="en-GB" sz="3200" dirty="0"/>
              <a:t>answer to the question, establishing the wider significance of the issues concerned</a:t>
            </a:r>
            <a:r>
              <a:rPr lang="en-GB" sz="3200"/>
              <a:t>. </a:t>
            </a:r>
            <a:endParaRPr lang="en-GB" sz="3200" smtClean="0"/>
          </a:p>
          <a:p>
            <a:pPr marL="342900" indent="-342900">
              <a:buFont typeface="Arial" panose="020B0604020202020204" pitchFamily="34" charset="0"/>
              <a:buChar char="•"/>
            </a:pPr>
            <a:r>
              <a:rPr lang="en-GB" sz="3200" smtClean="0"/>
              <a:t>Adequate </a:t>
            </a:r>
            <a:r>
              <a:rPr lang="en-GB" sz="3200" dirty="0"/>
              <a:t>coverage of the relevant material, accuracy in the details. </a:t>
            </a:r>
          </a:p>
          <a:p>
            <a:pPr marL="342900" indent="-342900">
              <a:buFont typeface="Arial" panose="020B0604020202020204" pitchFamily="34" charset="0"/>
              <a:buChar char="•"/>
            </a:pPr>
            <a:r>
              <a:rPr lang="en-GB" sz="3200" dirty="0"/>
              <a:t>Skilful mobilisation of evidence in relation to the argument being presented. </a:t>
            </a:r>
          </a:p>
          <a:p>
            <a:pPr marL="342900" indent="-342900">
              <a:buFont typeface="Arial" panose="020B0604020202020204" pitchFamily="34" charset="0"/>
              <a:buChar char="•"/>
            </a:pPr>
            <a:r>
              <a:rPr lang="en-GB" sz="3200" dirty="0"/>
              <a:t>Narrative and description taking second place to analysis. </a:t>
            </a:r>
          </a:p>
          <a:p>
            <a:pPr marL="342900" indent="-342900">
              <a:buFont typeface="Arial" panose="020B0604020202020204" pitchFamily="34" charset="0"/>
              <a:buChar char="•"/>
            </a:pPr>
            <a:r>
              <a:rPr lang="en-GB" sz="3200" dirty="0"/>
              <a:t>Competent manipulation of relevant concepts, theoretical or historiographical perspectives or methodological issues. </a:t>
            </a:r>
          </a:p>
          <a:p>
            <a:pPr marL="342900" indent="-342900">
              <a:buFont typeface="Arial" panose="020B0604020202020204" pitchFamily="34" charset="0"/>
              <a:buChar char="•"/>
            </a:pPr>
            <a:r>
              <a:rPr lang="en-GB" sz="3200" dirty="0"/>
              <a:t>Fluent g </a:t>
            </a:r>
            <a:r>
              <a:rPr lang="en-GB" sz="3200" dirty="0"/>
              <a:t>style; effective presentation and structuring of arguments</a:t>
            </a:r>
            <a:r>
              <a:rPr lang="en-GB" sz="3200" dirty="0" smtClean="0"/>
              <a:t>.</a:t>
            </a:r>
            <a:endParaRPr lang="en-GB" sz="3200" dirty="0"/>
          </a:p>
        </p:txBody>
      </p:sp>
    </p:spTree>
    <p:extLst>
      <p:ext uri="{BB962C8B-B14F-4D97-AF65-F5344CB8AC3E}">
        <p14:creationId xmlns:p14="http://schemas.microsoft.com/office/powerpoint/2010/main" val="1830222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365125"/>
            <a:ext cx="10515600" cy="5811838"/>
          </a:xfrm>
        </p:spPr>
        <p:txBody>
          <a:bodyPr>
            <a:normAutofit fontScale="77500" lnSpcReduction="20000"/>
          </a:bodyPr>
          <a:lstStyle/>
          <a:p>
            <a:r>
              <a:rPr lang="en-GB" b="1" dirty="0"/>
              <a:t>Lower Second (50-59)</a:t>
            </a:r>
          </a:p>
          <a:p>
            <a:r>
              <a:rPr lang="en-GB" dirty="0"/>
              <a:t>Basically satisfactory answer to the question. </a:t>
            </a:r>
          </a:p>
          <a:p>
            <a:r>
              <a:rPr lang="en-GB" dirty="0"/>
              <a:t>Limited coverage of relevant material; some inaccuracy in the detail.</a:t>
            </a:r>
          </a:p>
          <a:p>
            <a:r>
              <a:rPr lang="en-GB" dirty="0"/>
              <a:t>Some attempt to mobilise evidence in relation to the argument being presented.</a:t>
            </a:r>
          </a:p>
          <a:p>
            <a:r>
              <a:rPr lang="en-GB" dirty="0"/>
              <a:t>Analysis taking second place to narrative and description. </a:t>
            </a:r>
          </a:p>
          <a:p>
            <a:r>
              <a:rPr lang="en-GB" dirty="0"/>
              <a:t>Limited understanding of relevant concepts, theoretical or historiographical perspectives or methodological issues. </a:t>
            </a:r>
          </a:p>
          <a:p>
            <a:r>
              <a:rPr lang="en-GB" dirty="0"/>
              <a:t>Adequate writing style, presentation and structuring of arguments</a:t>
            </a:r>
            <a:r>
              <a:rPr lang="en-GB" dirty="0" smtClean="0"/>
              <a:t>.</a:t>
            </a:r>
          </a:p>
          <a:p>
            <a:endParaRPr lang="en-GB" dirty="0"/>
          </a:p>
          <a:p>
            <a:r>
              <a:rPr lang="en-GB" b="1" dirty="0"/>
              <a:t>Third (40–49)</a:t>
            </a:r>
          </a:p>
          <a:p>
            <a:r>
              <a:rPr lang="en-GB" dirty="0"/>
              <a:t>Barely satisfactory answer to the question. </a:t>
            </a:r>
            <a:endParaRPr lang="en-GB" dirty="0" smtClean="0"/>
          </a:p>
          <a:p>
            <a:r>
              <a:rPr lang="en-GB" dirty="0" smtClean="0"/>
              <a:t>Inadequate </a:t>
            </a:r>
            <a:r>
              <a:rPr lang="en-GB" dirty="0"/>
              <a:t>coverage of relevant material; </a:t>
            </a:r>
            <a:endParaRPr lang="en-GB" dirty="0" smtClean="0"/>
          </a:p>
          <a:p>
            <a:r>
              <a:rPr lang="en-GB" dirty="0" smtClean="0"/>
              <a:t>major </a:t>
            </a:r>
            <a:r>
              <a:rPr lang="en-GB" dirty="0"/>
              <a:t>inaccuracies in the detail</a:t>
            </a:r>
            <a:r>
              <a:rPr lang="en-GB" dirty="0" smtClean="0"/>
              <a:t>.</a:t>
            </a:r>
          </a:p>
          <a:p>
            <a:r>
              <a:rPr lang="en-GB" dirty="0" smtClean="0"/>
              <a:t>No </a:t>
            </a:r>
            <a:r>
              <a:rPr lang="en-GB" dirty="0"/>
              <a:t>understanding of relevant concepts, theoretical or historiographical</a:t>
            </a:r>
            <a:br>
              <a:rPr lang="en-GB" dirty="0"/>
            </a:br>
            <a:r>
              <a:rPr lang="en-GB" dirty="0"/>
              <a:t>perspectives or methodological issues. </a:t>
            </a:r>
            <a:endParaRPr lang="en-GB" dirty="0" smtClean="0"/>
          </a:p>
          <a:p>
            <a:r>
              <a:rPr lang="en-GB" dirty="0" smtClean="0"/>
              <a:t>Poor </a:t>
            </a:r>
            <a:r>
              <a:rPr lang="en-GB" dirty="0"/>
              <a:t>presentation and structuring of arguments.</a:t>
            </a:r>
          </a:p>
          <a:p>
            <a:endParaRPr lang="en-GB" dirty="0"/>
          </a:p>
        </p:txBody>
      </p:sp>
    </p:spTree>
    <p:extLst>
      <p:ext uri="{BB962C8B-B14F-4D97-AF65-F5344CB8AC3E}">
        <p14:creationId xmlns:p14="http://schemas.microsoft.com/office/powerpoint/2010/main" val="4196290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552" y="313037"/>
            <a:ext cx="11294075" cy="6617196"/>
          </a:xfrm>
          <a:prstGeom prst="rect">
            <a:avLst/>
          </a:prstGeom>
          <a:noFill/>
        </p:spPr>
        <p:txBody>
          <a:bodyPr wrap="square" rtlCol="0">
            <a:spAutoFit/>
          </a:bodyPr>
          <a:lstStyle/>
          <a:p>
            <a:r>
              <a:rPr lang="en-GB" sz="4000" dirty="0"/>
              <a:t>In the exam:</a:t>
            </a:r>
          </a:p>
          <a:p>
            <a:endParaRPr lang="en-GB" sz="2400" dirty="0"/>
          </a:p>
          <a:p>
            <a:r>
              <a:rPr lang="en-GB" sz="2400" dirty="0"/>
              <a:t>Do</a:t>
            </a:r>
          </a:p>
          <a:p>
            <a:endParaRPr lang="en-GB" sz="2400" dirty="0"/>
          </a:p>
          <a:p>
            <a:r>
              <a:rPr lang="en-GB" sz="2400" dirty="0"/>
              <a:t>• </a:t>
            </a:r>
            <a:r>
              <a:rPr lang="en-GB" sz="2400" b="1" dirty="0"/>
              <a:t>take some time</a:t>
            </a:r>
            <a:r>
              <a:rPr lang="en-GB" sz="2400" dirty="0"/>
              <a:t> choosing the questions you are going to answer, and planning your answer for each one. An hour for a question is quite a long time - you can afford to spend at least ten minutes of this time thinking and planning. READ THE QUESTION!</a:t>
            </a:r>
          </a:p>
          <a:p>
            <a:endParaRPr lang="en-GB" sz="2400" dirty="0"/>
          </a:p>
          <a:p>
            <a:r>
              <a:rPr lang="en-GB" sz="2400" dirty="0"/>
              <a:t> • </a:t>
            </a:r>
            <a:r>
              <a:rPr lang="en-GB" sz="2400" b="1" dirty="0"/>
              <a:t>answer the question</a:t>
            </a:r>
            <a:r>
              <a:rPr lang="en-GB" sz="2400" dirty="0"/>
              <a:t> in front you (not the one you hoped was going to be there!) </a:t>
            </a:r>
            <a:r>
              <a:rPr lang="en-GB" sz="2400" dirty="0" err="1"/>
              <a:t>ie</a:t>
            </a:r>
            <a:r>
              <a:rPr lang="en-GB" sz="2400" dirty="0"/>
              <a:t> pay attention to the wording of the question (and perhaps make some reference to it in introduction, conclusion or the course of the essay) - is there a historiographical controversy being hinted at; an issue about methodology or theory; or a need to speak explicitly about evidence and sources?</a:t>
            </a:r>
          </a:p>
          <a:p>
            <a:endParaRPr lang="en-GB" sz="2400" dirty="0"/>
          </a:p>
          <a:p>
            <a:r>
              <a:rPr lang="en-GB" sz="2400" dirty="0"/>
              <a:t> • </a:t>
            </a:r>
            <a:r>
              <a:rPr lang="en-GB" sz="2400" b="1" dirty="0"/>
              <a:t>give your answer a sense of purpose and direction</a:t>
            </a:r>
            <a:r>
              <a:rPr lang="en-GB" sz="2400" dirty="0"/>
              <a:t>: make sure to analyse and evaluate, rather than merely describe or list. Structure your answer in paragraphs, and make sure each paragraph deals with a distinct aspect/idea, or development of a previous one...</a:t>
            </a:r>
          </a:p>
        </p:txBody>
      </p:sp>
    </p:spTree>
    <p:extLst>
      <p:ext uri="{BB962C8B-B14F-4D97-AF65-F5344CB8AC3E}">
        <p14:creationId xmlns:p14="http://schemas.microsoft.com/office/powerpoint/2010/main" val="3611987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9557" y="304800"/>
            <a:ext cx="11228173" cy="6617196"/>
          </a:xfrm>
          <a:prstGeom prst="rect">
            <a:avLst/>
          </a:prstGeom>
          <a:noFill/>
        </p:spPr>
        <p:txBody>
          <a:bodyPr wrap="square" rtlCol="0">
            <a:spAutoFit/>
          </a:bodyPr>
          <a:lstStyle/>
          <a:p>
            <a:r>
              <a:rPr lang="en-GB" sz="4000" dirty="0"/>
              <a:t>... </a:t>
            </a:r>
            <a:r>
              <a:rPr lang="en-GB" sz="4000" i="1" dirty="0"/>
              <a:t>In the exam</a:t>
            </a:r>
          </a:p>
          <a:p>
            <a:endParaRPr lang="en-GB" sz="2400" dirty="0"/>
          </a:p>
          <a:p>
            <a:pPr marL="342900" indent="-342900">
              <a:buFont typeface="Arial" panose="020B0604020202020204" pitchFamily="34" charset="0"/>
              <a:buChar char="•"/>
            </a:pPr>
            <a:r>
              <a:rPr lang="en-GB" sz="2400" dirty="0"/>
              <a:t>use the introduction briefly to identify the key issues involved and give some indication of the line of argument you intend to pursue. Make sure the conclusion is offering a clear and considered answer to the question (NB this doesn’t necessarily mean going over the top in a one-sided direction - in some circumstances a clear answer might conclude that the evidence is ambiguous, or suggest a balance of probabilities).</a:t>
            </a:r>
          </a:p>
          <a:p>
            <a:r>
              <a:rPr lang="en-GB" sz="2400" dirty="0"/>
              <a:t> </a:t>
            </a:r>
          </a:p>
          <a:p>
            <a:r>
              <a:rPr lang="en-GB" sz="2400" dirty="0"/>
              <a:t>•  illustrate your argument with </a:t>
            </a:r>
            <a:r>
              <a:rPr lang="en-GB" sz="2400" b="1" dirty="0"/>
              <a:t>specific, accurate, succinct examples</a:t>
            </a:r>
            <a:r>
              <a:rPr lang="en-GB" sz="2400" dirty="0"/>
              <a:t>: make sure that    these are clearly relevant, supporting a line of interpretation – the exam is not testing factual knowledge for its own sake. Some questions may be focused on one country/region; others explicitly invite comparison between two or more, but an ability to compare and contrast, to consider variables of time and geography, is always good...</a:t>
            </a:r>
          </a:p>
          <a:p>
            <a:r>
              <a:rPr lang="en-GB" sz="2400" dirty="0"/>
              <a:t> </a:t>
            </a:r>
          </a:p>
          <a:p>
            <a:r>
              <a:rPr lang="en-GB" sz="2400" dirty="0"/>
              <a:t>• use any time left to read through your answers </a:t>
            </a:r>
          </a:p>
          <a:p>
            <a:endParaRPr lang="en-GB" sz="2400" dirty="0"/>
          </a:p>
        </p:txBody>
      </p:sp>
    </p:spTree>
    <p:extLst>
      <p:ext uri="{BB962C8B-B14F-4D97-AF65-F5344CB8AC3E}">
        <p14:creationId xmlns:p14="http://schemas.microsoft.com/office/powerpoint/2010/main" val="1333622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124" y="313038"/>
            <a:ext cx="11178745" cy="6617196"/>
          </a:xfrm>
          <a:prstGeom prst="rect">
            <a:avLst/>
          </a:prstGeom>
          <a:noFill/>
        </p:spPr>
        <p:txBody>
          <a:bodyPr wrap="square" rtlCol="0">
            <a:spAutoFit/>
          </a:bodyPr>
          <a:lstStyle/>
          <a:p>
            <a:r>
              <a:rPr lang="en-GB" sz="4000" dirty="0"/>
              <a:t>... </a:t>
            </a:r>
            <a:r>
              <a:rPr lang="en-GB" sz="4000" i="1" dirty="0"/>
              <a:t>in the exam</a:t>
            </a:r>
          </a:p>
          <a:p>
            <a:endParaRPr lang="en-GB" sz="2400" dirty="0"/>
          </a:p>
          <a:p>
            <a:r>
              <a:rPr lang="en-GB" sz="2400" dirty="0"/>
              <a:t>Don’t:</a:t>
            </a:r>
          </a:p>
          <a:p>
            <a:endParaRPr lang="en-GB" sz="2400" dirty="0"/>
          </a:p>
          <a:p>
            <a:r>
              <a:rPr lang="en-GB" sz="2400" dirty="0"/>
              <a:t>• rush madly into writing before you know what you’re going to say.</a:t>
            </a:r>
          </a:p>
          <a:p>
            <a:r>
              <a:rPr lang="en-GB" sz="2400" dirty="0"/>
              <a:t> </a:t>
            </a:r>
          </a:p>
          <a:p>
            <a:r>
              <a:rPr lang="en-GB" sz="2400" dirty="0"/>
              <a:t>• answer any question which has a significant amount of </a:t>
            </a:r>
            <a:r>
              <a:rPr lang="en-GB" sz="2400" b="1" dirty="0"/>
              <a:t>overlap with any long essay</a:t>
            </a:r>
            <a:r>
              <a:rPr lang="en-GB" sz="2400" dirty="0"/>
              <a:t>.</a:t>
            </a:r>
          </a:p>
          <a:p>
            <a:endParaRPr lang="en-GB" sz="2400" dirty="0"/>
          </a:p>
          <a:p>
            <a:r>
              <a:rPr lang="en-GB" sz="2400" dirty="0"/>
              <a:t>• answer any starred question if you are taking that module</a:t>
            </a:r>
          </a:p>
          <a:p>
            <a:r>
              <a:rPr lang="en-GB" sz="2400" dirty="0"/>
              <a:t> </a:t>
            </a:r>
          </a:p>
          <a:p>
            <a:r>
              <a:rPr lang="en-GB" sz="2400" dirty="0"/>
              <a:t>• </a:t>
            </a:r>
            <a:r>
              <a:rPr lang="en-GB" sz="2400" b="1" dirty="0"/>
              <a:t>either </a:t>
            </a:r>
            <a:r>
              <a:rPr lang="en-GB" sz="2400" dirty="0"/>
              <a:t>make huge sweeping generalizations without supporting evidence,</a:t>
            </a:r>
            <a:r>
              <a:rPr lang="en-GB" sz="2400" b="1" dirty="0"/>
              <a:t> or</a:t>
            </a:r>
            <a:r>
              <a:rPr lang="en-GB" sz="2400" dirty="0"/>
              <a:t> pile on fact after fact without there being a clear point of analysis involved.</a:t>
            </a:r>
          </a:p>
          <a:p>
            <a:endParaRPr lang="en-GB" sz="2400" dirty="0"/>
          </a:p>
          <a:p>
            <a:r>
              <a:rPr lang="en-GB" sz="2400" dirty="0"/>
              <a:t>• answer thematic questions with reference to just one case study</a:t>
            </a:r>
          </a:p>
          <a:p>
            <a:r>
              <a:rPr lang="en-GB" sz="2400" dirty="0"/>
              <a:t> </a:t>
            </a:r>
          </a:p>
          <a:p>
            <a:r>
              <a:rPr lang="en-GB" sz="2400" dirty="0"/>
              <a:t>• panic!</a:t>
            </a:r>
          </a:p>
          <a:p>
            <a:endParaRPr lang="en-GB" sz="2400" dirty="0"/>
          </a:p>
        </p:txBody>
      </p:sp>
    </p:spTree>
    <p:extLst>
      <p:ext uri="{BB962C8B-B14F-4D97-AF65-F5344CB8AC3E}">
        <p14:creationId xmlns:p14="http://schemas.microsoft.com/office/powerpoint/2010/main" val="1380277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1320" y="477795"/>
            <a:ext cx="10997512" cy="4401205"/>
          </a:xfrm>
          <a:prstGeom prst="rect">
            <a:avLst/>
          </a:prstGeom>
          <a:noFill/>
        </p:spPr>
        <p:txBody>
          <a:bodyPr wrap="square" rtlCol="0">
            <a:spAutoFit/>
          </a:bodyPr>
          <a:lstStyle/>
          <a:p>
            <a:r>
              <a:rPr lang="en-GB" sz="4000" dirty="0"/>
              <a:t>Sources of Help:</a:t>
            </a:r>
          </a:p>
          <a:p>
            <a:endParaRPr lang="en-GB" sz="2400" dirty="0"/>
          </a:p>
          <a:p>
            <a:r>
              <a:rPr lang="en-GB" sz="2400" dirty="0"/>
              <a:t>Don’t: be afraid to ask!</a:t>
            </a:r>
          </a:p>
          <a:p>
            <a:endParaRPr lang="en-GB" sz="2400" dirty="0"/>
          </a:p>
          <a:p>
            <a:pPr marL="571500" indent="-571500">
              <a:buFont typeface="Arial" panose="020B0604020202020204" pitchFamily="34" charset="0"/>
              <a:buChar char="•"/>
            </a:pPr>
            <a:r>
              <a:rPr lang="en-GB" sz="2400" dirty="0"/>
              <a:t>Seminar tutors for approaches to topics</a:t>
            </a:r>
          </a:p>
          <a:p>
            <a:pPr marL="571500" indent="-571500">
              <a:buFont typeface="Arial" panose="020B0604020202020204" pitchFamily="34" charset="0"/>
              <a:buChar char="•"/>
            </a:pPr>
            <a:r>
              <a:rPr lang="en-GB" sz="2400" dirty="0"/>
              <a:t>Director of Undergraduate Studies (b.kumin@warwick.ac.uk) and Examinations Secretary (c.storer@warwick.ac.uk) for broader issues around assessment</a:t>
            </a:r>
          </a:p>
          <a:p>
            <a:pPr marL="571500" indent="-571500">
              <a:buFont typeface="Arial" panose="020B0604020202020204" pitchFamily="34" charset="0"/>
              <a:buChar char="•"/>
            </a:pPr>
            <a:r>
              <a:rPr lang="en-GB" sz="2400" dirty="0"/>
              <a:t>Personal tutors: not necessarily subject specialist, but can advise on revision and exam techniques in general</a:t>
            </a:r>
          </a:p>
          <a:p>
            <a:pPr marL="571500" indent="-571500">
              <a:buFont typeface="Arial" panose="020B0604020202020204" pitchFamily="34" charset="0"/>
              <a:buChar char="•"/>
            </a:pPr>
            <a:r>
              <a:rPr lang="en-GB" sz="2400" dirty="0"/>
              <a:t>Skills and Student development: running an exam revision workshop on 4 and 18 May (</a:t>
            </a:r>
            <a:r>
              <a:rPr lang="en-GB" sz="2400" dirty="0">
                <a:hlinkClick r:id="rId2"/>
              </a:rPr>
              <a:t>http://www2.warwick.ac.uk/services/skills/events/revision</a:t>
            </a:r>
            <a:r>
              <a:rPr lang="en-GB" sz="2400" dirty="0"/>
              <a:t>)</a:t>
            </a:r>
          </a:p>
        </p:txBody>
      </p:sp>
    </p:spTree>
    <p:extLst>
      <p:ext uri="{BB962C8B-B14F-4D97-AF65-F5344CB8AC3E}">
        <p14:creationId xmlns:p14="http://schemas.microsoft.com/office/powerpoint/2010/main" val="1791363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606" y="370703"/>
            <a:ext cx="11104605" cy="5878532"/>
          </a:xfrm>
          <a:prstGeom prst="rect">
            <a:avLst/>
          </a:prstGeom>
          <a:noFill/>
        </p:spPr>
        <p:txBody>
          <a:bodyPr wrap="square" rtlCol="0">
            <a:spAutoFit/>
          </a:bodyPr>
          <a:lstStyle/>
          <a:p>
            <a:r>
              <a:rPr lang="en-GB" sz="4000" dirty="0"/>
              <a:t>Exam related stress-anxiety:</a:t>
            </a:r>
          </a:p>
          <a:p>
            <a:endParaRPr lang="en-GB" sz="4000" dirty="0"/>
          </a:p>
          <a:p>
            <a:pPr marL="457200" indent="-457200">
              <a:buFont typeface="Arial" panose="020B0604020202020204" pitchFamily="34" charset="0"/>
              <a:buChar char="•"/>
            </a:pPr>
            <a:r>
              <a:rPr lang="en-GB" sz="3200" dirty="0"/>
              <a:t>Counselling Service: webpage, podcast and links to other resources at </a:t>
            </a:r>
            <a:r>
              <a:rPr lang="en-GB" sz="3200" dirty="0">
                <a:hlinkClick r:id="rId2"/>
              </a:rPr>
              <a:t>http://www2.warwick.ac.uk/services/tutors/counselling/informationpages/managingexamanxiety/</a:t>
            </a:r>
            <a:endParaRPr lang="en-GB" sz="3200" dirty="0"/>
          </a:p>
          <a:p>
            <a:endParaRPr lang="en-GB" sz="3200" dirty="0"/>
          </a:p>
          <a:p>
            <a:pPr marL="457200" indent="-457200">
              <a:buFont typeface="Arial" panose="020B0604020202020204" pitchFamily="34" charset="0"/>
              <a:buChar char="•"/>
            </a:pPr>
            <a:r>
              <a:rPr lang="en-GB" sz="3200" dirty="0"/>
              <a:t>Personal tutor, Second-Year Senior Tutor (</a:t>
            </a:r>
            <a:r>
              <a:rPr lang="en-GB" sz="3200" dirty="0">
                <a:hlinkClick r:id="rId3"/>
              </a:rPr>
              <a:t>A.Dincer@warwick.ac.uk</a:t>
            </a:r>
            <a:r>
              <a:rPr lang="en-GB" sz="3200" dirty="0"/>
              <a:t>), Department Senior Tutor (roger.fagge@warwick.ac.uk)</a:t>
            </a:r>
          </a:p>
          <a:p>
            <a:endParaRPr lang="en-GB" sz="4000" dirty="0"/>
          </a:p>
        </p:txBody>
      </p:sp>
    </p:spTree>
    <p:extLst>
      <p:ext uri="{BB962C8B-B14F-4D97-AF65-F5344CB8AC3E}">
        <p14:creationId xmlns:p14="http://schemas.microsoft.com/office/powerpoint/2010/main" val="881873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1708" y="494270"/>
            <a:ext cx="8748583" cy="3600986"/>
          </a:xfrm>
          <a:prstGeom prst="rect">
            <a:avLst/>
          </a:prstGeom>
          <a:noFill/>
        </p:spPr>
        <p:txBody>
          <a:bodyPr wrap="square" rtlCol="0">
            <a:spAutoFit/>
          </a:bodyPr>
          <a:lstStyle/>
          <a:p>
            <a:endParaRPr lang="en-GB" dirty="0"/>
          </a:p>
          <a:p>
            <a:endParaRPr lang="en-GB" dirty="0"/>
          </a:p>
          <a:p>
            <a:endParaRPr lang="en-GB" sz="9600" dirty="0"/>
          </a:p>
          <a:p>
            <a:pPr algn="ctr"/>
            <a:r>
              <a:rPr lang="en-GB" sz="9600" i="1" dirty="0"/>
              <a:t>??Questions??</a:t>
            </a:r>
          </a:p>
        </p:txBody>
      </p:sp>
    </p:spTree>
    <p:extLst>
      <p:ext uri="{BB962C8B-B14F-4D97-AF65-F5344CB8AC3E}">
        <p14:creationId xmlns:p14="http://schemas.microsoft.com/office/powerpoint/2010/main" val="1723005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259D8F-BA06-455E-88A9-628A806ABE33}"/>
              </a:ext>
            </a:extLst>
          </p:cNvPr>
          <p:cNvSpPr>
            <a:spLocks noGrp="1"/>
          </p:cNvSpPr>
          <p:nvPr>
            <p:ph type="title"/>
          </p:nvPr>
        </p:nvSpPr>
        <p:spPr/>
        <p:txBody>
          <a:bodyPr/>
          <a:lstStyle/>
          <a:p>
            <a:r>
              <a:rPr lang="en-US" dirty="0"/>
              <a:t>Two assessment patterns</a:t>
            </a:r>
            <a:endParaRPr lang="en-GB" dirty="0"/>
          </a:p>
        </p:txBody>
      </p:sp>
      <p:sp>
        <p:nvSpPr>
          <p:cNvPr id="3" name="Content Placeholder 2">
            <a:extLst>
              <a:ext uri="{FF2B5EF4-FFF2-40B4-BE49-F238E27FC236}">
                <a16:creationId xmlns:a16="http://schemas.microsoft.com/office/drawing/2014/main" xmlns="" id="{064E3133-110D-43F0-8F3C-6D145EF4445E}"/>
              </a:ext>
            </a:extLst>
          </p:cNvPr>
          <p:cNvSpPr>
            <a:spLocks noGrp="1"/>
          </p:cNvSpPr>
          <p:nvPr>
            <p:ph idx="1"/>
          </p:nvPr>
        </p:nvSpPr>
        <p:spPr/>
        <p:txBody>
          <a:bodyPr>
            <a:normAutofit fontScale="85000" lnSpcReduction="20000"/>
          </a:bodyPr>
          <a:lstStyle/>
          <a:p>
            <a:pPr marL="0" indent="0">
              <a:buNone/>
            </a:pPr>
            <a:r>
              <a:rPr lang="en-US" dirty="0"/>
              <a:t/>
            </a:r>
            <a:br>
              <a:rPr lang="en-US" dirty="0"/>
            </a:br>
            <a:r>
              <a:rPr lang="en-US" b="1" dirty="0"/>
              <a:t>Either</a:t>
            </a:r>
            <a:r>
              <a:rPr lang="en-US" dirty="0"/>
              <a:t/>
            </a:r>
            <a:br>
              <a:rPr lang="en-US" dirty="0"/>
            </a:br>
            <a:r>
              <a:rPr lang="en-US" dirty="0"/>
              <a:t>A) </a:t>
            </a:r>
            <a:br>
              <a:rPr lang="en-US" dirty="0"/>
            </a:br>
            <a:r>
              <a:rPr lang="en-US" dirty="0"/>
              <a:t>- Formative: Two 2000 word essays in term 1 and 2 + an optional mock exam question</a:t>
            </a:r>
            <a:br>
              <a:rPr lang="en-US" dirty="0"/>
            </a:br>
            <a:r>
              <a:rPr lang="en-US" dirty="0"/>
              <a:t>- Summative: 3 hours / 3 questions summer term exam (worth 100% of your module mark)</a:t>
            </a:r>
          </a:p>
          <a:p>
            <a:pPr marL="0" indent="0">
              <a:buNone/>
            </a:pPr>
            <a:r>
              <a:rPr lang="en-US" dirty="0"/>
              <a:t/>
            </a:r>
            <a:br>
              <a:rPr lang="en-US" dirty="0"/>
            </a:br>
            <a:r>
              <a:rPr lang="en-US" b="1" dirty="0"/>
              <a:t>Or</a:t>
            </a:r>
            <a:r>
              <a:rPr lang="en-US" dirty="0"/>
              <a:t/>
            </a:r>
            <a:br>
              <a:rPr lang="en-US" dirty="0"/>
            </a:br>
            <a:r>
              <a:rPr lang="en-US" dirty="0"/>
              <a:t>B)</a:t>
            </a:r>
            <a:br>
              <a:rPr lang="en-US" dirty="0"/>
            </a:br>
            <a:r>
              <a:rPr lang="en-US" dirty="0"/>
              <a:t>- Formative: one 2000 word essay in term 1 + an optional mock exam (both formative)</a:t>
            </a:r>
            <a:br>
              <a:rPr lang="en-US" dirty="0"/>
            </a:br>
            <a:r>
              <a:rPr lang="en-US" dirty="0"/>
              <a:t>- Summative: one assessed 3000 word essay (worth 40% of module mark) + seminar contribution (worth 10%) + 2 hour / 2 question summer term exam (worth 50%).</a:t>
            </a:r>
            <a:endParaRPr lang="en-GB" dirty="0"/>
          </a:p>
        </p:txBody>
      </p:sp>
    </p:spTree>
    <p:extLst>
      <p:ext uri="{BB962C8B-B14F-4D97-AF65-F5344CB8AC3E}">
        <p14:creationId xmlns:p14="http://schemas.microsoft.com/office/powerpoint/2010/main" val="1304391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7251C0-B64F-4724-B556-4EBC24BCD608}"/>
              </a:ext>
            </a:extLst>
          </p:cNvPr>
          <p:cNvSpPr>
            <a:spLocks noGrp="1"/>
          </p:cNvSpPr>
          <p:nvPr>
            <p:ph type="title"/>
          </p:nvPr>
        </p:nvSpPr>
        <p:spPr/>
        <p:txBody>
          <a:bodyPr/>
          <a:lstStyle/>
          <a:p>
            <a:r>
              <a:rPr lang="en-US" b="1" dirty="0"/>
              <a:t>Seminar assessment:</a:t>
            </a:r>
            <a:endParaRPr lang="en-GB" dirty="0"/>
          </a:p>
        </p:txBody>
      </p:sp>
      <p:sp>
        <p:nvSpPr>
          <p:cNvPr id="3" name="Content Placeholder 2">
            <a:extLst>
              <a:ext uri="{FF2B5EF4-FFF2-40B4-BE49-F238E27FC236}">
                <a16:creationId xmlns:a16="http://schemas.microsoft.com/office/drawing/2014/main" xmlns="" id="{00410B36-7F4C-42F8-A419-87D7D633F1DB}"/>
              </a:ext>
            </a:extLst>
          </p:cNvPr>
          <p:cNvSpPr>
            <a:spLocks noGrp="1"/>
          </p:cNvSpPr>
          <p:nvPr>
            <p:ph idx="1"/>
          </p:nvPr>
        </p:nvSpPr>
        <p:spPr/>
        <p:txBody>
          <a:bodyPr>
            <a:normAutofit fontScale="85000" lnSpcReduction="20000"/>
          </a:bodyPr>
          <a:lstStyle/>
          <a:p>
            <a:r>
              <a:rPr lang="en-US" dirty="0"/>
              <a:t>All students will be assessed and feedback given, though the mark will only carry forward towards the final mark for those who take the second option. Seminar participation will be assessed across all classes according to the following criteria:</a:t>
            </a:r>
            <a:br>
              <a:rPr lang="en-US" dirty="0"/>
            </a:br>
            <a:endParaRPr lang="en-US" dirty="0"/>
          </a:p>
          <a:p>
            <a:r>
              <a:rPr lang="en-US" dirty="0"/>
              <a:t>Attendance - Marks will be deducted for unauthorized absences.</a:t>
            </a:r>
          </a:p>
          <a:p>
            <a:r>
              <a:rPr lang="en-US" dirty="0"/>
              <a:t>Preparation - Evidence shows preparation for the seminar (has prepared notes and/or recalls the readings without the use of the open text).</a:t>
            </a:r>
          </a:p>
          <a:p>
            <a:r>
              <a:rPr lang="en-US" dirty="0"/>
              <a:t>Engagement - Quality of engagement is active, respectful and inclusive.</a:t>
            </a:r>
          </a:p>
          <a:p>
            <a:r>
              <a:rPr lang="en-US" dirty="0"/>
              <a:t>Initiative - Questions asked focus, clarify and summarize discussion.</a:t>
            </a:r>
          </a:p>
          <a:p>
            <a:r>
              <a:rPr lang="en-US" dirty="0"/>
              <a:t>Response - Quality of response reflects knowledge, comprehension and application of the readings.</a:t>
            </a:r>
          </a:p>
          <a:p>
            <a:r>
              <a:rPr lang="en-US" dirty="0"/>
              <a:t>Discussion - Quality of response extends the discussion with peers and reflects analysis, synthesis and evaluation.</a:t>
            </a:r>
          </a:p>
          <a:p>
            <a:endParaRPr lang="en-GB" dirty="0"/>
          </a:p>
        </p:txBody>
      </p:sp>
    </p:spTree>
    <p:extLst>
      <p:ext uri="{BB962C8B-B14F-4D97-AF65-F5344CB8AC3E}">
        <p14:creationId xmlns:p14="http://schemas.microsoft.com/office/powerpoint/2010/main" val="2487377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European World:</a:t>
            </a:r>
            <a:br>
              <a:rPr lang="en-GB" dirty="0"/>
            </a:br>
            <a:r>
              <a:rPr lang="en-GB" dirty="0"/>
              <a:t>Exam Do’s and ‘Don’ts</a:t>
            </a:r>
          </a:p>
        </p:txBody>
      </p:sp>
      <p:sp>
        <p:nvSpPr>
          <p:cNvPr id="3" name="Subtitle 2"/>
          <p:cNvSpPr>
            <a:spLocks noGrp="1"/>
          </p:cNvSpPr>
          <p:nvPr>
            <p:ph type="subTitle" idx="1"/>
          </p:nvPr>
        </p:nvSpPr>
        <p:spPr>
          <a:xfrm>
            <a:off x="1524000" y="4408861"/>
            <a:ext cx="9144000" cy="1655762"/>
          </a:xfrm>
        </p:spPr>
        <p:txBody>
          <a:bodyPr>
            <a:normAutofit fontScale="62500" lnSpcReduction="20000"/>
          </a:bodyPr>
          <a:lstStyle/>
          <a:p>
            <a:r>
              <a:rPr lang="en-GB" sz="4800" dirty="0"/>
              <a:t>Apologies for the exam timetabling issues!</a:t>
            </a:r>
          </a:p>
          <a:p>
            <a:r>
              <a:rPr lang="en-GB" sz="3200" dirty="0"/>
              <a:t>(though not the department’s fault!)</a:t>
            </a:r>
          </a:p>
          <a:p>
            <a:endParaRPr lang="en-GB" sz="3200" dirty="0"/>
          </a:p>
          <a:p>
            <a:r>
              <a:rPr lang="en-GB" sz="3200" dirty="0"/>
              <a:t>NB those intending to submit a mock exam answer should upload to tabula and send an email to the tutor to let them know</a:t>
            </a:r>
          </a:p>
          <a:p>
            <a:endParaRPr lang="en-GB" dirty="0"/>
          </a:p>
        </p:txBody>
      </p:sp>
    </p:spTree>
    <p:extLst>
      <p:ext uri="{BB962C8B-B14F-4D97-AF65-F5344CB8AC3E}">
        <p14:creationId xmlns:p14="http://schemas.microsoft.com/office/powerpoint/2010/main" val="3629531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8463" y="86916"/>
            <a:ext cx="10798938" cy="6771084"/>
          </a:xfrm>
          <a:prstGeom prst="rect">
            <a:avLst/>
          </a:prstGeom>
          <a:noFill/>
        </p:spPr>
        <p:txBody>
          <a:bodyPr wrap="square" rtlCol="0">
            <a:spAutoFit/>
          </a:bodyPr>
          <a:lstStyle/>
          <a:p>
            <a:r>
              <a:rPr lang="en-GB" sz="5400" dirty="0"/>
              <a:t>Points to note:</a:t>
            </a:r>
            <a:endParaRPr lang="en-GB" sz="4000" dirty="0"/>
          </a:p>
          <a:p>
            <a:endParaRPr lang="en-GB" sz="2000" dirty="0"/>
          </a:p>
          <a:p>
            <a:pPr marL="685800" indent="-685800">
              <a:buFont typeface="Arial" panose="020B0604020202020204" pitchFamily="34" charset="0"/>
              <a:buChar char="•"/>
            </a:pPr>
            <a:r>
              <a:rPr lang="en-GB" sz="3600" dirty="0"/>
              <a:t>The exam is on Wednesday 22 May at 9.30</a:t>
            </a:r>
          </a:p>
          <a:p>
            <a:pPr marL="685800" indent="-685800">
              <a:buFont typeface="Arial" panose="020B0604020202020204" pitchFamily="34" charset="0"/>
              <a:buChar char="•"/>
            </a:pPr>
            <a:r>
              <a:rPr lang="en-GB" sz="3600" dirty="0"/>
              <a:t>It is either a two or three-hour exam, depending on which assessment pattern you chose – and hence either two or three questions. Make sure you do the right number!!</a:t>
            </a:r>
          </a:p>
          <a:p>
            <a:pPr marL="571500" indent="-571500">
              <a:buFont typeface="Arial" panose="020B0604020202020204" pitchFamily="34" charset="0"/>
              <a:buChar char="•"/>
            </a:pPr>
            <a:r>
              <a:rPr lang="en-GB" sz="3600" dirty="0"/>
              <a:t>The paper has 20 questions</a:t>
            </a:r>
          </a:p>
          <a:p>
            <a:pPr marL="571500" indent="-571500">
              <a:buFont typeface="Arial" panose="020B0604020202020204" pitchFamily="34" charset="0"/>
              <a:buChar char="•"/>
            </a:pPr>
            <a:r>
              <a:rPr lang="en-GB" sz="3600" dirty="0"/>
              <a:t>The module covers 19 topics so there will be at least one question on each broad weekly theme/topic</a:t>
            </a:r>
          </a:p>
          <a:p>
            <a:pPr marL="571500" indent="-571500">
              <a:buFont typeface="Arial" panose="020B0604020202020204" pitchFamily="34" charset="0"/>
              <a:buChar char="•"/>
            </a:pPr>
            <a:r>
              <a:rPr lang="en-GB" sz="3600" dirty="0"/>
              <a:t>questions on the paper generally follow the same order as the structure of the module</a:t>
            </a:r>
          </a:p>
        </p:txBody>
      </p:sp>
    </p:spTree>
    <p:extLst>
      <p:ext uri="{BB962C8B-B14F-4D97-AF65-F5344CB8AC3E}">
        <p14:creationId xmlns:p14="http://schemas.microsoft.com/office/powerpoint/2010/main" val="2430580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47807" y="0"/>
            <a:ext cx="9127524" cy="8710077"/>
          </a:xfrm>
          <a:prstGeom prst="rect">
            <a:avLst/>
          </a:prstGeom>
          <a:noFill/>
        </p:spPr>
        <p:txBody>
          <a:bodyPr wrap="square" rtlCol="0">
            <a:spAutoFit/>
          </a:bodyPr>
          <a:lstStyle/>
          <a:p>
            <a:r>
              <a:rPr lang="en-GB" sz="4000" dirty="0"/>
              <a:t>you can answer any questions you like </a:t>
            </a:r>
          </a:p>
          <a:p>
            <a:r>
              <a:rPr lang="en-GB" sz="4000" dirty="0"/>
              <a:t>				(except...)</a:t>
            </a:r>
          </a:p>
          <a:p>
            <a:r>
              <a:rPr lang="en-GB" sz="2400" dirty="0"/>
              <a:t>Starred* Questions</a:t>
            </a:r>
          </a:p>
          <a:p>
            <a:pPr marL="857250" indent="-857250">
              <a:buFont typeface="Arial" panose="020B0604020202020204" pitchFamily="34" charset="0"/>
              <a:buChar char="•"/>
            </a:pPr>
            <a:r>
              <a:rPr lang="en-GB" sz="2400" dirty="0"/>
              <a:t>a small number of questions on the paper may be marked as </a:t>
            </a:r>
            <a:r>
              <a:rPr lang="en-GB" sz="2400" b="1" dirty="0"/>
              <a:t>*NOT HIXX Name of Option Module </a:t>
            </a:r>
            <a:r>
              <a:rPr lang="en-GB" sz="2400" dirty="0"/>
              <a:t>to ensure fairness/ prevent overlap</a:t>
            </a:r>
          </a:p>
          <a:p>
            <a:pPr marL="857250" indent="-857250">
              <a:buFont typeface="Arial" panose="020B0604020202020204" pitchFamily="34" charset="0"/>
              <a:buChar char="•"/>
            </a:pPr>
            <a:r>
              <a:rPr lang="en-GB" sz="2400" dirty="0"/>
              <a:t>we aim to keep this to a minimum, and is applied on case-by-case basis to specific questions (</a:t>
            </a:r>
            <a:r>
              <a:rPr lang="en-GB" sz="2400" dirty="0" err="1"/>
              <a:t>ie</a:t>
            </a:r>
            <a:r>
              <a:rPr lang="en-GB" sz="2400" dirty="0"/>
              <a:t> students taking Option X are not necessarily barred from all questions on Topic Y)</a:t>
            </a:r>
          </a:p>
          <a:p>
            <a:pPr marL="857250" indent="-857250">
              <a:buFont typeface="Arial" panose="020B0604020202020204" pitchFamily="34" charset="0"/>
              <a:buChar char="•"/>
            </a:pPr>
            <a:r>
              <a:rPr lang="en-GB" sz="2400" dirty="0"/>
              <a:t>M</a:t>
            </a:r>
            <a:r>
              <a:rPr lang="en-GB" sz="2400" dirty="0" smtClean="0"/>
              <a:t>odules </a:t>
            </a:r>
            <a:r>
              <a:rPr lang="en-GB" sz="2400" dirty="0"/>
              <a:t>affected include HI242 Germany in the Age of the Reformation; HI281 Being Human; HI296 The Scientific Revolution in Perspective; </a:t>
            </a:r>
            <a:r>
              <a:rPr lang="en-GB" sz="2400" dirty="0" smtClean="0"/>
              <a:t>HI163 </a:t>
            </a:r>
            <a:r>
              <a:rPr lang="en-GB" sz="2400" dirty="0"/>
              <a:t>Galleons and Caravans</a:t>
            </a:r>
            <a:endParaRPr lang="en-GB" sz="1200" dirty="0"/>
          </a:p>
          <a:p>
            <a:pPr marL="857250" indent="-857250">
              <a:buFont typeface="Arial" panose="020B0604020202020204" pitchFamily="34" charset="0"/>
              <a:buChar char="•"/>
            </a:pPr>
            <a:endParaRPr lang="en-GB" sz="2400" dirty="0"/>
          </a:p>
          <a:p>
            <a:r>
              <a:rPr lang="en-GB" sz="2400" dirty="0"/>
              <a:t>ALSO: “Answers should NOT include any significant amount of material already presented in ANY assessed essays</a:t>
            </a:r>
            <a:r>
              <a:rPr lang="en-GB" sz="2400" dirty="0" smtClean="0"/>
              <a:t>.” But you CAN include material from a formative essay so long as you did not use it for the summative, longer essay</a:t>
            </a:r>
            <a:endParaRPr lang="en-GB" sz="2400" dirty="0"/>
          </a:p>
          <a:p>
            <a:endParaRPr lang="en-GB" sz="2400" dirty="0"/>
          </a:p>
          <a:p>
            <a:pPr marL="857250" indent="-857250">
              <a:buFont typeface="Arial" panose="020B0604020202020204" pitchFamily="34" charset="0"/>
              <a:buChar char="•"/>
            </a:pPr>
            <a:endParaRPr lang="en-GB" sz="3600" b="1" dirty="0"/>
          </a:p>
          <a:p>
            <a:pPr marL="857250" indent="-857250">
              <a:buFont typeface="Arial" panose="020B0604020202020204" pitchFamily="34" charset="0"/>
              <a:buChar char="•"/>
            </a:pPr>
            <a:endParaRPr lang="en-GB" sz="6000" b="1" dirty="0"/>
          </a:p>
        </p:txBody>
      </p:sp>
    </p:spTree>
    <p:extLst>
      <p:ext uri="{BB962C8B-B14F-4D97-AF65-F5344CB8AC3E}">
        <p14:creationId xmlns:p14="http://schemas.microsoft.com/office/powerpoint/2010/main" val="1113662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2022" y="510746"/>
            <a:ext cx="10551839" cy="6247864"/>
          </a:xfrm>
          <a:prstGeom prst="rect">
            <a:avLst/>
          </a:prstGeom>
          <a:noFill/>
        </p:spPr>
        <p:txBody>
          <a:bodyPr wrap="square" rtlCol="0">
            <a:spAutoFit/>
          </a:bodyPr>
          <a:lstStyle/>
          <a:p>
            <a:r>
              <a:rPr lang="en-GB" sz="4800" dirty="0"/>
              <a:t>Revision</a:t>
            </a:r>
          </a:p>
          <a:p>
            <a:r>
              <a:rPr lang="en-GB" sz="4800" dirty="0"/>
              <a:t> </a:t>
            </a:r>
            <a:endParaRPr lang="en-GB" sz="3200" dirty="0"/>
          </a:p>
          <a:p>
            <a:r>
              <a:rPr lang="en-GB" sz="3200" dirty="0"/>
              <a:t>Do: </a:t>
            </a:r>
          </a:p>
          <a:p>
            <a:pPr marL="685800" indent="-685800">
              <a:buFont typeface="Arial" panose="020B0604020202020204" pitchFamily="34" charset="0"/>
              <a:buChar char="•"/>
            </a:pPr>
            <a:r>
              <a:rPr lang="en-GB" sz="3200" dirty="0"/>
              <a:t>attend the seminar revision class</a:t>
            </a:r>
          </a:p>
          <a:p>
            <a:pPr marL="685800" indent="-685800">
              <a:buFont typeface="Arial" panose="020B0604020202020204" pitchFamily="34" charset="0"/>
              <a:buChar char="•"/>
            </a:pPr>
            <a:r>
              <a:rPr lang="en-GB" sz="3200" dirty="0"/>
              <a:t>be sure you are confident you will be able to answer three</a:t>
            </a:r>
          </a:p>
          <a:p>
            <a:r>
              <a:rPr lang="en-GB" sz="3200" dirty="0"/>
              <a:t> questions on the paper. This probably involves revising </a:t>
            </a:r>
            <a:r>
              <a:rPr lang="en-GB" sz="3200" b="1" dirty="0"/>
              <a:t>double</a:t>
            </a:r>
            <a:r>
              <a:rPr lang="en-GB" sz="3200" dirty="0"/>
              <a:t> the number of topics (</a:t>
            </a:r>
            <a:r>
              <a:rPr lang="en-GB" sz="3200" dirty="0" err="1"/>
              <a:t>ie</a:t>
            </a:r>
            <a:r>
              <a:rPr lang="en-GB" sz="3200" dirty="0"/>
              <a:t> six).</a:t>
            </a:r>
          </a:p>
          <a:p>
            <a:endParaRPr lang="en-GB" sz="3200" dirty="0"/>
          </a:p>
          <a:p>
            <a:r>
              <a:rPr lang="en-GB" sz="3200" dirty="0"/>
              <a:t>Don’t: just take a chance on your three preferred topics coming up in the form you’d like to see them...</a:t>
            </a:r>
          </a:p>
          <a:p>
            <a:pPr marL="685800" indent="-685800">
              <a:buFont typeface="Arial" panose="020B0604020202020204" pitchFamily="34" charset="0"/>
              <a:buChar char="•"/>
            </a:pPr>
            <a:endParaRPr lang="en-GB" sz="4800" dirty="0"/>
          </a:p>
        </p:txBody>
      </p:sp>
    </p:spTree>
    <p:extLst>
      <p:ext uri="{BB962C8B-B14F-4D97-AF65-F5344CB8AC3E}">
        <p14:creationId xmlns:p14="http://schemas.microsoft.com/office/powerpoint/2010/main" val="150637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5504" y="799070"/>
            <a:ext cx="11351740" cy="7540526"/>
          </a:xfrm>
          <a:prstGeom prst="rect">
            <a:avLst/>
          </a:prstGeom>
        </p:spPr>
        <p:txBody>
          <a:bodyPr wrap="square">
            <a:spAutoFit/>
          </a:bodyPr>
          <a:lstStyle/>
          <a:p>
            <a:r>
              <a:rPr lang="en-GB" sz="4000" dirty="0"/>
              <a:t>... </a:t>
            </a:r>
            <a:r>
              <a:rPr lang="en-GB" sz="4000" i="1" dirty="0"/>
              <a:t>Revision</a:t>
            </a:r>
          </a:p>
          <a:p>
            <a:endParaRPr lang="en-GB" sz="2400" i="1" dirty="0"/>
          </a:p>
          <a:p>
            <a:pPr marL="457200" indent="-457200">
              <a:buFont typeface="Arial" panose="020B0604020202020204" pitchFamily="34" charset="0"/>
              <a:buChar char="•"/>
            </a:pPr>
            <a:r>
              <a:rPr lang="en-GB" sz="2400" dirty="0"/>
              <a:t>Look at past exam papers (at </a:t>
            </a:r>
            <a:r>
              <a:rPr lang="en-GB" sz="2400" u="sng" dirty="0">
                <a:hlinkClick r:id="rId2"/>
              </a:rPr>
              <a:t>http://www2.warwick.ac.uk/services/exampapers</a:t>
            </a:r>
            <a:r>
              <a:rPr lang="en-GB" sz="2400" dirty="0">
                <a:hlinkClick r:id="rId2"/>
              </a:rPr>
              <a:t> </a:t>
            </a:r>
            <a:r>
              <a:rPr lang="en-GB" sz="2400" dirty="0"/>
              <a:t>and put HI203 into search box</a:t>
            </a:r>
          </a:p>
          <a:p>
            <a:pPr marL="457200" indent="-457200">
              <a:buFont typeface="Arial" panose="020B0604020202020204" pitchFamily="34" charset="0"/>
              <a:buChar char="•"/>
            </a:pPr>
            <a:r>
              <a:rPr lang="en-GB" sz="2400" dirty="0"/>
              <a:t>familiarize yourself with the university /departmental MARKING CRITERIA</a:t>
            </a:r>
          </a:p>
          <a:p>
            <a:r>
              <a:rPr lang="en-GB" sz="2400" u="sng" dirty="0">
                <a:hlinkClick r:id="rId3"/>
              </a:rPr>
              <a:t>http://www2.warwick.ac.uk/fac/arts/history/students/assessment/marking</a:t>
            </a:r>
            <a:r>
              <a:rPr lang="en-GB" sz="2400" dirty="0"/>
              <a:t> </a:t>
            </a:r>
          </a:p>
          <a:p>
            <a:r>
              <a:rPr lang="en-GB" sz="2400" u="sng" dirty="0">
                <a:hlinkClick r:id="rId4"/>
              </a:rPr>
              <a:t>http://www2.warwick.ac.uk/fac/arts/history/students/handbooks</a:t>
            </a:r>
            <a:r>
              <a:rPr lang="en-GB" sz="2400" dirty="0"/>
              <a:t> </a:t>
            </a:r>
          </a:p>
          <a:p>
            <a:pPr marL="342900" indent="-342900">
              <a:buFont typeface="Arial" panose="020B0604020202020204" pitchFamily="34" charset="0"/>
              <a:buChar char="•"/>
            </a:pPr>
            <a:r>
              <a:rPr lang="en-GB" sz="2400" dirty="0"/>
              <a:t>work outwards from material you already have (seminar reading notes, term 1 and term 2 essays); don’t be unrealistically ambitious, but read some new material, from seminar pages and further module reading/resources at</a:t>
            </a:r>
          </a:p>
          <a:p>
            <a:r>
              <a:rPr lang="en-GB" sz="2400" u="sng" dirty="0">
                <a:hlinkClick r:id="rId5"/>
              </a:rPr>
              <a:t>http://go.warwick.ac.uk/europeanworld/resources</a:t>
            </a:r>
            <a:r>
              <a:rPr lang="en-GB" sz="2400" dirty="0"/>
              <a:t> </a:t>
            </a:r>
          </a:p>
          <a:p>
            <a:pPr marL="342900" indent="-342900">
              <a:buFont typeface="Arial" panose="020B0604020202020204" pitchFamily="34" charset="0"/>
              <a:buChar char="•"/>
            </a:pPr>
            <a:r>
              <a:rPr lang="en-GB" sz="2400" dirty="0"/>
              <a:t>revise actively: don’t just passively read; make notes, essay plans, revision flash cards, spider diagrams – whatever you know works for you!</a:t>
            </a:r>
          </a:p>
          <a:p>
            <a:endParaRPr lang="en-GB" sz="1200" dirty="0"/>
          </a:p>
          <a:p>
            <a:r>
              <a:rPr lang="en-GB" sz="2400" dirty="0"/>
              <a:t>Don’t: revise only one specific aspect of a topic, or restrict new reading to textbook chapter or Wikipedia...</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endParaRPr lang="en-GB" sz="2800" dirty="0"/>
          </a:p>
        </p:txBody>
      </p:sp>
    </p:spTree>
    <p:extLst>
      <p:ext uri="{BB962C8B-B14F-4D97-AF65-F5344CB8AC3E}">
        <p14:creationId xmlns:p14="http://schemas.microsoft.com/office/powerpoint/2010/main" val="3564750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Marking criteria</a:t>
            </a:r>
          </a:p>
        </p:txBody>
      </p:sp>
      <p:sp>
        <p:nvSpPr>
          <p:cNvPr id="4" name="Content Placeholder 3"/>
          <p:cNvSpPr>
            <a:spLocks noGrp="1"/>
          </p:cNvSpPr>
          <p:nvPr>
            <p:ph idx="1"/>
          </p:nvPr>
        </p:nvSpPr>
        <p:spPr/>
        <p:txBody>
          <a:bodyPr>
            <a:normAutofit fontScale="92500" lnSpcReduction="10000"/>
          </a:bodyPr>
          <a:lstStyle/>
          <a:p>
            <a:r>
              <a:rPr lang="en-GB" b="1" dirty="0"/>
              <a:t>First Class (70+)</a:t>
            </a:r>
            <a:endParaRPr lang="en-GB" dirty="0"/>
          </a:p>
          <a:p>
            <a:r>
              <a:rPr lang="en-GB" dirty="0"/>
              <a:t>Persuasive and direct answer to the question, establishing the wider significance of the issues concerned. </a:t>
            </a:r>
            <a:endParaRPr lang="en-GB" dirty="0" smtClean="0"/>
          </a:p>
          <a:p>
            <a:r>
              <a:rPr lang="en-GB" dirty="0" smtClean="0"/>
              <a:t>Comprehensive </a:t>
            </a:r>
            <a:r>
              <a:rPr lang="en-GB" dirty="0"/>
              <a:t>coverage of the relevant material; accuracy in the details. </a:t>
            </a:r>
            <a:endParaRPr lang="en-GB" dirty="0" smtClean="0"/>
          </a:p>
          <a:p>
            <a:r>
              <a:rPr lang="en-GB" dirty="0" smtClean="0"/>
              <a:t>A </a:t>
            </a:r>
            <a:r>
              <a:rPr lang="en-GB" dirty="0"/>
              <a:t>direct and coherent argument, well supported by relevant evidence. </a:t>
            </a:r>
            <a:endParaRPr lang="en-GB" dirty="0" smtClean="0"/>
          </a:p>
          <a:p>
            <a:r>
              <a:rPr lang="en-GB" dirty="0" smtClean="0"/>
              <a:t>Critical </a:t>
            </a:r>
            <a:r>
              <a:rPr lang="en-GB" dirty="0"/>
              <a:t>analysis of relevant concepts, theoretical or historiographical perspectives or methodological issues</a:t>
            </a:r>
            <a:r>
              <a:rPr lang="en-GB" dirty="0" smtClean="0"/>
              <a:t>. </a:t>
            </a:r>
          </a:p>
          <a:p>
            <a:r>
              <a:rPr lang="en-GB" dirty="0" smtClean="0"/>
              <a:t>Fluent </a:t>
            </a:r>
            <a:r>
              <a:rPr lang="en-GB" dirty="0"/>
              <a:t>and engaging writing style; persuasive presentation and structuring of arguments. </a:t>
            </a:r>
            <a:endParaRPr lang="en-GB" dirty="0" smtClean="0"/>
          </a:p>
          <a:p>
            <a:r>
              <a:rPr lang="en-GB" dirty="0" smtClean="0"/>
              <a:t>Work </a:t>
            </a:r>
            <a:r>
              <a:rPr lang="en-GB" dirty="0"/>
              <a:t>which, in addition, displays evidence of creativity, originality, sophistication and freshness of arguments will be awarded marks of 75+.</a:t>
            </a:r>
          </a:p>
          <a:p>
            <a:endParaRPr lang="en-GB" dirty="0"/>
          </a:p>
        </p:txBody>
      </p:sp>
    </p:spTree>
    <p:extLst>
      <p:ext uri="{BB962C8B-B14F-4D97-AF65-F5344CB8AC3E}">
        <p14:creationId xmlns:p14="http://schemas.microsoft.com/office/powerpoint/2010/main" val="22368014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653</TotalTime>
  <Words>1020</Words>
  <Application>Microsoft Office PowerPoint</Application>
  <PresentationFormat>Widescreen</PresentationFormat>
  <Paragraphs>137</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Trip to the Warwickshire Record Office</vt:lpstr>
      <vt:lpstr>Two assessment patterns</vt:lpstr>
      <vt:lpstr>Seminar assessment:</vt:lpstr>
      <vt:lpstr>European World: Exam Do’s and ‘Don’ts</vt:lpstr>
      <vt:lpstr>PowerPoint Presentation</vt:lpstr>
      <vt:lpstr>PowerPoint Presentation</vt:lpstr>
      <vt:lpstr>PowerPoint Presentation</vt:lpstr>
      <vt:lpstr>PowerPoint Presentation</vt:lpstr>
      <vt:lpstr>Marking criteria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Marshall, Peter</dc:creator>
  <cp:lastModifiedBy>Knights, Mark</cp:lastModifiedBy>
  <cp:revision>39</cp:revision>
  <dcterms:created xsi:type="dcterms:W3CDTF">2017-05-01T09:12:39Z</dcterms:created>
  <dcterms:modified xsi:type="dcterms:W3CDTF">2019-04-29T09:47:43Z</dcterms:modified>
</cp:coreProperties>
</file>