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0" r:id="rId3"/>
    <p:sldId id="258" r:id="rId4"/>
    <p:sldId id="259" r:id="rId5"/>
    <p:sldId id="261" r:id="rId6"/>
    <p:sldId id="257" r:id="rId7"/>
    <p:sldId id="262" r:id="rId8"/>
    <p:sldId id="263" r:id="rId9"/>
    <p:sldId id="300" r:id="rId10"/>
    <p:sldId id="301" r:id="rId11"/>
    <p:sldId id="270" r:id="rId12"/>
    <p:sldId id="271" r:id="rId13"/>
    <p:sldId id="272" r:id="rId14"/>
    <p:sldId id="275" r:id="rId15"/>
    <p:sldId id="281" r:id="rId16"/>
    <p:sldId id="294" r:id="rId17"/>
    <p:sldId id="302" r:id="rId18"/>
    <p:sldId id="303" r:id="rId19"/>
    <p:sldId id="304" r:id="rId20"/>
    <p:sldId id="305" r:id="rId21"/>
    <p:sldId id="313" r:id="rId22"/>
    <p:sldId id="306" r:id="rId23"/>
    <p:sldId id="307" r:id="rId24"/>
    <p:sldId id="308" r:id="rId25"/>
    <p:sldId id="311" r:id="rId26"/>
    <p:sldId id="314" r:id="rId27"/>
    <p:sldId id="309" r:id="rId28"/>
    <p:sldId id="310" r:id="rId29"/>
    <p:sldId id="312" r:id="rId30"/>
    <p:sldId id="315" r:id="rId31"/>
    <p:sldId id="316" r:id="rId32"/>
    <p:sldId id="317" r:id="rId33"/>
    <p:sldId id="318" r:id="rId34"/>
    <p:sldId id="319" r:id="rId35"/>
    <p:sldId id="321" r:id="rId36"/>
    <p:sldId id="322" r:id="rId37"/>
    <p:sldId id="329" r:id="rId38"/>
    <p:sldId id="330" r:id="rId39"/>
    <p:sldId id="328" r:id="rId40"/>
    <p:sldId id="323" r:id="rId41"/>
    <p:sldId id="331" r:id="rId42"/>
    <p:sldId id="325" r:id="rId43"/>
    <p:sldId id="327" r:id="rId44"/>
    <p:sldId id="324" r:id="rId45"/>
    <p:sldId id="326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29"/>
    <p:restoredTop sz="94631"/>
  </p:normalViewPr>
  <p:slideViewPr>
    <p:cSldViewPr snapToGrid="0" snapToObjects="1">
      <p:cViewPr varScale="1">
        <p:scale>
          <a:sx n="131" d="100"/>
          <a:sy n="131" d="100"/>
        </p:scale>
        <p:origin x="12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11/1/18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11/1/18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11/1/18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11/1/18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11/1/18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11/1/18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11/1/18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11/1/18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11/1/18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11/1/18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11/1/18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9E4E1-3103-764C-90B9-09341A9ED017}" type="datetimeFigureOut">
              <a:rPr lang="en-US" smtClean="0"/>
              <a:t>11/1/18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755EB-83A2-B146-8D4D-50D52BA5F9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Global Commodities and Exchange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C3485C-6981-2048-B9C1-C8E97CF485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Anne Gerritsen</a:t>
            </a:r>
          </a:p>
          <a:p>
            <a:r>
              <a:rPr lang="en-US" dirty="0"/>
              <a:t>1 November 2018</a:t>
            </a:r>
          </a:p>
        </p:txBody>
      </p:sp>
    </p:spTree>
    <p:extLst>
      <p:ext uri="{BB962C8B-B14F-4D97-AF65-F5344CB8AC3E}">
        <p14:creationId xmlns:p14="http://schemas.microsoft.com/office/powerpoint/2010/main" val="665765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result for cumin camels caravans">
            <a:extLst>
              <a:ext uri="{FF2B5EF4-FFF2-40B4-BE49-F238E27FC236}">
                <a16:creationId xmlns:a16="http://schemas.microsoft.com/office/drawing/2014/main" id="{BAF1FB8F-61E5-9046-AB7B-1B2EF62E66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59" y="643467"/>
            <a:ext cx="3690831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Related image">
            <a:extLst>
              <a:ext uri="{FF2B5EF4-FFF2-40B4-BE49-F238E27FC236}">
                <a16:creationId xmlns:a16="http://schemas.microsoft.com/office/drawing/2014/main" id="{E0739389-DD2C-9E4D-AFFF-DF5D97EC9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648" y="2238375"/>
            <a:ext cx="3968751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827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K-A-285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547876"/>
            <a:ext cx="8178799" cy="376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825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98" y="542956"/>
            <a:ext cx="8178799" cy="39053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DE294D6-287D-7248-BF48-24A2B4C9B0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99" t="41587" r="66709" b="-698"/>
          <a:stretch/>
        </p:blipFill>
        <p:spPr>
          <a:xfrm>
            <a:off x="4197247" y="1974954"/>
            <a:ext cx="4219050" cy="451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221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K-NM-43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857250"/>
            <a:ext cx="51435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81800" y="4800601"/>
            <a:ext cx="175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</a:rPr>
              <a:t>Silver spice box,</a:t>
            </a:r>
          </a:p>
          <a:p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</a:rPr>
              <a:t>Middelburg</a:t>
            </a:r>
          </a:p>
          <a:p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</a:rPr>
              <a:t>Rijksmuseum</a:t>
            </a:r>
          </a:p>
          <a:p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</a:rPr>
              <a:t>BK-NM-4313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284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514 Notabel boecxke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857250"/>
            <a:ext cx="3425432" cy="5143500"/>
          </a:xfrm>
          <a:prstGeom prst="rect">
            <a:avLst/>
          </a:prstGeom>
        </p:spPr>
      </p:pic>
      <p:pic>
        <p:nvPicPr>
          <p:cNvPr id="6" name="Picture 5" descr="1670 Verstandige Kock titelblad.jpg"/>
          <p:cNvPicPr>
            <a:picLocks noChangeAspect="1"/>
          </p:cNvPicPr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0" t="2771"/>
          <a:stretch/>
        </p:blipFill>
        <p:spPr>
          <a:xfrm>
            <a:off x="5903736" y="836712"/>
            <a:ext cx="3492801" cy="5143500"/>
          </a:xfrm>
          <a:prstGeom prst="rect">
            <a:avLst/>
          </a:prstGeom>
        </p:spPr>
      </p:pic>
      <p:pic>
        <p:nvPicPr>
          <p:cNvPr id="8" name="Picture 7" descr="1593 Medecyn boec title page- incl Battus Coc-boe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857250"/>
            <a:ext cx="315303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479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14 Notabel Boecxken tagclou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33" y="693477"/>
            <a:ext cx="4043018" cy="2592288"/>
          </a:xfrm>
          <a:prstGeom prst="rect">
            <a:avLst/>
          </a:prstGeom>
        </p:spPr>
      </p:pic>
      <p:pic>
        <p:nvPicPr>
          <p:cNvPr id="3" name="Picture 2" descr="1593 Battus Cocboeck tagclou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93477"/>
            <a:ext cx="3954195" cy="2699881"/>
          </a:xfrm>
          <a:prstGeom prst="rect">
            <a:avLst/>
          </a:prstGeom>
        </p:spPr>
      </p:pic>
      <p:pic>
        <p:nvPicPr>
          <p:cNvPr id="4" name="Picture 3" descr="1667 Verstandige Kock tagclou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33" y="3520072"/>
            <a:ext cx="4086034" cy="2608867"/>
          </a:xfrm>
          <a:prstGeom prst="rect">
            <a:avLst/>
          </a:prstGeom>
        </p:spPr>
      </p:pic>
      <p:pic>
        <p:nvPicPr>
          <p:cNvPr id="5" name="Picture 4" descr="1669 Verstandige Kock tagclou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64643"/>
            <a:ext cx="4136351" cy="26642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63889" y="2852937"/>
            <a:ext cx="6100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ambria"/>
                <a:cs typeface="Cambria"/>
              </a:rPr>
              <a:t>1514</a:t>
            </a:r>
          </a:p>
        </p:txBody>
      </p:sp>
      <p:sp>
        <p:nvSpPr>
          <p:cNvPr id="7" name="Rectangle 6"/>
          <p:cNvSpPr/>
          <p:nvPr/>
        </p:nvSpPr>
        <p:spPr>
          <a:xfrm>
            <a:off x="7375742" y="2852937"/>
            <a:ext cx="6100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Cambria"/>
                <a:cs typeface="Cambria"/>
              </a:rPr>
              <a:t>1593</a:t>
            </a:r>
          </a:p>
        </p:txBody>
      </p:sp>
      <p:sp>
        <p:nvSpPr>
          <p:cNvPr id="8" name="Rectangle 7"/>
          <p:cNvSpPr/>
          <p:nvPr/>
        </p:nvSpPr>
        <p:spPr>
          <a:xfrm>
            <a:off x="3563889" y="5435933"/>
            <a:ext cx="6100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Cambria"/>
                <a:cs typeface="Cambria"/>
              </a:rPr>
              <a:t>1667</a:t>
            </a:r>
          </a:p>
        </p:txBody>
      </p:sp>
      <p:sp>
        <p:nvSpPr>
          <p:cNvPr id="9" name="Rectangle 8"/>
          <p:cNvSpPr/>
          <p:nvPr/>
        </p:nvSpPr>
        <p:spPr>
          <a:xfrm>
            <a:off x="7591766" y="5435933"/>
            <a:ext cx="6100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Cambria"/>
                <a:cs typeface="Cambria"/>
              </a:rPr>
              <a:t>1669</a:t>
            </a:r>
          </a:p>
        </p:txBody>
      </p:sp>
    </p:spTree>
    <p:extLst>
      <p:ext uri="{BB962C8B-B14F-4D97-AF65-F5344CB8AC3E}">
        <p14:creationId xmlns:p14="http://schemas.microsoft.com/office/powerpoint/2010/main" val="4065486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8249" y="680098"/>
            <a:ext cx="3200400" cy="51526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03913" y="851212"/>
            <a:ext cx="2590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imes New Roman"/>
              </a:rPr>
              <a:t>Sugar</a:t>
            </a:r>
          </a:p>
          <a:p>
            <a:r>
              <a:rPr lang="en-US" sz="1400" dirty="0">
                <a:solidFill>
                  <a:schemeClr val="bg1"/>
                </a:solidFill>
                <a:latin typeface="Times New Roman"/>
              </a:rPr>
              <a:t>G.E. </a:t>
            </a:r>
            <a:r>
              <a:rPr lang="en-US" sz="1400" dirty="0" err="1">
                <a:solidFill>
                  <a:schemeClr val="bg1"/>
                </a:solidFill>
                <a:latin typeface="Times New Roman"/>
              </a:rPr>
              <a:t>Rumphius</a:t>
            </a:r>
            <a:r>
              <a:rPr lang="en-US" sz="1400" dirty="0">
                <a:solidFill>
                  <a:schemeClr val="bg1"/>
                </a:solidFill>
                <a:latin typeface="Times New Roman"/>
              </a:rPr>
              <a:t>,</a:t>
            </a:r>
          </a:p>
          <a:p>
            <a:r>
              <a:rPr lang="en-US" sz="1400" i="1" dirty="0" err="1">
                <a:solidFill>
                  <a:schemeClr val="bg1"/>
                </a:solidFill>
                <a:latin typeface="Times New Roman"/>
              </a:rPr>
              <a:t>Amboinsche</a:t>
            </a:r>
            <a:r>
              <a:rPr lang="en-US" sz="1400" i="1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en-US" sz="1400" i="1" dirty="0" err="1">
                <a:solidFill>
                  <a:schemeClr val="bg1"/>
                </a:solidFill>
                <a:latin typeface="Times New Roman"/>
              </a:rPr>
              <a:t>Kruidboek</a:t>
            </a:r>
            <a:r>
              <a:rPr lang="en-US" sz="1400" dirty="0">
                <a:solidFill>
                  <a:schemeClr val="bg1"/>
                </a:solidFill>
                <a:latin typeface="Times New Roman"/>
              </a:rPr>
              <a:t>,</a:t>
            </a:r>
          </a:p>
          <a:p>
            <a:r>
              <a:rPr lang="en-US" sz="1400" dirty="0">
                <a:solidFill>
                  <a:schemeClr val="bg1"/>
                </a:solidFill>
                <a:latin typeface="Times New Roman"/>
              </a:rPr>
              <a:t>Amsterdam 1741,</a:t>
            </a:r>
          </a:p>
          <a:p>
            <a:r>
              <a:rPr lang="en-US" sz="1400" dirty="0">
                <a:solidFill>
                  <a:schemeClr val="bg1"/>
                </a:solidFill>
                <a:latin typeface="Times New Roman"/>
              </a:rPr>
              <a:t>Book II, tabula I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51FCE7-09FB-7442-8563-E7FD0D97E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SUGAR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3FD18B-E2DB-4344-A301-44AF577B13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205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oaf of sugar and mold used to produce it.">
            <a:extLst>
              <a:ext uri="{FF2B5EF4-FFF2-40B4-BE49-F238E27FC236}">
                <a16:creationId xmlns:a16="http://schemas.microsoft.com/office/drawing/2014/main" id="{F9611222-5214-F742-A75E-782EEBD27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346" y="493564"/>
            <a:ext cx="4387215" cy="55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8BC99A-24D8-C241-8AC6-2CE788689B0A}"/>
              </a:ext>
            </a:extLst>
          </p:cNvPr>
          <p:cNvSpPr txBox="1"/>
          <p:nvPr/>
        </p:nvSpPr>
        <p:spPr>
          <a:xfrm>
            <a:off x="5651292" y="2143593"/>
            <a:ext cx="30879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Sugar </a:t>
            </a:r>
            <a:r>
              <a:rPr lang="en-US" dirty="0" err="1"/>
              <a:t>mould</a:t>
            </a:r>
            <a:r>
              <a:rPr lang="en-US" dirty="0"/>
              <a:t> and leaf</a:t>
            </a:r>
          </a:p>
          <a:p>
            <a:r>
              <a:rPr lang="en-US" dirty="0"/>
              <a:t>Slave plantations of the Caribbean produced sugar, which was then made into sugar loaves by using </a:t>
            </a:r>
            <a:r>
              <a:rPr lang="en-US" dirty="0" err="1"/>
              <a:t>moulds</a:t>
            </a:r>
            <a:r>
              <a:rPr lang="en-US" dirty="0"/>
              <a:t> in London.</a:t>
            </a:r>
          </a:p>
          <a:p>
            <a:endParaRPr lang="en-US" dirty="0"/>
          </a:p>
          <a:p>
            <a:r>
              <a:rPr lang="en-US" dirty="0"/>
              <a:t>Museum of London</a:t>
            </a:r>
          </a:p>
        </p:txBody>
      </p:sp>
    </p:spTree>
    <p:extLst>
      <p:ext uri="{BB962C8B-B14F-4D97-AF65-F5344CB8AC3E}">
        <p14:creationId xmlns:p14="http://schemas.microsoft.com/office/powerpoint/2010/main" val="1362534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6. Machete.jpg">
            <a:extLst>
              <a:ext uri="{FF2B5EF4-FFF2-40B4-BE49-F238E27FC236}">
                <a16:creationId xmlns:a16="http://schemas.microsoft.com/office/drawing/2014/main" id="{8C4793D5-AC2B-674F-BC7E-522B75964D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581"/>
            <a:ext cx="9144000" cy="5684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07FFA22-21AE-244F-AD17-25B47A7784FD}"/>
              </a:ext>
            </a:extLst>
          </p:cNvPr>
          <p:cNvSpPr txBox="1"/>
          <p:nvPr/>
        </p:nvSpPr>
        <p:spPr>
          <a:xfrm>
            <a:off x="224853" y="5576341"/>
            <a:ext cx="7388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Knife made in Birmingham for use on the slave plantations in the West Indies</a:t>
            </a:r>
          </a:p>
          <a:p>
            <a:r>
              <a:rPr lang="en-US" dirty="0">
                <a:solidFill>
                  <a:schemeClr val="bg1"/>
                </a:solidFill>
              </a:rPr>
              <a:t>Sometimes knives were also used in exchange for slaves</a:t>
            </a:r>
          </a:p>
        </p:txBody>
      </p:sp>
    </p:spTree>
    <p:extLst>
      <p:ext uri="{BB962C8B-B14F-4D97-AF65-F5344CB8AC3E}">
        <p14:creationId xmlns:p14="http://schemas.microsoft.com/office/powerpoint/2010/main" val="30956117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iagram of a slave ship on display in the London Sugar and Slavery gallery.">
            <a:extLst>
              <a:ext uri="{FF2B5EF4-FFF2-40B4-BE49-F238E27FC236}">
                <a16:creationId xmlns:a16="http://schemas.microsoft.com/office/drawing/2014/main" id="{43AD1E1C-F8AA-C146-B50E-0D4FE0EEC9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95"/>
          <a:stretch/>
        </p:blipFill>
        <p:spPr bwMode="auto">
          <a:xfrm>
            <a:off x="20" y="10"/>
            <a:ext cx="9143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9144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E0CC4D-3EAB-B141-BE98-0743C8F268A6}"/>
              </a:ext>
            </a:extLst>
          </p:cNvPr>
          <p:cNvSpPr txBox="1"/>
          <p:nvPr/>
        </p:nvSpPr>
        <p:spPr>
          <a:xfrm>
            <a:off x="392906" y="5317240"/>
            <a:ext cx="8408194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Liverpool slave ship Brookes, transporting 609 men, women and children across the Atlantic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6797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17CCD-B294-3C4B-81D5-033C52C93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14105-EF2A-3443-9CE1-13F4B30EB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Commodities</a:t>
            </a:r>
          </a:p>
          <a:p>
            <a:r>
              <a:rPr lang="en-US" dirty="0"/>
              <a:t>Exchange </a:t>
            </a:r>
          </a:p>
          <a:p>
            <a:r>
              <a:rPr lang="en-US" dirty="0"/>
              <a:t>Global</a:t>
            </a:r>
          </a:p>
        </p:txBody>
      </p:sp>
    </p:spTree>
    <p:extLst>
      <p:ext uri="{BB962C8B-B14F-4D97-AF65-F5344CB8AC3E}">
        <p14:creationId xmlns:p14="http://schemas.microsoft.com/office/powerpoint/2010/main" val="2483921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he interesting life of Ignatius Sancho, book published in London 19th century.">
            <a:extLst>
              <a:ext uri="{FF2B5EF4-FFF2-40B4-BE49-F238E27FC236}">
                <a16:creationId xmlns:a16="http://schemas.microsoft.com/office/drawing/2014/main" id="{B9AEF0AA-6F26-414F-908B-E43993E6D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824" y="643466"/>
            <a:ext cx="7330351" cy="55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706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37556-8D46-2C41-A412-0A9A59A23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480" y="640081"/>
            <a:ext cx="2532887" cy="3681976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800"/>
              <a:t>Cotton textiles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42F4DF-84EF-0E47-A2CC-88A7BA79FB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8480" y="4460487"/>
            <a:ext cx="2532888" cy="1757433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1900">
              <a:solidFill>
                <a:schemeClr val="tx1"/>
              </a:solidFill>
            </a:endParaRPr>
          </a:p>
        </p:txBody>
      </p:sp>
      <p:pic>
        <p:nvPicPr>
          <p:cNvPr id="4" name="Picture 4" descr="Related image">
            <a:extLst>
              <a:ext uri="{FF2B5EF4-FFF2-40B4-BE49-F238E27FC236}">
                <a16:creationId xmlns:a16="http://schemas.microsoft.com/office/drawing/2014/main" id="{B5096D25-D970-4B46-879D-7936A70019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7" r="1550"/>
          <a:stretch/>
        </p:blipFill>
        <p:spPr bwMode="auto">
          <a:xfrm>
            <a:off x="3490722" y="10"/>
            <a:ext cx="5653278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8901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A bird's-eye view of the Foundling Hospital courtyard. Coloured engraving after L. P. Boitard, 1753.">
            <a:extLst>
              <a:ext uri="{FF2B5EF4-FFF2-40B4-BE49-F238E27FC236}">
                <a16:creationId xmlns:a16="http://schemas.microsoft.com/office/drawing/2014/main" id="{ECC6886F-0725-C843-AAA9-1FEDB59C4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81" y="309415"/>
            <a:ext cx="7600013" cy="550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728D95D-BCB8-3F4E-891D-9F3F4EB8902D}"/>
              </a:ext>
            </a:extLst>
          </p:cNvPr>
          <p:cNvSpPr/>
          <p:nvPr/>
        </p:nvSpPr>
        <p:spPr>
          <a:xfrm>
            <a:off x="742012" y="5902254"/>
            <a:ext cx="71727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 bird's-eye view of the Foundling Hospital courtyard. Coloured engraving after L. P. </a:t>
            </a:r>
            <a:r>
              <a:rPr lang="en-GB" dirty="0" err="1"/>
              <a:t>Boitard</a:t>
            </a:r>
            <a:r>
              <a:rPr lang="en-GB" dirty="0"/>
              <a:t>, 1753.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8943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age result for foundling museum textiles">
            <a:extLst>
              <a:ext uri="{FF2B5EF4-FFF2-40B4-BE49-F238E27FC236}">
                <a16:creationId xmlns:a16="http://schemas.microsoft.com/office/drawing/2014/main" id="{63377BEC-F0B5-D24E-B6A6-1FA04055A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955" y="643466"/>
            <a:ext cx="7428089" cy="55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5097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mage result for foundling museum textiles">
            <a:extLst>
              <a:ext uri="{FF2B5EF4-FFF2-40B4-BE49-F238E27FC236}">
                <a16:creationId xmlns:a16="http://schemas.microsoft.com/office/drawing/2014/main" id="{0D20CB6E-B709-D441-8D14-0FB0FB303A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4" r="15322" b="-3"/>
          <a:stretch/>
        </p:blipFill>
        <p:spPr bwMode="auto">
          <a:xfrm>
            <a:off x="241298" y="321732"/>
            <a:ext cx="4296411" cy="6214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Related image">
            <a:extLst>
              <a:ext uri="{FF2B5EF4-FFF2-40B4-BE49-F238E27FC236}">
                <a16:creationId xmlns:a16="http://schemas.microsoft.com/office/drawing/2014/main" id="{33ADDCEF-E9E4-8945-A19F-70A91DEAAD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7" r="8197" b="-2"/>
          <a:stretch/>
        </p:blipFill>
        <p:spPr bwMode="auto">
          <a:xfrm>
            <a:off x="4606290" y="321732"/>
            <a:ext cx="4296411" cy="6214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5542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7FCAE4-B204-F749-9E3D-D8A6E3D030F9}"/>
              </a:ext>
            </a:extLst>
          </p:cNvPr>
          <p:cNvSpPr/>
          <p:nvPr/>
        </p:nvSpPr>
        <p:spPr>
          <a:xfrm>
            <a:off x="6476327" y="4017365"/>
            <a:ext cx="20605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www.cambridgeblog.org</a:t>
            </a:r>
            <a:r>
              <a:rPr lang="en-US" dirty="0"/>
              <a:t>/2013/05/when-cotton-was-banned-indian-cotton-textiles-in-early-modern-england/</a:t>
            </a:r>
          </a:p>
        </p:txBody>
      </p:sp>
      <p:pic>
        <p:nvPicPr>
          <p:cNvPr id="12290" name="Picture 2" descr="http://www.cambridgeblog.org/wp-content/uploads/2013/05/Cotton-furnishing.jpg">
            <a:extLst>
              <a:ext uri="{FF2B5EF4-FFF2-40B4-BE49-F238E27FC236}">
                <a16:creationId xmlns:a16="http://schemas.microsoft.com/office/drawing/2014/main" id="{153902A1-7D2D-114A-BF57-F40843F39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32" y="479685"/>
            <a:ext cx="6302795" cy="589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2734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FC08A-5F36-E643-AADF-8D66A82F7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87" y="5026332"/>
            <a:ext cx="7772400" cy="1362075"/>
          </a:xfrm>
        </p:spPr>
        <p:txBody>
          <a:bodyPr/>
          <a:lstStyle/>
          <a:p>
            <a:r>
              <a:rPr lang="en-US" dirty="0"/>
              <a:t>Gum (Gum Arabic)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44B49A-7826-7346-B5C6-1495FE6F52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179D0D5A-BE70-9741-ACDA-9CB723463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716" y="795183"/>
            <a:ext cx="3779684" cy="3779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ee the source image">
            <a:extLst>
              <a:ext uri="{FF2B5EF4-FFF2-40B4-BE49-F238E27FC236}">
                <a16:creationId xmlns:a16="http://schemas.microsoft.com/office/drawing/2014/main" id="{F10855C0-C6BE-A64A-9331-6A5F46C92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00" y="795183"/>
            <a:ext cx="3553953" cy="3779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6317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mage description">
            <a:extLst>
              <a:ext uri="{FF2B5EF4-FFF2-40B4-BE49-F238E27FC236}">
                <a16:creationId xmlns:a16="http://schemas.microsoft.com/office/drawing/2014/main" id="{AC58CE5E-9BCC-F048-9C7A-682D3BC09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41" y="728960"/>
            <a:ext cx="3925759" cy="493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6153360-E4DA-7D4E-B82D-0652485BBFA8}"/>
              </a:ext>
            </a:extLst>
          </p:cNvPr>
          <p:cNvSpPr/>
          <p:nvPr/>
        </p:nvSpPr>
        <p:spPr>
          <a:xfrm>
            <a:off x="4793524" y="4186872"/>
            <a:ext cx="38149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Jean Baptiste Durand, A voyage to Senegal . . . translated from the French, &amp; embellished with numerous engravings (London, 1806), between pp. 140-141.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9494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medianola.org/uploads/gumexcerpt1-1366283412.png">
            <a:extLst>
              <a:ext uri="{FF2B5EF4-FFF2-40B4-BE49-F238E27FC236}">
                <a16:creationId xmlns:a16="http://schemas.microsoft.com/office/drawing/2014/main" id="{BA28E6DA-0EE5-D146-8D22-513CC747AB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58" y="803375"/>
            <a:ext cx="4968158" cy="477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374A9B6-C6FE-E34F-95FA-67A75E82DC96}"/>
              </a:ext>
            </a:extLst>
          </p:cNvPr>
          <p:cNvSpPr/>
          <p:nvPr/>
        </p:nvSpPr>
        <p:spPr>
          <a:xfrm>
            <a:off x="5604387" y="4659104"/>
            <a:ext cx="26379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James Curtis’ </a:t>
            </a:r>
            <a:r>
              <a:rPr lang="en-GB" i="1" dirty="0"/>
              <a:t>Observations on the Gum Trade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7891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99AE2756-0FC4-4155-83E7-58AAAB63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049266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tangle 140">
            <a:extLst>
              <a:ext uri="{FF2B5EF4-FFF2-40B4-BE49-F238E27FC236}">
                <a16:creationId xmlns:a16="http://schemas.microsoft.com/office/drawing/2014/main" id="{247AB924-1B87-43FC-B7C7-B112D5C51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83551" y="4633546"/>
            <a:ext cx="8579094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386ADD-44B8-4348-B3B6-5B6E13B77BD6}"/>
              </a:ext>
            </a:extLst>
          </p:cNvPr>
          <p:cNvSpPr txBox="1"/>
          <p:nvPr/>
        </p:nvSpPr>
        <p:spPr>
          <a:xfrm>
            <a:off x="395653" y="4756638"/>
            <a:ext cx="8354891" cy="9304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7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brazilwood</a:t>
            </a:r>
          </a:p>
        </p:txBody>
      </p:sp>
      <p:pic>
        <p:nvPicPr>
          <p:cNvPr id="13318" name="Picture 6" descr="https://upload.wikimedia.org/wikipedia/commons/thumb/5/54/F%C3%A4rbewerkstatt1.jpg/1024px-F%C3%A4rbewerkstatt1.jpg">
            <a:extLst>
              <a:ext uri="{FF2B5EF4-FFF2-40B4-BE49-F238E27FC236}">
                <a16:creationId xmlns:a16="http://schemas.microsoft.com/office/drawing/2014/main" id="{A7AD2E3F-0799-834B-AD85-D03006A2E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" y="593745"/>
            <a:ext cx="2569206" cy="342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Image result for brazilwood">
            <a:extLst>
              <a:ext uri="{FF2B5EF4-FFF2-40B4-BE49-F238E27FC236}">
                <a16:creationId xmlns:a16="http://schemas.microsoft.com/office/drawing/2014/main" id="{3CFEB808-2F4D-BA48-99A5-DB66696D7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296" y="632060"/>
            <a:ext cx="2574993" cy="3348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818DC98F-4057-4645-B948-F604F39A9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505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4" name="Picture 2" descr="Image result for brazilwood">
            <a:extLst>
              <a:ext uri="{FF2B5EF4-FFF2-40B4-BE49-F238E27FC236}">
                <a16:creationId xmlns:a16="http://schemas.microsoft.com/office/drawing/2014/main" id="{86EA3A9C-D411-7F44-B1F1-4FF39441EB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293" y="597519"/>
            <a:ext cx="2567937" cy="346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DAD2B705-4A9B-408D-AA80-4F41045E0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57350" y="5738691"/>
            <a:ext cx="58293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772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ercantilism-map.jpg">
            <a:extLst>
              <a:ext uri="{FF2B5EF4-FFF2-40B4-BE49-F238E27FC236}">
                <a16:creationId xmlns:a16="http://schemas.microsoft.com/office/drawing/2014/main" id="{82FA6681-54FA-294F-9F1E-B876DE2012D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5533" y="643466"/>
            <a:ext cx="7452932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0069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1CBC9-52F6-8043-BE90-3BE76801D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Medicines (rhubarb)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47377-59FF-AF4E-9EEC-DC79A52516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Vase">
            <a:extLst>
              <a:ext uri="{FF2B5EF4-FFF2-40B4-BE49-F238E27FC236}">
                <a16:creationId xmlns:a16="http://schemas.microsoft.com/office/drawing/2014/main" id="{0C6EA890-64C7-3647-A919-ADF8AE19F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15" y="645521"/>
            <a:ext cx="3304079" cy="330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3014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A87095D-AA21-634E-A056-967B4BD16B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3351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D907C3-7C67-6443-BC45-6719B92618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751" r="23278" b="2"/>
          <a:stretch/>
        </p:blipFill>
        <p:spPr>
          <a:xfrm>
            <a:off x="1955260" y="670552"/>
            <a:ext cx="3885000" cy="471481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C0F8180-E2E7-2940-B457-82FC074D67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467" r="17226" b="-1"/>
          <a:stretch/>
        </p:blipFill>
        <p:spPr>
          <a:xfrm>
            <a:off x="6186013" y="670553"/>
            <a:ext cx="2413238" cy="473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7403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7747F36-50DF-7146-A7EB-A6AD8B57B7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323889"/>
              </p:ext>
            </p:extLst>
          </p:nvPr>
        </p:nvGraphicFramePr>
        <p:xfrm>
          <a:off x="475012" y="1247733"/>
          <a:ext cx="8193975" cy="4653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1325">
                  <a:extLst>
                    <a:ext uri="{9D8B030D-6E8A-4147-A177-3AD203B41FA5}">
                      <a16:colId xmlns:a16="http://schemas.microsoft.com/office/drawing/2014/main" val="3404171794"/>
                    </a:ext>
                  </a:extLst>
                </a:gridCol>
                <a:gridCol w="2731325">
                  <a:extLst>
                    <a:ext uri="{9D8B030D-6E8A-4147-A177-3AD203B41FA5}">
                      <a16:colId xmlns:a16="http://schemas.microsoft.com/office/drawing/2014/main" val="3933374910"/>
                    </a:ext>
                  </a:extLst>
                </a:gridCol>
                <a:gridCol w="2731325">
                  <a:extLst>
                    <a:ext uri="{9D8B030D-6E8A-4147-A177-3AD203B41FA5}">
                      <a16:colId xmlns:a16="http://schemas.microsoft.com/office/drawing/2014/main" val="309230845"/>
                    </a:ext>
                  </a:extLst>
                </a:gridCol>
              </a:tblGrid>
              <a:tr h="623219">
                <a:tc>
                  <a:txBody>
                    <a:bodyPr/>
                    <a:lstStyle/>
                    <a:p>
                      <a:r>
                        <a:rPr lang="en-US" dirty="0"/>
                        <a:t>commodity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origin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Sources that show their integration in early modern Europe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7141363"/>
                  </a:ext>
                </a:extLst>
              </a:tr>
              <a:tr h="623219">
                <a:tc>
                  <a:txBody>
                    <a:bodyPr/>
                    <a:lstStyle/>
                    <a:p>
                      <a:r>
                        <a:rPr lang="en-US" dirty="0"/>
                        <a:t>Spices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Recipe books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559723"/>
                  </a:ext>
                </a:extLst>
              </a:tr>
              <a:tr h="623219">
                <a:tc>
                  <a:txBody>
                    <a:bodyPr/>
                    <a:lstStyle/>
                    <a:p>
                      <a:r>
                        <a:rPr lang="en-US" dirty="0"/>
                        <a:t>Sugar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Caribbean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Recipe books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6905457"/>
                  </a:ext>
                </a:extLst>
              </a:tr>
              <a:tr h="623219">
                <a:tc>
                  <a:txBody>
                    <a:bodyPr/>
                    <a:lstStyle/>
                    <a:p>
                      <a:r>
                        <a:rPr lang="en-US" dirty="0"/>
                        <a:t>Cotton textile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Foundling records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82860"/>
                  </a:ext>
                </a:extLst>
              </a:tr>
              <a:tr h="623219">
                <a:tc>
                  <a:txBody>
                    <a:bodyPr/>
                    <a:lstStyle/>
                    <a:p>
                      <a:r>
                        <a:rPr lang="en-US" dirty="0"/>
                        <a:t>Gum </a:t>
                      </a:r>
                      <a:r>
                        <a:rPr lang="en-US" dirty="0" err="1"/>
                        <a:t>arabic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Africa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Technical handbooks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6221809"/>
                  </a:ext>
                </a:extLst>
              </a:tr>
              <a:tr h="623219">
                <a:tc>
                  <a:txBody>
                    <a:bodyPr/>
                    <a:lstStyle/>
                    <a:p>
                      <a:r>
                        <a:rPr lang="en-US" dirty="0"/>
                        <a:t>Wood/dyestuff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Latin America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Technical handbooks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7989765"/>
                  </a:ext>
                </a:extLst>
              </a:tr>
              <a:tr h="623219">
                <a:tc>
                  <a:txBody>
                    <a:bodyPr/>
                    <a:lstStyle/>
                    <a:p>
                      <a:r>
                        <a:rPr lang="en-US" dirty="0"/>
                        <a:t>Medicine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Central Asia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Trade records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1132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26687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CF157F-D1CE-1744-8C14-2265541878AC}"/>
              </a:ext>
            </a:extLst>
          </p:cNvPr>
          <p:cNvSpPr/>
          <p:nvPr/>
        </p:nvSpPr>
        <p:spPr>
          <a:xfrm>
            <a:off x="2286000" y="199783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>
              <a:spcAft>
                <a:spcPts val="0"/>
              </a:spcAft>
            </a:pPr>
            <a:r>
              <a:rPr lang="en-GB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A511A0-5BB7-FC4D-9D14-1B60B0861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this show?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8345C1-142A-0647-AA9E-530D20C942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Commodities flowed into early modern Europe from all over the world (not just from Asia)</a:t>
            </a:r>
          </a:p>
          <a:p>
            <a:r>
              <a:rPr lang="en-US" dirty="0"/>
              <a:t>Commodities included ordinary and invisible things (not just ostentatious luxuries)</a:t>
            </a:r>
          </a:p>
          <a:p>
            <a:r>
              <a:rPr lang="en-US" dirty="0"/>
              <a:t>Consumption of global commodities became part of daily experience across the social spectrum (not just the elites)</a:t>
            </a:r>
          </a:p>
        </p:txBody>
      </p:sp>
    </p:spTree>
    <p:extLst>
      <p:ext uri="{BB962C8B-B14F-4D97-AF65-F5344CB8AC3E}">
        <p14:creationId xmlns:p14="http://schemas.microsoft.com/office/powerpoint/2010/main" val="29524330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06845-E61C-6C45-B610-AF933AEBC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What are the sites of this global consumption?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03EFE4-847F-2947-A1B3-740888B6AE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SPACES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2603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D4CFCA4-0583-324A-BD72-785211C2A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3787554" cy="1143000"/>
          </a:xfrm>
        </p:spPr>
        <p:txBody>
          <a:bodyPr/>
          <a:lstStyle/>
          <a:p>
            <a:r>
              <a:rPr lang="en-US" dirty="0"/>
              <a:t>SHOPS</a:t>
            </a:r>
          </a:p>
        </p:txBody>
      </p:sp>
      <p:pic>
        <p:nvPicPr>
          <p:cNvPr id="1026" name="Picture 2" descr="Catalogue cover">
            <a:extLst>
              <a:ext uri="{FF2B5EF4-FFF2-40B4-BE49-F238E27FC236}">
                <a16:creationId xmlns:a16="http://schemas.microsoft.com/office/drawing/2014/main" id="{E41F2875-ACEB-0D43-BAC7-7113602BB4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873" y="457200"/>
            <a:ext cx="3953808" cy="516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1E8551-FF01-DF4A-9E1B-870DA2AFC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DD92F3-3414-EE47-8211-635676DC75B1}"/>
              </a:ext>
            </a:extLst>
          </p:cNvPr>
          <p:cNvSpPr/>
          <p:nvPr/>
        </p:nvSpPr>
        <p:spPr>
          <a:xfrm>
            <a:off x="581216" y="4696413"/>
            <a:ext cx="36635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www.bodleian.ox.ac.uk</a:t>
            </a:r>
            <a:r>
              <a:rPr lang="en-US" dirty="0"/>
              <a:t>/</a:t>
            </a:r>
            <a:r>
              <a:rPr lang="en-US" dirty="0" err="1"/>
              <a:t>johnson</a:t>
            </a:r>
            <a:r>
              <a:rPr lang="en-US" dirty="0"/>
              <a:t>/online-exhibitions/a-nation-of-shopkeepers</a:t>
            </a:r>
          </a:p>
        </p:txBody>
      </p:sp>
    </p:spTree>
    <p:extLst>
      <p:ext uri="{BB962C8B-B14F-4D97-AF65-F5344CB8AC3E}">
        <p14:creationId xmlns:p14="http://schemas.microsoft.com/office/powerpoint/2010/main" val="28066397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ralun.files.wordpress.com/2014/04/apothecary.jpg">
            <a:extLst>
              <a:ext uri="{FF2B5EF4-FFF2-40B4-BE49-F238E27FC236}">
                <a16:creationId xmlns:a16="http://schemas.microsoft.com/office/drawing/2014/main" id="{A1AA6496-81B6-6E4C-851A-A99D006BD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1750"/>
            <a:ext cx="8128000" cy="679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15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6">
            <a:extLst>
              <a:ext uri="{FF2B5EF4-FFF2-40B4-BE49-F238E27FC236}">
                <a16:creationId xmlns:a16="http://schemas.microsoft.com/office/drawing/2014/main" id="{083D52BC-7630-B24F-BB7D-07B98EBBD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027" y="982684"/>
            <a:ext cx="7097945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11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06385C2-A243-6D4D-B051-A6B1BDE432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655" y="643467"/>
            <a:ext cx="3342638" cy="55710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9D5951-8277-4D4D-BD02-E29663E5E5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5704" y="643467"/>
            <a:ext cx="334263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992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globalimperialism.wikispaces.com/file/view/merc._pic.JPG/116057177/merc._pic.JPG">
            <a:extLst>
              <a:ext uri="{FF2B5EF4-FFF2-40B4-BE49-F238E27FC236}">
                <a16:creationId xmlns:a16="http://schemas.microsoft.com/office/drawing/2014/main" id="{03D0E977-AD10-8345-9B9B-B68843934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600" y="1875028"/>
            <a:ext cx="8178799" cy="31079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5607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F41BF-2BFD-0F4D-A83A-542FCAED1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6" y="629266"/>
            <a:ext cx="3845274" cy="1676603"/>
          </a:xfrm>
        </p:spPr>
        <p:txBody>
          <a:bodyPr>
            <a:normAutofit/>
          </a:bodyPr>
          <a:lstStyle/>
          <a:p>
            <a:r>
              <a:rPr lang="en-GB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Home and Household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9A2C44-2C36-9549-A72E-1705784AA1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697" y="2438400"/>
            <a:ext cx="3845272" cy="3785419"/>
          </a:xfrm>
        </p:spPr>
        <p:txBody>
          <a:bodyPr>
            <a:normAutofit/>
          </a:bodyPr>
          <a:lstStyle/>
          <a:p>
            <a:endParaRPr lang="en-US" sz="1700"/>
          </a:p>
        </p:txBody>
      </p:sp>
      <p:pic>
        <p:nvPicPr>
          <p:cNvPr id="3074" name="Picture 2" descr="Image result for At Home in Renaissance Italy (">
            <a:extLst>
              <a:ext uri="{FF2B5EF4-FFF2-40B4-BE49-F238E27FC236}">
                <a16:creationId xmlns:a16="http://schemas.microsoft.com/office/drawing/2014/main" id="{8528E2D0-AF62-474E-8973-23D8DF3303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" r="7720"/>
          <a:stretch/>
        </p:blipFill>
        <p:spPr bwMode="auto">
          <a:xfrm>
            <a:off x="4567959" y="10"/>
            <a:ext cx="4576040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0183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1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F183F9-C924-2B40-9616-C44E7AC14D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422" y="643467"/>
            <a:ext cx="6899155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8041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13141-0360-B349-8213-5F013D685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6" y="629266"/>
            <a:ext cx="2738601" cy="167660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40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Spaces of work and work clothing</a:t>
            </a:r>
            <a:endParaRPr lang="en-US" sz="3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34980A-92D5-1E43-A30F-A7EE93B36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214" y="4847302"/>
            <a:ext cx="2738599" cy="1381432"/>
          </a:xfrm>
        </p:spPr>
        <p:txBody>
          <a:bodyPr>
            <a:normAutofit/>
          </a:bodyPr>
          <a:lstStyle/>
          <a:p>
            <a:r>
              <a:rPr lang="en-GB" sz="1600" b="1" dirty="0"/>
              <a:t>Men's and Women's Work Clothing: A Portfolio of Images</a:t>
            </a:r>
          </a:p>
          <a:p>
            <a:r>
              <a:rPr lang="en-US" sz="1600" dirty="0"/>
              <a:t>http://</a:t>
            </a:r>
            <a:r>
              <a:rPr lang="en-US" sz="1600" dirty="0" err="1"/>
              <a:t>www.uvm.edu</a:t>
            </a:r>
            <a:r>
              <a:rPr lang="en-US" sz="1600" dirty="0"/>
              <a:t>/~hag/</a:t>
            </a:r>
            <a:r>
              <a:rPr lang="en-US" sz="1600" dirty="0" err="1"/>
              <a:t>sca</a:t>
            </a:r>
            <a:r>
              <a:rPr lang="en-US" sz="1600" dirty="0"/>
              <a:t>/work/</a:t>
            </a:r>
            <a:r>
              <a:rPr lang="en-US" sz="1600" dirty="0" err="1"/>
              <a:t>index.html</a:t>
            </a:r>
            <a:endParaRPr lang="en-US" sz="1600" dirty="0"/>
          </a:p>
        </p:txBody>
      </p:sp>
      <p:pic>
        <p:nvPicPr>
          <p:cNvPr id="3074" name="Picture 2" descr="http://www.uvm.edu/~hag/sca/work/mldacosta12a.jpg">
            <a:extLst>
              <a:ext uri="{FF2B5EF4-FFF2-40B4-BE49-F238E27FC236}">
                <a16:creationId xmlns:a16="http://schemas.microsoft.com/office/drawing/2014/main" id="{45082422-6A2E-7444-9DC0-FCF73CDADD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r="3851"/>
          <a:stretch/>
        </p:blipFill>
        <p:spPr bwMode="auto">
          <a:xfrm>
            <a:off x="3479292" y="10"/>
            <a:ext cx="5664708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2387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C5612-D6C9-7847-A74E-A206F9592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Books and the culture of knowledge</a:t>
            </a:r>
            <a:br>
              <a:rPr lang="en-GB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</a:br>
            <a:r>
              <a:rPr lang="en-GB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Costume books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583EC-2B54-1E4D-96A3-7259ED6A1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 descr="http://ids.si.edu/ids/deliveryService?id=FS-7336_49&amp;max_h=999&amp;max_w=480">
            <a:extLst>
              <a:ext uri="{FF2B5EF4-FFF2-40B4-BE49-F238E27FC236}">
                <a16:creationId xmlns:a16="http://schemas.microsoft.com/office/drawing/2014/main" id="{ED929F6D-23DA-9949-AC86-C18EFF7D5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958" y="1600200"/>
            <a:ext cx="2662775" cy="454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as.ceu.edu/sites/ias.ceu.edu/files/main_image/event/714/photo2.jpg">
            <a:extLst>
              <a:ext uri="{FF2B5EF4-FFF2-40B4-BE49-F238E27FC236}">
                <a16:creationId xmlns:a16="http://schemas.microsoft.com/office/drawing/2014/main" id="{B9834F8A-7D5F-1246-AE9C-D2D367CE84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796" y="1600199"/>
            <a:ext cx="292197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2668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8718A-5F26-9D49-9EB8-42A5692FD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Festivals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38E790-E2B8-6E4B-B92A-F7CBBDF185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5861" y="1600200"/>
            <a:ext cx="5212277" cy="4525963"/>
          </a:xfrm>
        </p:spPr>
      </p:pic>
    </p:spTree>
    <p:extLst>
      <p:ext uri="{BB962C8B-B14F-4D97-AF65-F5344CB8AC3E}">
        <p14:creationId xmlns:p14="http://schemas.microsoft.com/office/powerpoint/2010/main" val="56318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B79ED-A4E6-174F-8E77-AF4515BCB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Spaces of religion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EF14C-DFE3-F34A-8037-0C94BC42D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11A137-05B5-B541-B155-2AEB227992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33" t="15290" r="10000" b="10645"/>
          <a:stretch/>
        </p:blipFill>
        <p:spPr>
          <a:xfrm>
            <a:off x="482600" y="873125"/>
            <a:ext cx="8178799" cy="511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177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17CCD-B294-3C4B-81D5-033C52C93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14105-EF2A-3443-9CE1-13F4B30EB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Commodities</a:t>
            </a:r>
          </a:p>
          <a:p>
            <a:r>
              <a:rPr lang="en-US" dirty="0"/>
              <a:t>Exchange </a:t>
            </a:r>
          </a:p>
          <a:p>
            <a:r>
              <a:rPr lang="en-US" dirty="0"/>
              <a:t>Global</a:t>
            </a:r>
          </a:p>
          <a:p>
            <a:r>
              <a:rPr lang="en-US" dirty="0"/>
              <a:t>Material culture</a:t>
            </a:r>
          </a:p>
          <a:p>
            <a:pPr lvl="2"/>
            <a:r>
              <a:rPr lang="en-GB" dirty="0"/>
              <a:t>Material goods?</a:t>
            </a:r>
          </a:p>
          <a:p>
            <a:pPr lvl="2"/>
            <a:r>
              <a:rPr lang="en-GB" dirty="0"/>
              <a:t>Meanings assigned to material objects</a:t>
            </a:r>
          </a:p>
          <a:p>
            <a:r>
              <a:rPr lang="en-US" dirty="0"/>
              <a:t>Consumer society</a:t>
            </a:r>
          </a:p>
          <a:p>
            <a:r>
              <a:rPr lang="en-US" dirty="0"/>
              <a:t>The material culture of social groups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61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1AB70-2FD5-0B49-98EF-A463015BE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Points made in this lecture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611B8-3566-514F-A1DD-6D4C9D6916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Economy expanded to become global</a:t>
            </a:r>
          </a:p>
          <a:p>
            <a:pPr lvl="1"/>
            <a:r>
              <a:rPr lang="en-GB" dirty="0"/>
              <a:t>as a consequence consumption also became global</a:t>
            </a:r>
          </a:p>
          <a:p>
            <a:pPr lvl="1"/>
            <a:r>
              <a:rPr lang="en-GB" dirty="0"/>
              <a:t>Commodities became global and material culture became global</a:t>
            </a:r>
          </a:p>
          <a:p>
            <a:pPr lvl="1"/>
            <a:r>
              <a:rPr lang="en-GB" dirty="0"/>
              <a:t>Not limited to the elite and not limited to luxuries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105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>
            <a:extLst>
              <a:ext uri="{FF2B5EF4-FFF2-40B4-BE49-F238E27FC236}">
                <a16:creationId xmlns:a16="http://schemas.microsoft.com/office/drawing/2014/main" id="{E1750109-3B91-4506-B997-0CD8E35A14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C6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E72D8D1B-59F6-4FF3-8547-9BBB6129F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998" y="480060"/>
            <a:ext cx="2581915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 descr="Image result for senegal gum">
            <a:extLst>
              <a:ext uri="{FF2B5EF4-FFF2-40B4-BE49-F238E27FC236}">
                <a16:creationId xmlns:a16="http://schemas.microsoft.com/office/drawing/2014/main" id="{68A700AC-9EF7-2140-A182-9E6A92991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16" y="643467"/>
            <a:ext cx="1680998" cy="247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Rectangle 84">
            <a:extLst>
              <a:ext uri="{FF2B5EF4-FFF2-40B4-BE49-F238E27FC236}">
                <a16:creationId xmlns:a16="http://schemas.microsoft.com/office/drawing/2014/main" id="{2C444748-5A8D-4B53-89FE-42B455DFA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69213" y="487090"/>
            <a:ext cx="2691128" cy="278104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Image result for foundling hospital textile India">
            <a:extLst>
              <a:ext uri="{FF2B5EF4-FFF2-40B4-BE49-F238E27FC236}">
                <a16:creationId xmlns:a16="http://schemas.microsoft.com/office/drawing/2014/main" id="{4EF4830F-B992-5841-A991-77D8E6985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161" y="650497"/>
            <a:ext cx="1937869" cy="2468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14044C96-7CFD-44DB-A579-D77B0D37C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01998" y="487090"/>
            <a:ext cx="2691131" cy="278104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Sugar bowl">
            <a:extLst>
              <a:ext uri="{FF2B5EF4-FFF2-40B4-BE49-F238E27FC236}">
                <a16:creationId xmlns:a16="http://schemas.microsoft.com/office/drawing/2014/main" id="{826BDF4F-8E10-904C-A550-AFB02D812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138" y="664970"/>
            <a:ext cx="2439677" cy="243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Rectangle 88">
            <a:extLst>
              <a:ext uri="{FF2B5EF4-FFF2-40B4-BE49-F238E27FC236}">
                <a16:creationId xmlns:a16="http://schemas.microsoft.com/office/drawing/2014/main" id="{8FC8C21F-9484-4A71-ABFA-6C10682FA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998" y="3603670"/>
            <a:ext cx="2581915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6" name="Picture 12" descr="https://thespiceacademy.com/wp-content/uploads/2017/12/AdobeStock_60236312-e1512852089437.jpeg">
            <a:extLst>
              <a:ext uri="{FF2B5EF4-FFF2-40B4-BE49-F238E27FC236}">
                <a16:creationId xmlns:a16="http://schemas.microsoft.com/office/drawing/2014/main" id="{B71C9886-0FF4-0542-A605-953861E27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358" y="3748194"/>
            <a:ext cx="1649813" cy="2471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F4FFA271-A10A-4AC3-8F06-E3313A197A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7126" y="3603670"/>
            <a:ext cx="2700875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7F9FE375-3674-4B26-B67B-30AFAF78C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69213" y="3610700"/>
            <a:ext cx="2691128" cy="278104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4" name="Picture 10" descr="https://upload.wikimedia.org/wikipedia/commons/2/2a/Caesalpinia_echinata_Taub95.png">
            <a:extLst>
              <a:ext uri="{FF2B5EF4-FFF2-40B4-BE49-F238E27FC236}">
                <a16:creationId xmlns:a16="http://schemas.microsoft.com/office/drawing/2014/main" id="{AA47C771-2702-0F4E-BFB2-872447C8E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074" y="4283304"/>
            <a:ext cx="2413000" cy="147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Vase">
            <a:extLst>
              <a:ext uri="{FF2B5EF4-FFF2-40B4-BE49-F238E27FC236}">
                <a16:creationId xmlns:a16="http://schemas.microsoft.com/office/drawing/2014/main" id="{343CB430-605F-974E-A9D0-7F87F88C6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138" y="3767686"/>
            <a:ext cx="2439677" cy="243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542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2D895-7AB6-1E4C-9224-8B93E6CC2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480" y="640081"/>
            <a:ext cx="2532887" cy="3681976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800" dirty="0"/>
              <a:t>spices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4FA5A3-5FED-B348-BDD8-6440A93B46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8480" y="4460487"/>
            <a:ext cx="2532888" cy="1757433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pPr algn="r">
              <a:lnSpc>
                <a:spcPct val="90000"/>
              </a:lnSpc>
              <a:spcBef>
                <a:spcPts val="1000"/>
              </a:spcBef>
            </a:pPr>
            <a:r>
              <a:rPr lang="en-US" sz="1900" dirty="0">
                <a:solidFill>
                  <a:schemeClr val="tx1"/>
                </a:solidFill>
              </a:rPr>
              <a:t>nutmeg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E772C1-1D53-0E4A-A990-8765F51584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094" r="1" b="18301"/>
          <a:stretch/>
        </p:blipFill>
        <p:spPr>
          <a:xfrm>
            <a:off x="3490722" y="10"/>
            <a:ext cx="5653278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28844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417</Words>
  <Application>Microsoft Macintosh PowerPoint</Application>
  <PresentationFormat>On-screen Show (4:3)</PresentationFormat>
  <Paragraphs>87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1" baseType="lpstr">
      <vt:lpstr>DengXian</vt:lpstr>
      <vt:lpstr>Arial</vt:lpstr>
      <vt:lpstr>Calibri</vt:lpstr>
      <vt:lpstr>Cambria</vt:lpstr>
      <vt:lpstr>Times New Roman</vt:lpstr>
      <vt:lpstr>Default Theme</vt:lpstr>
      <vt:lpstr>Global Commodities and Exchange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Points made in this lecture</vt:lpstr>
      <vt:lpstr>PowerPoint Presentation</vt:lpstr>
      <vt:lpstr>spices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SUGAR</vt:lpstr>
      <vt:lpstr>PowerPoint Presentation</vt:lpstr>
      <vt:lpstr>PowerPoint Presentation</vt:lpstr>
      <vt:lpstr>PowerPoint Presentation</vt:lpstr>
      <vt:lpstr>PowerPoint Presentation</vt:lpstr>
      <vt:lpstr>Cotton textiles</vt:lpstr>
      <vt:lpstr>PowerPoint Presentation</vt:lpstr>
      <vt:lpstr>PowerPoint Presentation</vt:lpstr>
      <vt:lpstr>PowerPoint Presentation</vt:lpstr>
      <vt:lpstr>PowerPoint Presentation</vt:lpstr>
      <vt:lpstr>Gum (Gum Arabic)</vt:lpstr>
      <vt:lpstr>PowerPoint Presentation</vt:lpstr>
      <vt:lpstr>PowerPoint Presentation</vt:lpstr>
      <vt:lpstr>PowerPoint Presentation</vt:lpstr>
      <vt:lpstr>Medicines (rhubarb)</vt:lpstr>
      <vt:lpstr>PowerPoint Presentation</vt:lpstr>
      <vt:lpstr>PowerPoint Presentation</vt:lpstr>
      <vt:lpstr>PowerPoint Presentation</vt:lpstr>
      <vt:lpstr>What does this show?</vt:lpstr>
      <vt:lpstr>What are the sites of this global consumption?</vt:lpstr>
      <vt:lpstr>SHOPS</vt:lpstr>
      <vt:lpstr>PowerPoint Presentation</vt:lpstr>
      <vt:lpstr>PowerPoint Presentation</vt:lpstr>
      <vt:lpstr>PowerPoint Presentation</vt:lpstr>
      <vt:lpstr>Home and Household</vt:lpstr>
      <vt:lpstr>PowerPoint Presentation</vt:lpstr>
      <vt:lpstr>Spaces of work and work clothing</vt:lpstr>
      <vt:lpstr>Books and the culture of knowledge Costume books</vt:lpstr>
      <vt:lpstr>Festivals</vt:lpstr>
      <vt:lpstr>Spaces of religion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Commodities and Exchange</dc:title>
  <dc:creator>Gerritsen, Anne</dc:creator>
  <cp:lastModifiedBy>Gerritsen, Anne</cp:lastModifiedBy>
  <cp:revision>2</cp:revision>
  <dcterms:created xsi:type="dcterms:W3CDTF">2018-10-31T23:00:59Z</dcterms:created>
  <dcterms:modified xsi:type="dcterms:W3CDTF">2018-11-01T08:42:39Z</dcterms:modified>
</cp:coreProperties>
</file>