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9" r:id="rId4"/>
    <p:sldId id="260" r:id="rId5"/>
    <p:sldId id="276" r:id="rId6"/>
    <p:sldId id="261" r:id="rId7"/>
    <p:sldId id="281" r:id="rId8"/>
    <p:sldId id="265" r:id="rId9"/>
    <p:sldId id="277" r:id="rId10"/>
    <p:sldId id="278" r:id="rId11"/>
    <p:sldId id="268" r:id="rId12"/>
    <p:sldId id="270" r:id="rId13"/>
    <p:sldId id="271" r:id="rId14"/>
    <p:sldId id="279" r:id="rId15"/>
    <p:sldId id="280" r:id="rId16"/>
    <p:sldId id="272" r:id="rId17"/>
    <p:sldId id="28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4" d="100"/>
          <a:sy n="54" d="100"/>
        </p:scale>
        <p:origin x="108" y="1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263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828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60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181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776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1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373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139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9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110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2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943FD-9530-423C-AB66-F7A1BBBCB3C1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25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Louis XIV and absolute monarchy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65649"/>
            <a:ext cx="9144000" cy="1655762"/>
          </a:xfrm>
        </p:spPr>
        <p:txBody>
          <a:bodyPr/>
          <a:lstStyle/>
          <a:p>
            <a:r>
              <a:rPr lang="en-GB" dirty="0"/>
              <a:t>HI203 The European World</a:t>
            </a:r>
          </a:p>
          <a:p>
            <a:r>
              <a:rPr lang="en-GB" dirty="0" smtClean="0"/>
              <a:t>7/2/2019</a:t>
            </a:r>
            <a:endParaRPr lang="en-GB" dirty="0"/>
          </a:p>
          <a:p>
            <a:r>
              <a:rPr lang="en-GB" dirty="0" err="1"/>
              <a:t>Dr.</a:t>
            </a:r>
            <a:r>
              <a:rPr lang="en-GB" dirty="0"/>
              <a:t> 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530434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32304" y="-2340573"/>
            <a:ext cx="6120882" cy="108020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68383" y="6236215"/>
            <a:ext cx="1011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Map of Chateau de Versailles, in André </a:t>
            </a:r>
            <a:r>
              <a:rPr lang="en-GB" dirty="0" err="1" smtClean="0"/>
              <a:t>Félibien</a:t>
            </a:r>
            <a:r>
              <a:rPr lang="en-GB" dirty="0" smtClean="0"/>
              <a:t>, </a:t>
            </a:r>
            <a:r>
              <a:rPr lang="en-GB" i="1" dirty="0" smtClean="0"/>
              <a:t>Short Description of the Chateau de Versailles </a:t>
            </a:r>
            <a:r>
              <a:rPr lang="en-GB" dirty="0" smtClean="0"/>
              <a:t>(Paris, 1674)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285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187655" y="4669954"/>
            <a:ext cx="4004345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Louis XIV in (fictional) visit to a meeting of the Paris Academy of Sciences, showing King’s Garden, Royal Observatory, and Jean-Baptiste Colbert.</a:t>
            </a:r>
          </a:p>
          <a:p>
            <a:r>
              <a:rPr lang="en-GB" sz="2000" dirty="0"/>
              <a:t>Frontispiece of botanical work published by Academy in 1676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13471" y="2179055"/>
            <a:ext cx="2084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51533"/>
            <a:ext cx="8187655" cy="1086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829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inceton.edu/~volkers/Versailles/Galerie/Roi%20gouverne%20IMG_37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1"/>
            <a:ext cx="12192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5828689"/>
            <a:ext cx="424445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‘The King Governs by Himself, 1661’ – ceiling painting from Hall of Mirrors, Palace of Versailles</a:t>
            </a:r>
          </a:p>
        </p:txBody>
      </p:sp>
    </p:spTree>
    <p:extLst>
      <p:ext uri="{BB962C8B-B14F-4D97-AF65-F5344CB8AC3E}">
        <p14:creationId xmlns:p14="http://schemas.microsoft.com/office/powerpoint/2010/main" val="3914515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champagne 1655 colbe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8489"/>
            <a:ext cx="6274796" cy="801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23630" y="5513696"/>
            <a:ext cx="5158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Jean-Baptiste Colbert (aka ‘Le Nord’), painted 1655, while Cardinal Mazarin’s personal accountant </a:t>
            </a:r>
          </a:p>
        </p:txBody>
      </p:sp>
    </p:spTree>
    <p:extLst>
      <p:ext uri="{BB962C8B-B14F-4D97-AF65-F5344CB8AC3E}">
        <p14:creationId xmlns:p14="http://schemas.microsoft.com/office/powerpoint/2010/main" val="2263975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714" y="1230538"/>
            <a:ext cx="100330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dirty="0" smtClean="0"/>
              <a:t>DOUJAT, makes a good show on the outside, but is fundamentally nothing; weak, timid, he is a slave to the court and self-interested; Monsieur de </a:t>
            </a:r>
            <a:r>
              <a:rPr lang="en-GB" sz="3600" dirty="0" err="1" smtClean="0"/>
              <a:t>Maupeaou</a:t>
            </a:r>
            <a:r>
              <a:rPr lang="en-GB" sz="3600" dirty="0" smtClean="0"/>
              <a:t>, his son-in-law, has great power over him; </a:t>
            </a:r>
            <a:r>
              <a:rPr lang="en-GB" sz="3600" dirty="0" err="1" smtClean="0"/>
              <a:t>Herbinot</a:t>
            </a:r>
            <a:r>
              <a:rPr lang="en-GB" sz="3600" dirty="0" smtClean="0"/>
              <a:t>, a high bailiff, governs him</a:t>
            </a:r>
            <a:endParaRPr lang="en-GB" sz="3600" dirty="0"/>
          </a:p>
          <a:p>
            <a:pPr marL="0" indent="0">
              <a:buNone/>
            </a:pPr>
            <a:endParaRPr lang="en-GB" sz="3600" dirty="0" smtClean="0"/>
          </a:p>
          <a:p>
            <a:pPr marL="457200" lvl="1" indent="0">
              <a:buNone/>
            </a:pPr>
            <a:r>
              <a:rPr lang="en-GB" dirty="0" smtClean="0"/>
              <a:t>-- from Colbert, ‘Secret Notes on the Personnel of all the </a:t>
            </a:r>
            <a:r>
              <a:rPr lang="en-GB" dirty="0" err="1" smtClean="0"/>
              <a:t>Parlements</a:t>
            </a:r>
            <a:r>
              <a:rPr lang="en-GB" dirty="0" smtClean="0"/>
              <a:t> and Courts of the Kingdom’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039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4559" y="632038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After having made observations of the entire length of the Seine River up to Le Havre, His Majesty wants him to continue the same reconnaissance until </a:t>
            </a:r>
            <a:r>
              <a:rPr lang="en-US" sz="3200" dirty="0" err="1"/>
              <a:t>Tréport</a:t>
            </a:r>
            <a:r>
              <a:rPr lang="en-US" sz="3200" dirty="0"/>
              <a:t>, his intention being to have very exact maps of all the sinuosity of the banks and all </a:t>
            </a:r>
            <a:r>
              <a:rPr lang="en-US" sz="3200" dirty="0" smtClean="0"/>
              <a:t>the openings </a:t>
            </a:r>
            <a:r>
              <a:rPr lang="en-US" sz="3200" dirty="0"/>
              <a:t>of rivers, with precise remarks </a:t>
            </a:r>
            <a:r>
              <a:rPr lang="en-US" sz="3200" dirty="0" smtClean="0"/>
              <a:t>and measurements </a:t>
            </a:r>
            <a:r>
              <a:rPr lang="en-US" sz="3200" dirty="0"/>
              <a:t>of all the places, without telling anyone of the findings, of all the protected bays, high- and low-water marks of the tide, dunes, cliffs, estuary openings, and inlets, and all the possible places where enemies might be able to attack if they are strong enough to make a landing</a:t>
            </a:r>
            <a:r>
              <a:rPr lang="en-US" sz="3200" dirty="0" smtClean="0"/>
              <a:t>...</a:t>
            </a:r>
          </a:p>
          <a:p>
            <a:pPr marL="0" indent="0">
              <a:buNone/>
            </a:pPr>
            <a:endParaRPr lang="en-US" sz="3200" dirty="0"/>
          </a:p>
          <a:p>
            <a:pPr marL="0" indent="0" algn="r">
              <a:buNone/>
            </a:pPr>
            <a:r>
              <a:rPr lang="en-US" sz="3200" dirty="0" smtClean="0"/>
              <a:t>-- Colbert to a royal cartographer, the chevalier de </a:t>
            </a:r>
            <a:r>
              <a:rPr lang="en-US" sz="3200" dirty="0" err="1" smtClean="0"/>
              <a:t>Pène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33721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2" y="0"/>
            <a:ext cx="551109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918" y="4450484"/>
            <a:ext cx="3035992" cy="17784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97874" y="232011"/>
            <a:ext cx="4975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Key administrative boundaries in seventeenth-century France</a:t>
            </a:r>
          </a:p>
          <a:p>
            <a:r>
              <a:rPr lang="en-GB" sz="2400" dirty="0"/>
              <a:t>From Colin Jones, </a:t>
            </a:r>
            <a:r>
              <a:rPr lang="en-GB" sz="2400" i="1" dirty="0"/>
              <a:t>The Great Nation</a:t>
            </a:r>
          </a:p>
        </p:txBody>
      </p:sp>
    </p:spTree>
    <p:extLst>
      <p:ext uri="{BB962C8B-B14F-4D97-AF65-F5344CB8AC3E}">
        <p14:creationId xmlns:p14="http://schemas.microsoft.com/office/powerpoint/2010/main" val="2524400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3251" y="1676943"/>
            <a:ext cx="409427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dirty="0" smtClean="0">
                <a:solidFill>
                  <a:schemeClr val="bg1"/>
                </a:solidFill>
              </a:rPr>
              <a:t>1. Political theory</a:t>
            </a:r>
          </a:p>
          <a:p>
            <a:pPr marL="0" indent="0" algn="ctr">
              <a:buNone/>
            </a:pPr>
            <a:endParaRPr lang="en-GB" sz="3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3600" dirty="0" smtClean="0">
                <a:solidFill>
                  <a:schemeClr val="bg1"/>
                </a:solidFill>
              </a:rPr>
              <a:t>2. Culture</a:t>
            </a:r>
            <a:endParaRPr lang="en-GB" sz="3600" dirty="0" smtClean="0">
              <a:solidFill>
                <a:schemeClr val="bg1"/>
              </a:solidFill>
            </a:endParaRPr>
          </a:p>
          <a:p>
            <a:pPr marL="742950" indent="-742950" algn="ctr">
              <a:buAutoNum type="arabicPeriod"/>
            </a:pPr>
            <a:endParaRPr lang="en-GB" sz="3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3600" dirty="0" smtClean="0">
                <a:solidFill>
                  <a:schemeClr val="bg1"/>
                </a:solidFill>
              </a:rPr>
              <a:t>3. Administration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813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3251" y="1676943"/>
            <a:ext cx="409427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dirty="0" smtClean="0">
                <a:solidFill>
                  <a:schemeClr val="bg1"/>
                </a:solidFill>
              </a:rPr>
              <a:t>1. Political theory</a:t>
            </a:r>
          </a:p>
          <a:p>
            <a:pPr marL="0" indent="0" algn="ctr">
              <a:buNone/>
            </a:pPr>
            <a:endParaRPr lang="en-GB" sz="3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3600" dirty="0" smtClean="0">
                <a:solidFill>
                  <a:schemeClr val="bg1"/>
                </a:solidFill>
              </a:rPr>
              <a:t>2. Culture</a:t>
            </a:r>
            <a:endParaRPr lang="en-GB" sz="3600" dirty="0" smtClean="0">
              <a:solidFill>
                <a:schemeClr val="bg1"/>
              </a:solidFill>
            </a:endParaRPr>
          </a:p>
          <a:p>
            <a:pPr marL="742950" indent="-742950" algn="ctr">
              <a:buAutoNum type="arabicPeriod"/>
            </a:pPr>
            <a:endParaRPr lang="en-GB" sz="3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3600" dirty="0" smtClean="0">
                <a:solidFill>
                  <a:schemeClr val="bg1"/>
                </a:solidFill>
              </a:rPr>
              <a:t>3. Administration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713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3106" y="873901"/>
            <a:ext cx="8025881" cy="5722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‘the principle mark of sovereign majesty and absolute power is the right to impose laws generally on all subjects </a:t>
            </a:r>
            <a:r>
              <a:rPr lang="en-GB" sz="3200" dirty="0">
                <a:solidFill>
                  <a:srgbClr val="FF0000"/>
                </a:solidFill>
              </a:rPr>
              <a:t>regardless of their consent</a:t>
            </a:r>
            <a:r>
              <a:rPr lang="en-GB" sz="3200" dirty="0"/>
              <a:t>’</a:t>
            </a:r>
            <a:endParaRPr lang="en-GB" dirty="0"/>
          </a:p>
          <a:p>
            <a:pPr marL="0" indent="0" algn="r">
              <a:buNone/>
            </a:pPr>
            <a:r>
              <a:rPr lang="en-GB" sz="2400" dirty="0"/>
              <a:t>-- Jean </a:t>
            </a:r>
            <a:r>
              <a:rPr lang="en-GB" sz="2400" dirty="0" err="1"/>
              <a:t>Bodin</a:t>
            </a:r>
            <a:r>
              <a:rPr lang="en-GB" sz="2400" dirty="0"/>
              <a:t>, </a:t>
            </a:r>
            <a:r>
              <a:rPr lang="en-GB" sz="2400" i="1" dirty="0"/>
              <a:t>Les six livres de la </a:t>
            </a:r>
            <a:r>
              <a:rPr lang="en-GB" sz="2400" i="1" dirty="0" err="1"/>
              <a:t>République</a:t>
            </a:r>
            <a:r>
              <a:rPr lang="en-GB" sz="2400" i="1" dirty="0"/>
              <a:t> </a:t>
            </a:r>
            <a:r>
              <a:rPr lang="en-GB" sz="2400" dirty="0"/>
              <a:t>(1576)</a:t>
            </a:r>
          </a:p>
          <a:p>
            <a:pPr marL="0" indent="0" algn="r">
              <a:buNone/>
            </a:pPr>
            <a:endParaRPr lang="en-GB" sz="2400" dirty="0"/>
          </a:p>
          <a:p>
            <a:pPr marL="0" indent="0" algn="r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3200" dirty="0"/>
              <a:t>‘The prince need </a:t>
            </a:r>
            <a:r>
              <a:rPr lang="en-GB" sz="3200" dirty="0">
                <a:solidFill>
                  <a:srgbClr val="FF0000"/>
                </a:solidFill>
              </a:rPr>
              <a:t>account to no-one </a:t>
            </a:r>
            <a:r>
              <a:rPr lang="en-GB" sz="3200" dirty="0"/>
              <a:t>for what he ordains’</a:t>
            </a:r>
          </a:p>
          <a:p>
            <a:pPr marL="0" indent="0">
              <a:buNone/>
            </a:pPr>
            <a:endParaRPr lang="en-GB" sz="2400" dirty="0"/>
          </a:p>
          <a:p>
            <a:pPr marL="0" indent="0" algn="r">
              <a:buNone/>
            </a:pPr>
            <a:r>
              <a:rPr lang="en-GB" sz="2400" dirty="0"/>
              <a:t>-- </a:t>
            </a:r>
            <a:r>
              <a:rPr lang="en-GB" sz="2000" dirty="0"/>
              <a:t>Jacques-</a:t>
            </a:r>
            <a:r>
              <a:rPr lang="en-GB" sz="2000" dirty="0" err="1"/>
              <a:t>Benigne</a:t>
            </a:r>
            <a:r>
              <a:rPr lang="en-GB" sz="2000" dirty="0"/>
              <a:t> Bossuet, </a:t>
            </a:r>
            <a:r>
              <a:rPr lang="en-GB" sz="2000" i="1" dirty="0"/>
              <a:t>Politics Drawn from the Very Words of Holy Scripture </a:t>
            </a:r>
            <a:r>
              <a:rPr lang="en-GB" sz="2000" dirty="0"/>
              <a:t>(1709), book IV, article 1, prop. 1</a:t>
            </a:r>
          </a:p>
        </p:txBody>
      </p:sp>
    </p:spTree>
    <p:extLst>
      <p:ext uri="{BB962C8B-B14F-4D97-AF65-F5344CB8AC3E}">
        <p14:creationId xmlns:p14="http://schemas.microsoft.com/office/powerpoint/2010/main" val="182727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5169" y="1205081"/>
            <a:ext cx="721256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‘[God] made the great only to protect the small’</a:t>
            </a:r>
          </a:p>
          <a:p>
            <a:endParaRPr lang="en-GB" sz="2400" dirty="0"/>
          </a:p>
          <a:p>
            <a:r>
              <a:rPr lang="en-GB" sz="2400" dirty="0"/>
              <a:t>‘Government is a work of reason and intelligence…Wisdom saves states sooner than force’</a:t>
            </a:r>
          </a:p>
          <a:p>
            <a:endParaRPr lang="en-GB" sz="2400" dirty="0"/>
          </a:p>
          <a:p>
            <a:r>
              <a:rPr lang="en-GB" sz="2400" dirty="0"/>
              <a:t>‘Kings must tremble in using the power that God gives them’</a:t>
            </a:r>
          </a:p>
          <a:p>
            <a:endParaRPr lang="en-GB" sz="2400" dirty="0"/>
          </a:p>
          <a:p>
            <a:r>
              <a:rPr lang="en-GB" sz="2400" dirty="0"/>
              <a:t>‘Kings are subject to the equity of the laws…but they are not subject to the penalties of the laws’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999583" y="5878287"/>
            <a:ext cx="7165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-- Bossuet, </a:t>
            </a:r>
            <a:r>
              <a:rPr lang="en-GB" i="1" dirty="0"/>
              <a:t>Politics Drawn From Holy Scripture </a:t>
            </a:r>
          </a:p>
        </p:txBody>
      </p:sp>
    </p:spTree>
    <p:extLst>
      <p:ext uri="{BB962C8B-B14F-4D97-AF65-F5344CB8AC3E}">
        <p14:creationId xmlns:p14="http://schemas.microsoft.com/office/powerpoint/2010/main" val="269012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50166" y="6294807"/>
            <a:ext cx="740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Headline and image on French news website, Jan 2019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440" y="6205"/>
            <a:ext cx="6562808" cy="10069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440" y="1331459"/>
            <a:ext cx="6939417" cy="464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355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622" y="865609"/>
            <a:ext cx="6430346" cy="55932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200" dirty="0"/>
              <a:t>‘no matter how unworthy a king, a revolt by his subjects is always infinitely criminal…It is His will that, whoever is born a subject, must obey without question</a:t>
            </a:r>
            <a:r>
              <a:rPr lang="en-GB" sz="3200" dirty="0" smtClean="0"/>
              <a:t>’</a:t>
            </a:r>
          </a:p>
          <a:p>
            <a:pPr marL="0" indent="0">
              <a:buNone/>
            </a:pPr>
            <a:endParaRPr lang="en-GB" sz="3200" dirty="0" smtClean="0"/>
          </a:p>
          <a:p>
            <a:pPr marL="0" indent="0">
              <a:buNone/>
            </a:pPr>
            <a:r>
              <a:rPr lang="en-GB" sz="3200" dirty="0" smtClean="0"/>
              <a:t>‘…relief of the people’, ‘Enlightened, rational and wise’ advisors, undivided sovereignty…</a:t>
            </a:r>
            <a:endParaRPr lang="en-GB" sz="3200" dirty="0"/>
          </a:p>
          <a:p>
            <a:pPr marL="0" indent="0">
              <a:buNone/>
            </a:pPr>
            <a:endParaRPr lang="en-GB" sz="3200" dirty="0"/>
          </a:p>
          <a:p>
            <a:pPr marL="0" indent="0" algn="r">
              <a:buNone/>
            </a:pPr>
            <a:r>
              <a:rPr lang="en-GB" sz="2400" dirty="0"/>
              <a:t>-- Louis XIV, </a:t>
            </a:r>
            <a:r>
              <a:rPr lang="en-GB" sz="2400" i="1" dirty="0"/>
              <a:t>Memoirs for the Instruction of the Dauphin </a:t>
            </a:r>
            <a:r>
              <a:rPr lang="en-GB" sz="2400" dirty="0"/>
              <a:t>(completed 1672)</a:t>
            </a:r>
          </a:p>
        </p:txBody>
      </p:sp>
    </p:spTree>
    <p:extLst>
      <p:ext uri="{BB962C8B-B14F-4D97-AF65-F5344CB8AC3E}">
        <p14:creationId xmlns:p14="http://schemas.microsoft.com/office/powerpoint/2010/main" val="81489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hall of mirror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3913"/>
            <a:ext cx="12192000" cy="809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414445"/>
            <a:ext cx="451740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Hall of Mirrors, Palace of Versailles</a:t>
            </a:r>
          </a:p>
        </p:txBody>
      </p:sp>
    </p:spTree>
    <p:extLst>
      <p:ext uri="{BB962C8B-B14F-4D97-AF65-F5344CB8AC3E}">
        <p14:creationId xmlns:p14="http://schemas.microsoft.com/office/powerpoint/2010/main" val="3794483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1.lprs1.fr/images/2017/05/07/6925845_74824a99737b282b8c1a2ed5458496a6b53b6b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39530"/>
            <a:ext cx="12192000" cy="812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005016"/>
            <a:ext cx="443552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Emmanuel Macron, election night, 7 May 2017, at the Louvre (formerly the royal palace)</a:t>
            </a:r>
          </a:p>
        </p:txBody>
      </p:sp>
    </p:spTree>
    <p:extLst>
      <p:ext uri="{BB962C8B-B14F-4D97-AF65-F5344CB8AC3E}">
        <p14:creationId xmlns:p14="http://schemas.microsoft.com/office/powerpoint/2010/main" val="578395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1.api.artsmia.org/full/76105.jpg">
            <a:extLst>
              <a:ext uri="{FF2B5EF4-FFF2-40B4-BE49-F238E27FC236}">
                <a16:creationId xmlns="" xmlns:a16="http://schemas.microsoft.com/office/drawing/2014/main" id="{783FC7A7-8632-48E6-8D8A-EAD11BB3D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0778" y="-673769"/>
            <a:ext cx="17009178" cy="1070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557" y="5805181"/>
            <a:ext cx="743264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Image from André </a:t>
            </a:r>
            <a:r>
              <a:rPr lang="en-GB" sz="2400" dirty="0" err="1" smtClean="0"/>
              <a:t>Félibien</a:t>
            </a:r>
            <a:r>
              <a:rPr lang="en-GB" sz="2400" dirty="0" smtClean="0"/>
              <a:t>, </a:t>
            </a:r>
            <a:r>
              <a:rPr lang="en-GB" sz="2400" i="1" dirty="0" smtClean="0"/>
              <a:t>Entertainment at Versailles, upon the king’s return from the conquest of </a:t>
            </a:r>
            <a:r>
              <a:rPr lang="en-GB" sz="2400" i="1" dirty="0" err="1" smtClean="0"/>
              <a:t>Franche-comté</a:t>
            </a:r>
            <a:r>
              <a:rPr lang="en-GB" sz="2400" i="1" dirty="0"/>
              <a:t> </a:t>
            </a:r>
            <a:r>
              <a:rPr lang="en-GB" sz="2400" i="1" dirty="0" smtClean="0"/>
              <a:t>in 1674</a:t>
            </a:r>
            <a:r>
              <a:rPr lang="en-GB" sz="2400" dirty="0"/>
              <a:t> </a:t>
            </a:r>
            <a:r>
              <a:rPr lang="en-GB" sz="2400" dirty="0" smtClean="0"/>
              <a:t>(Paris, 1676)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56942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608</Words>
  <Application>Microsoft Office PowerPoint</Application>
  <PresentationFormat>Widescreen</PresentationFormat>
  <Paragraphs>55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Louis XIV and absolute monarchy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Louis XIV and absolute monarchy</dc:title>
  <dc:creator>Bycroft, Michael</dc:creator>
  <cp:lastModifiedBy>Bycroft, Michael</cp:lastModifiedBy>
  <cp:revision>34</cp:revision>
  <dcterms:created xsi:type="dcterms:W3CDTF">2018-03-14T09:16:19Z</dcterms:created>
  <dcterms:modified xsi:type="dcterms:W3CDTF">2019-02-06T11:00:43Z</dcterms:modified>
</cp:coreProperties>
</file>