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0" r:id="rId3"/>
    <p:sldId id="284" r:id="rId4"/>
    <p:sldId id="271" r:id="rId5"/>
    <p:sldId id="280" r:id="rId6"/>
    <p:sldId id="291" r:id="rId7"/>
    <p:sldId id="272" r:id="rId8"/>
    <p:sldId id="273" r:id="rId9"/>
    <p:sldId id="285" r:id="rId10"/>
    <p:sldId id="281" r:id="rId11"/>
    <p:sldId id="297" r:id="rId12"/>
    <p:sldId id="282" r:id="rId13"/>
    <p:sldId id="263" r:id="rId14"/>
    <p:sldId id="295" r:id="rId15"/>
    <p:sldId id="296" r:id="rId16"/>
    <p:sldId id="293" r:id="rId17"/>
    <p:sldId id="28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6A9BEE-0A44-4DFE-BF22-79554F0CFBEE}">
          <p14:sldIdLst>
            <p14:sldId id="256"/>
            <p14:sldId id="270"/>
            <p14:sldId id="284"/>
            <p14:sldId id="271"/>
            <p14:sldId id="280"/>
            <p14:sldId id="291"/>
          </p14:sldIdLst>
        </p14:section>
        <p14:section name="Untitled Section" id="{001256BF-9725-433F-8744-A5306797863B}">
          <p14:sldIdLst>
            <p14:sldId id="272"/>
            <p14:sldId id="273"/>
            <p14:sldId id="285"/>
            <p14:sldId id="281"/>
            <p14:sldId id="297"/>
            <p14:sldId id="282"/>
            <p14:sldId id="263"/>
            <p14:sldId id="295"/>
            <p14:sldId id="296"/>
            <p14:sldId id="293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94660"/>
  </p:normalViewPr>
  <p:slideViewPr>
    <p:cSldViewPr>
      <p:cViewPr varScale="1">
        <p:scale>
          <a:sx n="104" d="100"/>
          <a:sy n="104" d="100"/>
        </p:scale>
        <p:origin x="163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D9A34-A72F-403F-91FC-D57183A39DA5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57A83-7396-47B1-BC9E-C0336A697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703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334" y="0"/>
            <a:ext cx="1310643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7572375" cy="2219691"/>
          </a:xfrm>
        </p:spPr>
        <p:txBody>
          <a:bodyPr anchor="ctr">
            <a:normAutofit/>
          </a:bodyPr>
          <a:lstStyle>
            <a:lvl1pPr algn="l">
              <a:defRPr sz="33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4" y="4511785"/>
            <a:ext cx="7572376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fld id="{2456DFB1-031B-4AB7-A243-B7580AC88171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fld id="{E16A6CBF-05D6-4065-A2B7-2BCAC7720DB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58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2547747" cy="45720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3491003" y="1600200"/>
            <a:ext cx="4823184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89432-E045-41FE-8D8E-4E4A9BE6802C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7E441-88E3-4BAC-845D-ADB8A3B1D7D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45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B370A6-FBDB-4B4F-B7A6-E762740E354A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1188E-B5B4-406F-A570-F8CAFC4867F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63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365125"/>
            <a:ext cx="12858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8675" y="365125"/>
            <a:ext cx="6074172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92E38-B808-48ED-A5F5-161997157C89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78A4B-5054-4FFC-A09B-6C3FAE28959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181447" y="3239394"/>
            <a:ext cx="5632704" cy="63302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456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05D72B-1107-4CED-A087-7919A0DA99DC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85424E-7CB9-41C4-B648-AD28362C8CE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4300538" cy="2219691"/>
          </a:xfrm>
        </p:spPr>
        <p:txBody>
          <a:bodyPr anchor="ctr">
            <a:normAutofit/>
          </a:bodyPr>
          <a:lstStyle>
            <a:lvl1pPr algn="l">
              <a:defRPr sz="33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5" y="4511785"/>
            <a:ext cx="4300538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1"/>
            <a:ext cx="9144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410" y="0"/>
            <a:ext cx="1310643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1"/>
            <a:ext cx="9144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21347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1"/>
            <a:ext cx="9144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10" y="0"/>
            <a:ext cx="1337391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2971806"/>
            <a:ext cx="7553324" cy="1684150"/>
          </a:xfrm>
        </p:spPr>
        <p:txBody>
          <a:bodyPr anchor="ctr">
            <a:normAutofit/>
          </a:bodyPr>
          <a:lstStyle>
            <a:lvl1pPr>
              <a:defRPr sz="33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4655956"/>
            <a:ext cx="7553324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139FAD-099F-456E-888D-16CA6909A6E0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8F618-AAAE-4FBE-BFCF-1DAA294085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9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8675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4ED97-8E02-46AB-A60E-1296F727BC50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6A190E-D53A-466F-8201-63978B495E0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8675" y="2424112"/>
            <a:ext cx="3689604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583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583" y="2424112"/>
            <a:ext cx="3689604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CFE2F5-C3FA-4A72-BBD5-4740398BB79E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1CB408-CAF3-41EB-94EA-FE9E6B756F7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0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CC9D7F-E023-43F2-AC2F-8E7BDDA29542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B39D8-DCDF-4741-B20D-C942F1AB25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8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895EDB-900E-4BDE-BD22-A4B9B77F7956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39EEF-5696-4487-9110-3AA6F29C77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79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3288411" cy="45720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1386" y="1600200"/>
            <a:ext cx="4083939" cy="457200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75385A-31A4-43C4-A946-144EB1897965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BE6C6-7DAE-4435-B31F-EA94656CC41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04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8675" y="76200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748665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8675" y="6356352"/>
            <a:ext cx="137216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E9EF62A-D209-44A1-9832-D4A922B832F9}" type="datetimeFigureOut">
              <a:rPr lang="en-US" smtClean="0"/>
              <a:pPr>
                <a:defRPr/>
              </a:pPr>
              <a:t>10/16/2018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844" y="6356350"/>
            <a:ext cx="474231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2587" y="6356352"/>
            <a:ext cx="1371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1B72DE1-3568-410D-AB0D-8DDD792F614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827532" y="1219202"/>
            <a:ext cx="7488936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794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135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450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75935" y="1275531"/>
            <a:ext cx="5040560" cy="4933293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Case study: </a:t>
            </a:r>
            <a:b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b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r>
              <a:rPr lang="en-GB" sz="40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Female Radicalism and the civil wars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805264"/>
            <a:ext cx="6400800" cy="1415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</a:rPr>
              <a:t>Naomi Pullin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>
                <a:solidFill>
                  <a:schemeClr val="bg1"/>
                </a:solidFill>
                <a:latin typeface="Cambria" panose="02040503050406030204" pitchFamily="18" charset="0"/>
              </a:rPr>
              <a:t>naomi.wood@warwick.ac.uk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23528" y="269788"/>
            <a:ext cx="8496944" cy="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The European World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EA28DE-77C5-4864-9EAA-F92C0F0B04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62"/>
          <a:stretch/>
        </p:blipFill>
        <p:spPr>
          <a:xfrm>
            <a:off x="5489623" y="931403"/>
            <a:ext cx="3580105" cy="5581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adam and eve early modern">
            <a:extLst>
              <a:ext uri="{FF2B5EF4-FFF2-40B4-BE49-F238E27FC236}">
                <a16:creationId xmlns:a16="http://schemas.microsoft.com/office/drawing/2014/main" id="{451A6128-37E2-43E9-AA5F-21F790D5A3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2" r="21086"/>
          <a:stretch/>
        </p:blipFill>
        <p:spPr bwMode="auto">
          <a:xfrm>
            <a:off x="755576" y="1678000"/>
            <a:ext cx="3505617" cy="320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DFAE222-3E8F-44DC-BE6D-DA201355058A}"/>
              </a:ext>
            </a:extLst>
          </p:cNvPr>
          <p:cNvSpPr txBox="1">
            <a:spLocks/>
          </p:cNvSpPr>
          <p:nvPr/>
        </p:nvSpPr>
        <p:spPr>
          <a:xfrm>
            <a:off x="829813" y="-50927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and religion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AA3F1-165F-49C9-9148-9D811199631F}"/>
              </a:ext>
            </a:extLst>
          </p:cNvPr>
          <p:cNvSpPr/>
          <p:nvPr/>
        </p:nvSpPr>
        <p:spPr>
          <a:xfrm>
            <a:off x="395536" y="5373216"/>
            <a:ext cx="85689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500" dirty="0"/>
              <a:t>St Paul: ‘Let your women keep silence in the churches: for it is not permitted unto them to speak’ (</a:t>
            </a:r>
            <a:r>
              <a:rPr lang="en-US" sz="2500" i="1" dirty="0"/>
              <a:t>1 Corinthians 1:34</a:t>
            </a:r>
            <a:r>
              <a:rPr lang="en-US" sz="2500" dirty="0"/>
              <a:t>)</a:t>
            </a:r>
            <a:endParaRPr lang="en-GB" sz="25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9B21B1-3158-45D8-B93B-7A768C04215C}"/>
              </a:ext>
            </a:extLst>
          </p:cNvPr>
          <p:cNvSpPr/>
          <p:nvPr/>
        </p:nvSpPr>
        <p:spPr>
          <a:xfrm>
            <a:off x="4355976" y="1484784"/>
            <a:ext cx="44644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500" dirty="0"/>
              <a:t>Women are descendants of Eve.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500" dirty="0"/>
              <a:t>In Protestant and Catholic countries, women were not permitted to have any involvement in the hierarchy of the Church: could not hold official roles and could not preach or minister because not educated in theology. </a:t>
            </a:r>
          </a:p>
        </p:txBody>
      </p:sp>
    </p:spTree>
    <p:extLst>
      <p:ext uri="{BB962C8B-B14F-4D97-AF65-F5344CB8AC3E}">
        <p14:creationId xmlns:p14="http://schemas.microsoft.com/office/powerpoint/2010/main" val="72011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DFAE222-3E8F-44DC-BE6D-DA201355058A}"/>
              </a:ext>
            </a:extLst>
          </p:cNvPr>
          <p:cNvSpPr txBox="1">
            <a:spLocks/>
          </p:cNvSpPr>
          <p:nvPr/>
        </p:nvSpPr>
        <p:spPr>
          <a:xfrm>
            <a:off x="829813" y="-50927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rise of the Protestant sects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9B21B1-3158-45D8-B93B-7A768C04215C}"/>
              </a:ext>
            </a:extLst>
          </p:cNvPr>
          <p:cNvSpPr/>
          <p:nvPr/>
        </p:nvSpPr>
        <p:spPr>
          <a:xfrm>
            <a:off x="829814" y="1844824"/>
            <a:ext cx="748551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 climate of British Civil Wars in 1640s and 1650s = proliferation of radical Protestant sectarian groups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Included: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Ranters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, Muggletonians, Seekers, Diggers, Fifth Monarchists, Baptists, Quakers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Many offer women unprecedented place in structure and organisation of their societies = often greater stress on spiritual equality. </a:t>
            </a:r>
          </a:p>
        </p:txBody>
      </p:sp>
    </p:spTree>
    <p:extLst>
      <p:ext uri="{BB962C8B-B14F-4D97-AF65-F5344CB8AC3E}">
        <p14:creationId xmlns:p14="http://schemas.microsoft.com/office/powerpoint/2010/main" val="253993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Female prophets</a:t>
            </a:r>
          </a:p>
        </p:txBody>
      </p:sp>
      <p:sp>
        <p:nvSpPr>
          <p:cNvPr id="6" name="Rectangle 5"/>
          <p:cNvSpPr/>
          <p:nvPr/>
        </p:nvSpPr>
        <p:spPr>
          <a:xfrm>
            <a:off x="509635" y="1484784"/>
            <a:ext cx="44907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Paradoxically, as weaker vessels women’s bodies were ideal for channelling prophecy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During Civil War conflict, women purported to have visions of great political significance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E.g. Baptist Elizabeth Poole addressed Parliamentary Soldiers in 1648 with vision, which reassured Cromwell of necessity to execute Charles I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AF063F-69DD-4763-B15E-AB2075A564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8" t="2832" r="2870" b="7958"/>
          <a:stretch/>
        </p:blipFill>
        <p:spPr>
          <a:xfrm>
            <a:off x="5076056" y="1700808"/>
            <a:ext cx="3380947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0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and the sects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14532" y="1556792"/>
            <a:ext cx="7434641" cy="4968552"/>
          </a:xfrm>
        </p:spPr>
        <p:txBody>
          <a:bodyPr>
            <a:normAutofit/>
          </a:bodyPr>
          <a:lstStyle/>
          <a:p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often make up the majority of sectarian congregations – often first converts to radical religious movements.</a:t>
            </a:r>
          </a:p>
          <a:p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Women, arguably have more time for pious activities</a:t>
            </a:r>
          </a:p>
          <a:p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Attracted to join because sects give women considerable concessions in church government, e.g. some Baptist congregations permitted women to debate and vote on church business. </a:t>
            </a:r>
          </a:p>
          <a:p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BUT raises issue of conscience: to whom should a woman owe her obedience if she joins a sect without consent of husband or father?</a:t>
            </a:r>
          </a:p>
          <a:p>
            <a:pPr marL="0" indent="0">
              <a:buNone/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GB" sz="26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BF393-3DA9-4F17-AB61-35197B88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Women and Quakerism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0BF0A-D95A-4CA2-9090-99C9FE944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5896" y="1550523"/>
            <a:ext cx="5183485" cy="4572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Quakers believe all equal in eyes of God – Quaker doctrine of ‘Inner Light’ meant that anyone could speak or minister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Name ‘Quaker’ derogatory term for physical shaking or trembling of adherents when experiencing divine revelation.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dirty="0"/>
              <a:t>Quakerism = non-hierarchical. Reject education, which meant that anyone could act as preacher in their silent meetings.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30973F-A3C9-41F3-8BDA-193C037FC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27" y="1844824"/>
            <a:ext cx="3026008" cy="367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E2F9A60-0325-49CD-BEF5-83FEAA39CE82}"/>
              </a:ext>
            </a:extLst>
          </p:cNvPr>
          <p:cNvSpPr txBox="1">
            <a:spLocks/>
          </p:cNvSpPr>
          <p:nvPr/>
        </p:nvSpPr>
        <p:spPr>
          <a:xfrm>
            <a:off x="809421" y="-103565"/>
            <a:ext cx="8229600" cy="1143000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Female Quaker preachers</a:t>
            </a:r>
          </a:p>
        </p:txBody>
      </p:sp>
      <p:pic>
        <p:nvPicPr>
          <p:cNvPr id="9" name="Picture 4" descr="Image result for mary fisher quaker">
            <a:extLst>
              <a:ext uri="{FF2B5EF4-FFF2-40B4-BE49-F238E27FC236}">
                <a16:creationId xmlns:a16="http://schemas.microsoft.com/office/drawing/2014/main" id="{E0045509-7BE9-482B-9DDC-03FEB754F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98" y="2217427"/>
            <a:ext cx="4104053" cy="348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8F2AF9-2325-4E26-A21E-AF0E80EE1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874" y="1855450"/>
            <a:ext cx="2603191" cy="3636130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388E507F-B267-4638-98BE-1A4B43EA0769}"/>
              </a:ext>
            </a:extLst>
          </p:cNvPr>
          <p:cNvSpPr txBox="1">
            <a:spLocks/>
          </p:cNvSpPr>
          <p:nvPr/>
        </p:nvSpPr>
        <p:spPr>
          <a:xfrm>
            <a:off x="683656" y="5719251"/>
            <a:ext cx="3764829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itchFamily="18" charset="0"/>
              </a:rPr>
              <a:t>Yorkshire servant Mary Fisher preaching before the ‘Great Turk’ Sultan Mehmed IV in 1658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665FC7F6-2FA5-4D65-BA03-0318A1F2F716}"/>
              </a:ext>
            </a:extLst>
          </p:cNvPr>
          <p:cNvSpPr txBox="1">
            <a:spLocks/>
          </p:cNvSpPr>
          <p:nvPr/>
        </p:nvSpPr>
        <p:spPr>
          <a:xfrm>
            <a:off x="5076056" y="5705872"/>
            <a:ext cx="3764829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itchFamily="18" charset="0"/>
              </a:rPr>
              <a:t>Katharine Evans and Sarah </a:t>
            </a:r>
            <a:r>
              <a:rPr lang="en-GB" sz="20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Cambria" pitchFamily="18" charset="0"/>
              </a:rPr>
              <a:t>Cheevers</a:t>
            </a:r>
            <a:r>
              <a:rPr lang="en-GB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itchFamily="18" charset="0"/>
              </a:rPr>
              <a:t> held captive by the Maltese Inquisition 1658-1662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1746ADBF-8AE0-4EDF-B186-6718DDBA2917}"/>
              </a:ext>
            </a:extLst>
          </p:cNvPr>
          <p:cNvSpPr txBox="1">
            <a:spLocks/>
          </p:cNvSpPr>
          <p:nvPr/>
        </p:nvSpPr>
        <p:spPr>
          <a:xfrm>
            <a:off x="536091" y="1366420"/>
            <a:ext cx="8071817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dirty="0">
                <a:solidFill>
                  <a:schemeClr val="tx2">
                    <a:lumMod val="65000"/>
                    <a:lumOff val="35000"/>
                  </a:schemeClr>
                </a:solidFill>
                <a:latin typeface="Cambria" pitchFamily="18" charset="0"/>
              </a:rPr>
              <a:t>45% of first Quaker women ministers in the American colonies, 1656-1663 were women</a:t>
            </a:r>
          </a:p>
        </p:txBody>
      </p:sp>
    </p:spTree>
    <p:extLst>
      <p:ext uri="{BB962C8B-B14F-4D97-AF65-F5344CB8AC3E}">
        <p14:creationId xmlns:p14="http://schemas.microsoft.com/office/powerpoint/2010/main" val="415677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212976"/>
            <a:ext cx="7553324" cy="1684150"/>
          </a:xfrm>
        </p:spPr>
        <p:txBody>
          <a:bodyPr/>
          <a:lstStyle/>
          <a:p>
            <a:r>
              <a:rPr lang="en-GB" b="1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91035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91" y="-99392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79" y="1556792"/>
            <a:ext cx="7670842" cy="5112568"/>
          </a:xfrm>
        </p:spPr>
        <p:txBody>
          <a:bodyPr>
            <a:normAutofit lnSpcReduction="10000"/>
          </a:bodyPr>
          <a:lstStyle/>
          <a:p>
            <a:pPr marL="361950" indent="-3619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Turbulence of Civil War conflict opens up new spaces and opportunities for women to participate in public and political life. </a:t>
            </a:r>
          </a:p>
          <a:p>
            <a:pPr marL="361950" indent="-3619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Women gain legitimacy through their association with female traits, e.g. as ‘weaker vessels’ and as spies. </a:t>
            </a:r>
          </a:p>
          <a:p>
            <a:pPr marL="361950" indent="-3619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6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Religion is not synonymous with repression of women: can be empowering and give them authority in range of settings and contexts. In case of Quakers, gives them a public identity as transatlantic missionaries and preachers. </a:t>
            </a:r>
          </a:p>
          <a:p>
            <a:pPr marL="514350" indent="-514350">
              <a:lnSpc>
                <a:spcPct val="110000"/>
              </a:lnSpc>
              <a:buAutoNum type="arabicPeriod"/>
            </a:pPr>
            <a:endParaRPr lang="en-GB" sz="2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2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24" y="2742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Focus of the 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24" y="2420888"/>
            <a:ext cx="7444332" cy="280831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Overview of Civil Wars and the effect on women. </a:t>
            </a: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ways in which the religious sects empower women and provide them with opportunities to engage in public/political affairs. </a:t>
            </a:r>
          </a:p>
        </p:txBody>
      </p:sp>
    </p:spTree>
    <p:extLst>
      <p:ext uri="{BB962C8B-B14F-4D97-AF65-F5344CB8AC3E}">
        <p14:creationId xmlns:p14="http://schemas.microsoft.com/office/powerpoint/2010/main" val="65465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140968"/>
            <a:ext cx="7553324" cy="1684150"/>
          </a:xfrm>
        </p:spPr>
        <p:txBody>
          <a:bodyPr/>
          <a:lstStyle/>
          <a:p>
            <a:r>
              <a:rPr lang="en-GB" b="1" dirty="0"/>
              <a:t>Women and the civil wars</a:t>
            </a:r>
          </a:p>
        </p:txBody>
      </p:sp>
    </p:spTree>
    <p:extLst>
      <p:ext uri="{BB962C8B-B14F-4D97-AF65-F5344CB8AC3E}">
        <p14:creationId xmlns:p14="http://schemas.microsoft.com/office/powerpoint/2010/main" val="283294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Overview: A world turned upside down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6BE8B0-D695-4952-A456-7B7513942D4D}"/>
              </a:ext>
            </a:extLst>
          </p:cNvPr>
          <p:cNvSpPr txBox="1">
            <a:spLocks/>
          </p:cNvSpPr>
          <p:nvPr/>
        </p:nvSpPr>
        <p:spPr>
          <a:xfrm>
            <a:off x="611560" y="1340768"/>
            <a:ext cx="4248472" cy="525658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Civil Wars fought in England, Scotland and Ireland between 1642 and 1649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500" dirty="0">
                <a:latin typeface="Cambria" panose="02040503050406030204" pitchFamily="18" charset="0"/>
              </a:rPr>
              <a:t>Rebellion against Charles I by his parliament, resulting in his execution in 1649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>
                <a:latin typeface="Cambria" panose="02040503050406030204" pitchFamily="18" charset="0"/>
              </a:rPr>
              <a:t>Two sides: Royalists and Parliamentarians (loyal to Parliament)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>
                <a:latin typeface="Cambria" panose="02040503050406030204" pitchFamily="18" charset="0"/>
              </a:rPr>
              <a:t>World turned upside downs encapsulates unprecedented moment in British history – first time authority of king called into question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600" dirty="0">
              <a:latin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8D5D6-4572-4C0F-AB77-40B591608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384" y="1569232"/>
            <a:ext cx="3715863" cy="479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6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b="1" dirty="0">
                <a:latin typeface="Cambria" panose="02040503050406030204" pitchFamily="18" charset="0"/>
              </a:rPr>
              <a:t>The impact of the wars on women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6C7F6-CE5A-403C-9176-7BC1BA1C6094}"/>
              </a:ext>
            </a:extLst>
          </p:cNvPr>
          <p:cNvSpPr/>
          <p:nvPr/>
        </p:nvSpPr>
        <p:spPr>
          <a:xfrm>
            <a:off x="828675" y="1484784"/>
            <a:ext cx="613565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Concern that political motives might project 20</a:t>
            </a:r>
            <a:r>
              <a:rPr lang="en-GB" sz="2600" baseline="30000" dirty="0">
                <a:latin typeface="Cambria" panose="02040503050406030204" pitchFamily="18" charset="0"/>
              </a:rPr>
              <a:t>th</a:t>
            </a:r>
            <a:r>
              <a:rPr lang="en-GB" sz="2600" dirty="0">
                <a:latin typeface="Cambria" panose="02040503050406030204" pitchFamily="18" charset="0"/>
              </a:rPr>
              <a:t>C values back onto past societies.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64F832-4C7A-44E2-B7D2-77A0B5F42947}"/>
              </a:ext>
            </a:extLst>
          </p:cNvPr>
          <p:cNvSpPr/>
          <p:nvPr/>
        </p:nvSpPr>
        <p:spPr>
          <a:xfrm>
            <a:off x="611560" y="3452357"/>
            <a:ext cx="55446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Civil Wars not just a conflict at the top of society - women brought into fighting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E.g. Mary </a:t>
            </a:r>
            <a:r>
              <a:rPr lang="en-GB" sz="2600" dirty="0" err="1">
                <a:latin typeface="Cambria" panose="02040503050406030204" pitchFamily="18" charset="0"/>
              </a:rPr>
              <a:t>Bankes</a:t>
            </a:r>
            <a:r>
              <a:rPr lang="en-GB" sz="2600" dirty="0">
                <a:latin typeface="Cambria" panose="02040503050406030204" pitchFamily="18" charset="0"/>
              </a:rPr>
              <a:t> and 5 servants defended Corfe Castle during 3-year siege, whilst husband fighting.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mbria" panose="02040503050406030204" pitchFamily="18" charset="0"/>
              </a:rPr>
              <a:t>Used canon fire and hot embers to attack 600 parliamentary troops.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1DE9E-CEEC-4855-A1E3-AD4AA188E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612" y="3552460"/>
            <a:ext cx="2285903" cy="30478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CE6881-71DD-4E29-B4B2-6E306B4F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918" y="1361324"/>
            <a:ext cx="7411025" cy="206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1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40" y="99793"/>
            <a:ext cx="7485512" cy="1096962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rise of female spies (1)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8B53F78-924A-4985-91A9-00D19BE07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7944" y="1412777"/>
            <a:ext cx="4608512" cy="316835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 Women are more mobile than men and arouse less suspicion.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During Charles I’s captivity, women became conduits of intelligence.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Jane </a:t>
            </a:r>
            <a:r>
              <a:rPr lang="en-GB" sz="2800" dirty="0" err="1">
                <a:solidFill>
                  <a:schemeClr val="tx2">
                    <a:lumMod val="65000"/>
                    <a:lumOff val="35000"/>
                  </a:schemeClr>
                </a:solidFill>
              </a:rPr>
              <a:t>Whorwood</a:t>
            </a: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, Charles I’s mistress, involved in various escape attempts.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9A7DD-99C0-431E-BEAE-36E21B39F9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94" r="34428" b="12803"/>
          <a:stretch/>
        </p:blipFill>
        <p:spPr>
          <a:xfrm>
            <a:off x="828675" y="1736813"/>
            <a:ext cx="3095253" cy="316835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A2D98F-25FD-4B27-B1C5-EFA7CE64324B}"/>
              </a:ext>
            </a:extLst>
          </p:cNvPr>
          <p:cNvSpPr/>
          <p:nvPr/>
        </p:nvSpPr>
        <p:spPr>
          <a:xfrm>
            <a:off x="611560" y="5445223"/>
            <a:ext cx="82699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Secret underground postal network at Carisbrooke Castle employed female servants as go-betweens.</a:t>
            </a:r>
          </a:p>
        </p:txBody>
      </p:sp>
    </p:spTree>
    <p:extLst>
      <p:ext uri="{BB962C8B-B14F-4D97-AF65-F5344CB8AC3E}">
        <p14:creationId xmlns:p14="http://schemas.microsoft.com/office/powerpoint/2010/main" val="170692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Cambria" panose="02040503050406030204" pitchFamily="18" charset="0"/>
              </a:rPr>
              <a:t>The rise of female spies (2)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A3111D-84DC-4711-925E-C0ED1F3358C7}"/>
              </a:ext>
            </a:extLst>
          </p:cNvPr>
          <p:cNvSpPr/>
          <p:nvPr/>
        </p:nvSpPr>
        <p:spPr>
          <a:xfrm>
            <a:off x="466975" y="4415898"/>
            <a:ext cx="84260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</a:rPr>
              <a:t>Parliament employed women to gather intelligence against Charles I and his allies.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</a:rPr>
              <a:t>Elizabeth </a:t>
            </a:r>
            <a:r>
              <a:rPr lang="en-GB" sz="2400" dirty="0" err="1">
                <a:latin typeface="Cambria" panose="02040503050406030204" pitchFamily="18" charset="0"/>
              </a:rPr>
              <a:t>Alkin</a:t>
            </a:r>
            <a:r>
              <a:rPr lang="en-GB" sz="2400" dirty="0">
                <a:latin typeface="Cambria" panose="02040503050406030204" pitchFamily="18" charset="0"/>
              </a:rPr>
              <a:t> identified as spy after she petitions Council of State in 1655 for greater renumeration for intelligence work.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latin typeface="Cambria" panose="02040503050406030204" pitchFamily="18" charset="0"/>
              </a:rPr>
              <a:t>Nadine </a:t>
            </a:r>
            <a:r>
              <a:rPr lang="en-GB" sz="2400" dirty="0" err="1">
                <a:latin typeface="Cambria" panose="02040503050406030204" pitchFamily="18" charset="0"/>
              </a:rPr>
              <a:t>Akkerman</a:t>
            </a:r>
            <a:r>
              <a:rPr lang="en-GB" sz="2400" dirty="0">
                <a:latin typeface="Cambria" panose="02040503050406030204" pitchFamily="18" charset="0"/>
              </a:rPr>
              <a:t>,</a:t>
            </a:r>
            <a:r>
              <a:rPr lang="en-GB" sz="2400" i="1" dirty="0">
                <a:latin typeface="Cambria" panose="02040503050406030204" pitchFamily="18" charset="0"/>
              </a:rPr>
              <a:t> Invisible Agents </a:t>
            </a:r>
            <a:r>
              <a:rPr lang="en-GB" sz="2400" dirty="0">
                <a:latin typeface="Cambria" panose="02040503050406030204" pitchFamily="18" charset="0"/>
              </a:rPr>
              <a:t>(2018): intelligence activities enabled women to play a vital role in EM politics. </a:t>
            </a:r>
            <a:endParaRPr lang="en-GB" sz="2000" dirty="0">
              <a:latin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22AC76-9708-4BA2-958D-8F352F528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488043"/>
            <a:ext cx="5400600" cy="24606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730462E-BDD2-435A-AA71-13E6A91807ED}"/>
              </a:ext>
            </a:extLst>
          </p:cNvPr>
          <p:cNvSpPr/>
          <p:nvPr/>
        </p:nvSpPr>
        <p:spPr>
          <a:xfrm>
            <a:off x="1547664" y="3948692"/>
            <a:ext cx="7775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</a:rPr>
              <a:t>Excerpt from Elizabeth </a:t>
            </a:r>
            <a:r>
              <a:rPr lang="en-GB" dirty="0" err="1">
                <a:latin typeface="Cambria" panose="02040503050406030204" pitchFamily="18" charset="0"/>
              </a:rPr>
              <a:t>Alkin’s</a:t>
            </a:r>
            <a:r>
              <a:rPr lang="en-GB" dirty="0">
                <a:latin typeface="Cambria" panose="02040503050406030204" pitchFamily="18" charset="0"/>
              </a:rPr>
              <a:t> petition to Commissioners (1655)</a:t>
            </a:r>
          </a:p>
        </p:txBody>
      </p:sp>
    </p:spTree>
    <p:extLst>
      <p:ext uri="{BB962C8B-B14F-4D97-AF65-F5344CB8AC3E}">
        <p14:creationId xmlns:p14="http://schemas.microsoft.com/office/powerpoint/2010/main" val="20650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110014"/>
            <a:ext cx="8507288" cy="1143000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Female petitioners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044" y="1339169"/>
            <a:ext cx="475252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rPr>
              <a:t>Widows and poor women disadvantaged by conflict petition magistrates and MPs for assistance or redress grievance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5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Rise in number of petitions by women during Civil War conflict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5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Emergence of mass petitions, with thousands of signatures, e.g. 10,000 signed </a:t>
            </a:r>
            <a:r>
              <a:rPr lang="en-GB" sz="2500" i="1" dirty="0">
                <a:solidFill>
                  <a:schemeClr val="tx2">
                    <a:lumMod val="65000"/>
                    <a:lumOff val="35000"/>
                  </a:schemeClr>
                </a:solidFill>
              </a:rPr>
              <a:t>Humble Petition of Women </a:t>
            </a:r>
            <a:r>
              <a:rPr lang="en-GB" sz="25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in 1649, defending Leveller values and asking for release of leaders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543588-F952-43C9-A0E9-1D1FB14E3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573" y="1032986"/>
            <a:ext cx="3566522" cy="552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2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3212976"/>
            <a:ext cx="7553324" cy="1684150"/>
          </a:xfrm>
        </p:spPr>
        <p:txBody>
          <a:bodyPr/>
          <a:lstStyle/>
          <a:p>
            <a:r>
              <a:rPr lang="en-GB" b="1" dirty="0"/>
              <a:t>Women and the radical Religious sects</a:t>
            </a:r>
          </a:p>
        </p:txBody>
      </p:sp>
    </p:spTree>
    <p:extLst>
      <p:ext uri="{BB962C8B-B14F-4D97-AF65-F5344CB8AC3E}">
        <p14:creationId xmlns:p14="http://schemas.microsoft.com/office/powerpoint/2010/main" val="220061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Week 1_A New British History_ppt</Template>
  <TotalTime>1424</TotalTime>
  <Words>855</Words>
  <Application>Microsoft Office PowerPoint</Application>
  <PresentationFormat>On-screen Show (4:3)</PresentationFormat>
  <Paragraphs>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</vt:lpstr>
      <vt:lpstr>Wingdings</vt:lpstr>
      <vt:lpstr>Academic Literature 16x9</vt:lpstr>
      <vt:lpstr>Case study:   Female Radicalism and the civil wars</vt:lpstr>
      <vt:lpstr>Focus of the case study</vt:lpstr>
      <vt:lpstr>Women and the civil wars</vt:lpstr>
      <vt:lpstr>Overview: A world turned upside down</vt:lpstr>
      <vt:lpstr>The impact of the wars on women</vt:lpstr>
      <vt:lpstr>The rise of female spies (1)</vt:lpstr>
      <vt:lpstr>The rise of female spies (2)</vt:lpstr>
      <vt:lpstr>Female petitioners</vt:lpstr>
      <vt:lpstr>Women and the radical Religious sects</vt:lpstr>
      <vt:lpstr>PowerPoint Presentation</vt:lpstr>
      <vt:lpstr>PowerPoint Presentation</vt:lpstr>
      <vt:lpstr>Female prophets</vt:lpstr>
      <vt:lpstr>Women and the sects</vt:lpstr>
      <vt:lpstr>Women and Quakerism</vt:lpstr>
      <vt:lpstr>PowerPoint Presentation</vt:lpstr>
      <vt:lpstr>Conclusions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Naomi Pullin</cp:lastModifiedBy>
  <cp:revision>109</cp:revision>
  <dcterms:created xsi:type="dcterms:W3CDTF">2012-10-07T14:19:58Z</dcterms:created>
  <dcterms:modified xsi:type="dcterms:W3CDTF">2018-10-16T13:27:59Z</dcterms:modified>
</cp:coreProperties>
</file>