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1"/>
  </p:notesMasterIdLst>
  <p:sldIdLst>
    <p:sldId id="256" r:id="rId2"/>
    <p:sldId id="270" r:id="rId3"/>
    <p:sldId id="271" r:id="rId4"/>
    <p:sldId id="272" r:id="rId5"/>
    <p:sldId id="273" r:id="rId6"/>
    <p:sldId id="275" r:id="rId7"/>
    <p:sldId id="276" r:id="rId8"/>
    <p:sldId id="277" r:id="rId9"/>
    <p:sldId id="281" r:id="rId10"/>
    <p:sldId id="292" r:id="rId11"/>
    <p:sldId id="291" r:id="rId12"/>
    <p:sldId id="289" r:id="rId13"/>
    <p:sldId id="290" r:id="rId14"/>
    <p:sldId id="283" r:id="rId15"/>
    <p:sldId id="285" r:id="rId16"/>
    <p:sldId id="286" r:id="rId17"/>
    <p:sldId id="293" r:id="rId18"/>
    <p:sldId id="287" r:id="rId19"/>
    <p:sldId id="26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1" autoAdjust="0"/>
    <p:restoredTop sz="94694"/>
  </p:normalViewPr>
  <p:slideViewPr>
    <p:cSldViewPr snapToGrid="0">
      <p:cViewPr varScale="1">
        <p:scale>
          <a:sx n="121" d="100"/>
          <a:sy n="121" d="100"/>
        </p:scale>
        <p:origin x="4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9D0B43-9846-4E9E-B295-5674C9B32D93}" type="datetimeFigureOut">
              <a:rPr lang="en-GB" smtClean="0"/>
              <a:t>29/01/2019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A8E8CD-267B-48F7-99DD-39287B026EE7}" type="slidenum">
              <a:rPr lang="en-GB" smtClean="0"/>
              <a:t>‹#›</a:t>
            </a:fld>
            <a:endParaRPr lang="en-GB"/>
          </a:p>
        </p:txBody>
      </p:sp>
    </p:spTree>
    <p:extLst>
      <p:ext uri="{BB962C8B-B14F-4D97-AF65-F5344CB8AC3E}">
        <p14:creationId xmlns:p14="http://schemas.microsoft.com/office/powerpoint/2010/main" val="3686226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A8E8CD-267B-48F7-99DD-39287B026EE7}" type="slidenum">
              <a:rPr lang="en-GB" smtClean="0"/>
              <a:t>4</a:t>
            </a:fld>
            <a:endParaRPr lang="en-GB"/>
          </a:p>
        </p:txBody>
      </p:sp>
    </p:spTree>
    <p:extLst>
      <p:ext uri="{BB962C8B-B14F-4D97-AF65-F5344CB8AC3E}">
        <p14:creationId xmlns:p14="http://schemas.microsoft.com/office/powerpoint/2010/main" val="3810082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A8E8CD-267B-48F7-99DD-39287B026EE7}" type="slidenum">
              <a:rPr lang="en-GB" smtClean="0"/>
              <a:t>10</a:t>
            </a:fld>
            <a:endParaRPr lang="en-GB"/>
          </a:p>
        </p:txBody>
      </p:sp>
    </p:spTree>
    <p:extLst>
      <p:ext uri="{BB962C8B-B14F-4D97-AF65-F5344CB8AC3E}">
        <p14:creationId xmlns:p14="http://schemas.microsoft.com/office/powerpoint/2010/main" val="2669824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A8E8CD-267B-48F7-99DD-39287B026EE7}" type="slidenum">
              <a:rPr lang="en-GB" smtClean="0"/>
              <a:t>11</a:t>
            </a:fld>
            <a:endParaRPr lang="en-GB"/>
          </a:p>
        </p:txBody>
      </p:sp>
    </p:spTree>
    <p:extLst>
      <p:ext uri="{BB962C8B-B14F-4D97-AF65-F5344CB8AC3E}">
        <p14:creationId xmlns:p14="http://schemas.microsoft.com/office/powerpoint/2010/main" val="726170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4A8E8CD-267B-48F7-99DD-39287B026EE7}" type="slidenum">
              <a:rPr lang="en-GB" smtClean="0"/>
              <a:t>13</a:t>
            </a:fld>
            <a:endParaRPr lang="en-GB"/>
          </a:p>
        </p:txBody>
      </p:sp>
    </p:spTree>
    <p:extLst>
      <p:ext uri="{BB962C8B-B14F-4D97-AF65-F5344CB8AC3E}">
        <p14:creationId xmlns:p14="http://schemas.microsoft.com/office/powerpoint/2010/main" val="896536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60C6404-AD6E-4860-8E75-697CA40B95DA}" type="datetimeFigureOut">
              <a:rPr lang="en-US" dirty="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1/29/19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1/29/19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1/29/19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1/29/19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F0722-D1D8-4809-88E7-519BB6B547ED}"/>
              </a:ext>
            </a:extLst>
          </p:cNvPr>
          <p:cNvSpPr>
            <a:spLocks noGrp="1"/>
          </p:cNvSpPr>
          <p:nvPr>
            <p:ph type="ctrTitle"/>
          </p:nvPr>
        </p:nvSpPr>
        <p:spPr/>
        <p:txBody>
          <a:bodyPr/>
          <a:lstStyle/>
          <a:p>
            <a:r>
              <a:rPr lang="en-GB" dirty="0"/>
              <a:t>Political discourse in early modern Europe</a:t>
            </a:r>
          </a:p>
        </p:txBody>
      </p:sp>
      <p:sp>
        <p:nvSpPr>
          <p:cNvPr id="3" name="Subtitle 2">
            <a:extLst>
              <a:ext uri="{FF2B5EF4-FFF2-40B4-BE49-F238E27FC236}">
                <a16:creationId xmlns:a16="http://schemas.microsoft.com/office/drawing/2014/main" id="{FEA6FEC5-DAC5-44D7-923E-B3FEFDF6878B}"/>
              </a:ext>
            </a:extLst>
          </p:cNvPr>
          <p:cNvSpPr>
            <a:spLocks noGrp="1"/>
          </p:cNvSpPr>
          <p:nvPr>
            <p:ph type="subTitle" idx="1"/>
          </p:nvPr>
        </p:nvSpPr>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4246768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1863CE3-6318-4488-968E-1DD01A61CF25}"/>
              </a:ext>
            </a:extLst>
          </p:cNvPr>
          <p:cNvPicPr>
            <a:picLocks noChangeAspect="1"/>
          </p:cNvPicPr>
          <p:nvPr/>
        </p:nvPicPr>
        <p:blipFill>
          <a:blip r:embed="rId3"/>
          <a:stretch>
            <a:fillRect/>
          </a:stretch>
        </p:blipFill>
        <p:spPr>
          <a:xfrm>
            <a:off x="0" y="2140485"/>
            <a:ext cx="3171825" cy="4762500"/>
          </a:xfrm>
          <a:prstGeom prst="rect">
            <a:avLst/>
          </a:prstGeom>
          <a:ln>
            <a:noFill/>
          </a:ln>
          <a:effectLst>
            <a:softEdge rad="112500"/>
          </a:effectLst>
        </p:spPr>
      </p:pic>
      <p:sp>
        <p:nvSpPr>
          <p:cNvPr id="2" name="Title 1">
            <a:extLst>
              <a:ext uri="{FF2B5EF4-FFF2-40B4-BE49-F238E27FC236}">
                <a16:creationId xmlns:a16="http://schemas.microsoft.com/office/drawing/2014/main" id="{FC8E6A91-9AAB-43EC-9667-5661546239BF}"/>
              </a:ext>
            </a:extLst>
          </p:cNvPr>
          <p:cNvSpPr>
            <a:spLocks noGrp="1"/>
          </p:cNvSpPr>
          <p:nvPr>
            <p:ph type="title"/>
          </p:nvPr>
        </p:nvSpPr>
        <p:spPr>
          <a:xfrm>
            <a:off x="2231136" y="510003"/>
            <a:ext cx="7729728" cy="1188720"/>
          </a:xfrm>
        </p:spPr>
        <p:txBody>
          <a:bodyPr/>
          <a:lstStyle/>
          <a:p>
            <a:r>
              <a:rPr lang="en-GB" dirty="0"/>
              <a:t>Critiques of intentionalism</a:t>
            </a:r>
          </a:p>
        </p:txBody>
      </p:sp>
      <p:sp>
        <p:nvSpPr>
          <p:cNvPr id="4" name="TextBox 3">
            <a:extLst>
              <a:ext uri="{FF2B5EF4-FFF2-40B4-BE49-F238E27FC236}">
                <a16:creationId xmlns:a16="http://schemas.microsoft.com/office/drawing/2014/main" id="{B7518735-D22F-4A88-B48B-A4E4B096E369}"/>
              </a:ext>
            </a:extLst>
          </p:cNvPr>
          <p:cNvSpPr txBox="1"/>
          <p:nvPr/>
        </p:nvSpPr>
        <p:spPr>
          <a:xfrm>
            <a:off x="2551289" y="2276647"/>
            <a:ext cx="5321176" cy="3046988"/>
          </a:xfrm>
          <a:prstGeom prst="rect">
            <a:avLst/>
          </a:prstGeom>
          <a:noFill/>
        </p:spPr>
        <p:txBody>
          <a:bodyPr wrap="square" rtlCol="0">
            <a:spAutoFit/>
          </a:bodyPr>
          <a:lstStyle/>
          <a:p>
            <a:r>
              <a:rPr lang="en-GB" sz="2400" b="1" dirty="0"/>
              <a:t>Nietzsche's umbrella</a:t>
            </a:r>
          </a:p>
          <a:p>
            <a:endParaRPr lang="en-GB" sz="2400" dirty="0"/>
          </a:p>
          <a:p>
            <a:r>
              <a:rPr lang="en-GB" sz="2400" dirty="0"/>
              <a:t>‘I have forgotten my umbrella’</a:t>
            </a:r>
          </a:p>
          <a:p>
            <a:endParaRPr lang="en-GB" sz="2400" dirty="0"/>
          </a:p>
          <a:p>
            <a:pPr marL="285750" indent="-285750">
              <a:buFont typeface="Wingdings" panose="05000000000000000000" pitchFamily="2" charset="2"/>
              <a:buChar char="ü"/>
            </a:pPr>
            <a:r>
              <a:rPr lang="en-GB" sz="2400" dirty="0"/>
              <a:t>Textual meaning</a:t>
            </a:r>
          </a:p>
          <a:p>
            <a:pPr marL="285750" indent="-285750">
              <a:buFont typeface="Wingdings" panose="05000000000000000000" pitchFamily="2" charset="2"/>
              <a:buChar char="ü"/>
            </a:pPr>
            <a:r>
              <a:rPr lang="en-GB" sz="2400" dirty="0"/>
              <a:t>Semantic meaning</a:t>
            </a:r>
          </a:p>
          <a:p>
            <a:pPr marL="285750" indent="-285750">
              <a:buFont typeface="Wingdings" panose="05000000000000000000" pitchFamily="2" charset="2"/>
              <a:buChar char="ü"/>
            </a:pPr>
            <a:endParaRPr lang="en-GB" sz="2400" dirty="0"/>
          </a:p>
          <a:p>
            <a:r>
              <a:rPr lang="en-GB" sz="2400" dirty="0"/>
              <a:t>X Intentional meaning</a:t>
            </a:r>
          </a:p>
        </p:txBody>
      </p:sp>
      <p:sp>
        <p:nvSpPr>
          <p:cNvPr id="7" name="TextBox 6">
            <a:extLst>
              <a:ext uri="{FF2B5EF4-FFF2-40B4-BE49-F238E27FC236}">
                <a16:creationId xmlns:a16="http://schemas.microsoft.com/office/drawing/2014/main" id="{D571DCB2-5AC2-4EFC-850F-4DDE74343D86}"/>
              </a:ext>
            </a:extLst>
          </p:cNvPr>
          <p:cNvSpPr txBox="1"/>
          <p:nvPr/>
        </p:nvSpPr>
        <p:spPr>
          <a:xfrm>
            <a:off x="7484533" y="2140485"/>
            <a:ext cx="4312356" cy="3416320"/>
          </a:xfrm>
          <a:prstGeom prst="rect">
            <a:avLst/>
          </a:prstGeom>
          <a:noFill/>
        </p:spPr>
        <p:txBody>
          <a:bodyPr wrap="square" rtlCol="0">
            <a:spAutoFit/>
          </a:bodyPr>
          <a:lstStyle/>
          <a:p>
            <a:r>
              <a:rPr lang="en-GB" sz="2400" b="1" dirty="0"/>
              <a:t>Post-modernism</a:t>
            </a:r>
          </a:p>
          <a:p>
            <a:endParaRPr lang="en-GB" sz="2400" dirty="0"/>
          </a:p>
          <a:p>
            <a:r>
              <a:rPr lang="en-GB" sz="2400" dirty="0"/>
              <a:t>Derrida - the author is fundamentally inaccessible. </a:t>
            </a:r>
          </a:p>
          <a:p>
            <a:endParaRPr lang="en-GB" sz="2400" dirty="0"/>
          </a:p>
          <a:p>
            <a:r>
              <a:rPr lang="en-GB" sz="2400" dirty="0"/>
              <a:t>Rejects the viability of ever being able to know what an external agent intended by any particular action or speech act.  </a:t>
            </a:r>
          </a:p>
        </p:txBody>
      </p:sp>
    </p:spTree>
    <p:extLst>
      <p:ext uri="{BB962C8B-B14F-4D97-AF65-F5344CB8AC3E}">
        <p14:creationId xmlns:p14="http://schemas.microsoft.com/office/powerpoint/2010/main" val="1969778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2395EE7-689D-4E28-B4CB-AA1E65EEBF14}"/>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CEF1F4B-EDF8-6049-8DCB-9FC40FFF8B50}"/>
              </a:ext>
            </a:extLst>
          </p:cNvPr>
          <p:cNvSpPr>
            <a:spLocks noGrp="1"/>
          </p:cNvSpPr>
          <p:nvPr>
            <p:ph type="title"/>
          </p:nvPr>
        </p:nvSpPr>
        <p:spPr>
          <a:xfrm>
            <a:off x="2039224" y="1687124"/>
            <a:ext cx="7729728" cy="1188720"/>
          </a:xfrm>
        </p:spPr>
        <p:txBody>
          <a:bodyPr/>
          <a:lstStyle/>
          <a:p>
            <a:r>
              <a:rPr lang="en-US" dirty="0"/>
              <a:t>III. Slavery in political discourse</a:t>
            </a:r>
          </a:p>
        </p:txBody>
      </p:sp>
      <p:sp>
        <p:nvSpPr>
          <p:cNvPr id="9" name="TextBox 8">
            <a:extLst>
              <a:ext uri="{FF2B5EF4-FFF2-40B4-BE49-F238E27FC236}">
                <a16:creationId xmlns:a16="http://schemas.microsoft.com/office/drawing/2014/main" id="{1433A7F1-E760-4E3E-A890-27DB4C914E9C}"/>
              </a:ext>
            </a:extLst>
          </p:cNvPr>
          <p:cNvSpPr txBox="1"/>
          <p:nvPr/>
        </p:nvSpPr>
        <p:spPr>
          <a:xfrm>
            <a:off x="9324622" y="5394404"/>
            <a:ext cx="2867378" cy="1477328"/>
          </a:xfrm>
          <a:prstGeom prst="rect">
            <a:avLst/>
          </a:prstGeom>
          <a:solidFill>
            <a:schemeClr val="bg1"/>
          </a:solidFill>
          <a:ln w="19050">
            <a:solidFill>
              <a:schemeClr val="tx1"/>
            </a:solidFill>
          </a:ln>
        </p:spPr>
        <p:txBody>
          <a:bodyPr wrap="square" rtlCol="0">
            <a:spAutoFit/>
          </a:bodyPr>
          <a:lstStyle/>
          <a:p>
            <a:r>
              <a:rPr lang="en-GB" dirty="0"/>
              <a:t>Illustration from </a:t>
            </a:r>
            <a:r>
              <a:rPr lang="en-GB" i="1" dirty="0" err="1"/>
              <a:t>Historie</a:t>
            </a:r>
            <a:r>
              <a:rPr lang="en-GB" i="1" dirty="0"/>
              <a:t> de </a:t>
            </a:r>
            <a:r>
              <a:rPr lang="en-GB" i="1" dirty="0" err="1"/>
              <a:t>Barbarie</a:t>
            </a:r>
            <a:r>
              <a:rPr lang="en-GB" i="1" dirty="0"/>
              <a:t> </a:t>
            </a:r>
            <a:r>
              <a:rPr lang="en-GB" dirty="0"/>
              <a:t>(1637) showing the different types </a:t>
            </a:r>
            <a:r>
              <a:rPr lang="en-GB"/>
              <a:t>of torture </a:t>
            </a:r>
            <a:r>
              <a:rPr lang="en-GB" dirty="0"/>
              <a:t>inflicted on Christian slaves in North Africa</a:t>
            </a:r>
          </a:p>
        </p:txBody>
      </p:sp>
    </p:spTree>
    <p:extLst>
      <p:ext uri="{BB962C8B-B14F-4D97-AF65-F5344CB8AC3E}">
        <p14:creationId xmlns:p14="http://schemas.microsoft.com/office/powerpoint/2010/main" val="3021153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62D77-1F2F-AF4B-8E94-CCA7303C3287}"/>
              </a:ext>
            </a:extLst>
          </p:cNvPr>
          <p:cNvSpPr>
            <a:spLocks noGrp="1"/>
          </p:cNvSpPr>
          <p:nvPr>
            <p:ph type="title"/>
          </p:nvPr>
        </p:nvSpPr>
        <p:spPr>
          <a:xfrm>
            <a:off x="2231136" y="288831"/>
            <a:ext cx="7729728" cy="1188720"/>
          </a:xfrm>
        </p:spPr>
        <p:txBody>
          <a:bodyPr/>
          <a:lstStyle/>
          <a:p>
            <a:r>
              <a:rPr lang="en-US" dirty="0"/>
              <a:t>Slavery before the slave trade</a:t>
            </a:r>
          </a:p>
        </p:txBody>
      </p:sp>
      <p:pic>
        <p:nvPicPr>
          <p:cNvPr id="4" name="Picture 3">
            <a:extLst>
              <a:ext uri="{FF2B5EF4-FFF2-40B4-BE49-F238E27FC236}">
                <a16:creationId xmlns:a16="http://schemas.microsoft.com/office/drawing/2014/main" id="{BAD62C74-5E71-D341-9471-D352D3162DDD}"/>
              </a:ext>
            </a:extLst>
          </p:cNvPr>
          <p:cNvPicPr>
            <a:picLocks noChangeAspect="1"/>
          </p:cNvPicPr>
          <p:nvPr/>
        </p:nvPicPr>
        <p:blipFill>
          <a:blip r:embed="rId2"/>
          <a:stretch>
            <a:fillRect/>
          </a:stretch>
        </p:blipFill>
        <p:spPr>
          <a:xfrm>
            <a:off x="475013" y="1757473"/>
            <a:ext cx="6101692" cy="4376057"/>
          </a:xfrm>
          <a:prstGeom prst="rect">
            <a:avLst/>
          </a:prstGeom>
          <a:ln w="19050">
            <a:solidFill>
              <a:schemeClr val="tx1"/>
            </a:solidFill>
          </a:ln>
        </p:spPr>
      </p:pic>
      <p:pic>
        <p:nvPicPr>
          <p:cNvPr id="5" name="Picture 4">
            <a:extLst>
              <a:ext uri="{FF2B5EF4-FFF2-40B4-BE49-F238E27FC236}">
                <a16:creationId xmlns:a16="http://schemas.microsoft.com/office/drawing/2014/main" id="{5DCEDFBB-E4D4-8F48-B028-26CBEB70F106}"/>
              </a:ext>
            </a:extLst>
          </p:cNvPr>
          <p:cNvPicPr>
            <a:picLocks noChangeAspect="1"/>
          </p:cNvPicPr>
          <p:nvPr/>
        </p:nvPicPr>
        <p:blipFill>
          <a:blip r:embed="rId3"/>
          <a:stretch>
            <a:fillRect/>
          </a:stretch>
        </p:blipFill>
        <p:spPr>
          <a:xfrm>
            <a:off x="7594070" y="1757473"/>
            <a:ext cx="3736059" cy="4376057"/>
          </a:xfrm>
          <a:prstGeom prst="rect">
            <a:avLst/>
          </a:prstGeom>
          <a:ln w="19050">
            <a:solidFill>
              <a:schemeClr val="tx1"/>
            </a:solidFill>
          </a:ln>
        </p:spPr>
      </p:pic>
      <p:sp>
        <p:nvSpPr>
          <p:cNvPr id="6" name="TextBox 5">
            <a:extLst>
              <a:ext uri="{FF2B5EF4-FFF2-40B4-BE49-F238E27FC236}">
                <a16:creationId xmlns:a16="http://schemas.microsoft.com/office/drawing/2014/main" id="{3F401E77-0D01-0644-A9DE-F0F841CE9892}"/>
              </a:ext>
            </a:extLst>
          </p:cNvPr>
          <p:cNvSpPr txBox="1"/>
          <p:nvPr/>
        </p:nvSpPr>
        <p:spPr>
          <a:xfrm>
            <a:off x="475013" y="6211669"/>
            <a:ext cx="5913911" cy="646331"/>
          </a:xfrm>
          <a:prstGeom prst="rect">
            <a:avLst/>
          </a:prstGeom>
          <a:noFill/>
        </p:spPr>
        <p:txBody>
          <a:bodyPr wrap="square" rtlCol="0">
            <a:spAutoFit/>
          </a:bodyPr>
          <a:lstStyle/>
          <a:p>
            <a:pPr algn="ctr"/>
            <a:r>
              <a:rPr lang="en-GB" dirty="0"/>
              <a:t>Ottomans with Christian slaves depicted in an engraving (1608)</a:t>
            </a:r>
          </a:p>
        </p:txBody>
      </p:sp>
      <p:sp>
        <p:nvSpPr>
          <p:cNvPr id="7" name="TextBox 6">
            <a:extLst>
              <a:ext uri="{FF2B5EF4-FFF2-40B4-BE49-F238E27FC236}">
                <a16:creationId xmlns:a16="http://schemas.microsoft.com/office/drawing/2014/main" id="{B1F7BAFA-C3C4-BD42-8C45-BF2215C5AE98}"/>
              </a:ext>
            </a:extLst>
          </p:cNvPr>
          <p:cNvSpPr txBox="1"/>
          <p:nvPr/>
        </p:nvSpPr>
        <p:spPr>
          <a:xfrm>
            <a:off x="7499067" y="6133530"/>
            <a:ext cx="3736059" cy="646331"/>
          </a:xfrm>
          <a:prstGeom prst="rect">
            <a:avLst/>
          </a:prstGeom>
          <a:noFill/>
        </p:spPr>
        <p:txBody>
          <a:bodyPr wrap="square" rtlCol="0">
            <a:spAutoFit/>
          </a:bodyPr>
          <a:lstStyle/>
          <a:p>
            <a:pPr algn="ctr"/>
            <a:r>
              <a:rPr lang="en-GB" dirty="0"/>
              <a:t>Ottoman painting of Balkan children taken as soldier slaves (1558)</a:t>
            </a:r>
          </a:p>
        </p:txBody>
      </p:sp>
    </p:spTree>
    <p:extLst>
      <p:ext uri="{BB962C8B-B14F-4D97-AF65-F5344CB8AC3E}">
        <p14:creationId xmlns:p14="http://schemas.microsoft.com/office/powerpoint/2010/main" val="3235416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4883-1693-3148-A942-FCFDE4AD3740}"/>
              </a:ext>
            </a:extLst>
          </p:cNvPr>
          <p:cNvSpPr>
            <a:spLocks noGrp="1"/>
          </p:cNvSpPr>
          <p:nvPr>
            <p:ph type="title"/>
          </p:nvPr>
        </p:nvSpPr>
        <p:spPr>
          <a:xfrm>
            <a:off x="2231136" y="230914"/>
            <a:ext cx="7729728" cy="1188720"/>
          </a:xfrm>
        </p:spPr>
        <p:txBody>
          <a:bodyPr/>
          <a:lstStyle/>
          <a:p>
            <a:r>
              <a:rPr lang="en-US" dirty="0"/>
              <a:t>Penal slavery</a:t>
            </a:r>
          </a:p>
        </p:txBody>
      </p:sp>
      <p:pic>
        <p:nvPicPr>
          <p:cNvPr id="6" name="Picture 5">
            <a:extLst>
              <a:ext uri="{FF2B5EF4-FFF2-40B4-BE49-F238E27FC236}">
                <a16:creationId xmlns:a16="http://schemas.microsoft.com/office/drawing/2014/main" id="{39E49E17-ABD8-4467-B18F-E7135BC5B8B2}"/>
              </a:ext>
            </a:extLst>
          </p:cNvPr>
          <p:cNvPicPr>
            <a:picLocks noChangeAspect="1"/>
          </p:cNvPicPr>
          <p:nvPr/>
        </p:nvPicPr>
        <p:blipFill>
          <a:blip r:embed="rId3"/>
          <a:stretch>
            <a:fillRect/>
          </a:stretch>
        </p:blipFill>
        <p:spPr>
          <a:xfrm>
            <a:off x="343881" y="1759352"/>
            <a:ext cx="5910045" cy="4224759"/>
          </a:xfrm>
          <a:prstGeom prst="rect">
            <a:avLst/>
          </a:prstGeom>
          <a:ln w="19050">
            <a:solidFill>
              <a:schemeClr val="tx1"/>
            </a:solidFill>
          </a:ln>
        </p:spPr>
      </p:pic>
      <p:sp>
        <p:nvSpPr>
          <p:cNvPr id="8" name="TextBox 7">
            <a:extLst>
              <a:ext uri="{FF2B5EF4-FFF2-40B4-BE49-F238E27FC236}">
                <a16:creationId xmlns:a16="http://schemas.microsoft.com/office/drawing/2014/main" id="{112B6BD4-C66B-49E6-9501-D0AC174BFDA5}"/>
              </a:ext>
            </a:extLst>
          </p:cNvPr>
          <p:cNvSpPr txBox="1"/>
          <p:nvPr/>
        </p:nvSpPr>
        <p:spPr>
          <a:xfrm>
            <a:off x="196770" y="6146157"/>
            <a:ext cx="6296627" cy="646331"/>
          </a:xfrm>
          <a:prstGeom prst="rect">
            <a:avLst/>
          </a:prstGeom>
          <a:noFill/>
        </p:spPr>
        <p:txBody>
          <a:bodyPr wrap="square" rtlCol="0">
            <a:spAutoFit/>
          </a:bodyPr>
          <a:lstStyle/>
          <a:p>
            <a:r>
              <a:rPr lang="en-GB" dirty="0"/>
              <a:t>A </a:t>
            </a:r>
            <a:r>
              <a:rPr lang="en-GB" dirty="0" err="1"/>
              <a:t>réale</a:t>
            </a:r>
            <a:r>
              <a:rPr lang="en-GB" dirty="0"/>
              <a:t> galley belonging to the Mediterranean fleet of Louis XIV (1694)</a:t>
            </a:r>
          </a:p>
        </p:txBody>
      </p:sp>
      <p:sp>
        <p:nvSpPr>
          <p:cNvPr id="12" name="TextBox 11">
            <a:extLst>
              <a:ext uri="{FF2B5EF4-FFF2-40B4-BE49-F238E27FC236}">
                <a16:creationId xmlns:a16="http://schemas.microsoft.com/office/drawing/2014/main" id="{835931FA-23E5-498E-9003-E36AF8B6F458}"/>
              </a:ext>
            </a:extLst>
          </p:cNvPr>
          <p:cNvSpPr txBox="1"/>
          <p:nvPr/>
        </p:nvSpPr>
        <p:spPr>
          <a:xfrm>
            <a:off x="6782765" y="1668008"/>
            <a:ext cx="5065354" cy="5078313"/>
          </a:xfrm>
          <a:prstGeom prst="rect">
            <a:avLst/>
          </a:prstGeom>
          <a:noFill/>
        </p:spPr>
        <p:txBody>
          <a:bodyPr wrap="square" rtlCol="0">
            <a:spAutoFit/>
          </a:bodyPr>
          <a:lstStyle/>
          <a:p>
            <a:r>
              <a:rPr lang="en-GB" dirty="0"/>
              <a:t>Thomas More, </a:t>
            </a:r>
            <a:r>
              <a:rPr lang="en-GB" i="1" dirty="0"/>
              <a:t>Utopia </a:t>
            </a:r>
            <a:r>
              <a:rPr lang="en-GB" dirty="0"/>
              <a:t>(1516)</a:t>
            </a:r>
          </a:p>
          <a:p>
            <a:endParaRPr lang="en-GB" i="1" dirty="0"/>
          </a:p>
          <a:p>
            <a:r>
              <a:rPr lang="en-GB" dirty="0"/>
              <a:t>4 kinds of slavery:</a:t>
            </a:r>
          </a:p>
          <a:p>
            <a:endParaRPr lang="en-GB" dirty="0"/>
          </a:p>
          <a:p>
            <a:pPr marL="400050" indent="-400050">
              <a:buFont typeface="+mj-lt"/>
              <a:buAutoNum type="romanUcPeriod"/>
            </a:pPr>
            <a:r>
              <a:rPr lang="en-GB" dirty="0"/>
              <a:t>Prisoners of battle.</a:t>
            </a:r>
          </a:p>
          <a:p>
            <a:pPr marL="400050" indent="-400050">
              <a:buFont typeface="+mj-lt"/>
              <a:buAutoNum type="romanUcPeriod"/>
            </a:pPr>
            <a:endParaRPr lang="en-GB" dirty="0"/>
          </a:p>
          <a:p>
            <a:pPr marL="400050" indent="-400050">
              <a:buFont typeface="+mj-lt"/>
              <a:buAutoNum type="romanUcPeriod"/>
            </a:pPr>
            <a:r>
              <a:rPr lang="en-GB" dirty="0"/>
              <a:t>Convicted criminals, or those from other lands who would otherwise face the sentence of death. </a:t>
            </a:r>
          </a:p>
          <a:p>
            <a:pPr marL="400050" indent="-400050">
              <a:buFont typeface="+mj-lt"/>
              <a:buAutoNum type="romanUcPeriod"/>
            </a:pPr>
            <a:endParaRPr lang="en-GB" dirty="0"/>
          </a:p>
          <a:p>
            <a:pPr marL="400050" indent="-400050">
              <a:buFont typeface="+mj-lt"/>
              <a:buAutoNum type="romanUcPeriod"/>
            </a:pPr>
            <a:r>
              <a:rPr lang="en-GB" dirty="0"/>
              <a:t>Men from the state of utopia itself who, though ‘being so Godly brought up to </a:t>
            </a:r>
            <a:r>
              <a:rPr lang="en-GB" dirty="0" err="1"/>
              <a:t>vertue</a:t>
            </a:r>
            <a:r>
              <a:rPr lang="en-GB" dirty="0"/>
              <a:t> in so </a:t>
            </a:r>
            <a:r>
              <a:rPr lang="en-GB" dirty="0" err="1"/>
              <a:t>excelente</a:t>
            </a:r>
            <a:r>
              <a:rPr lang="en-GB" dirty="0"/>
              <a:t> a commonwealth, could not for all that be refrained from misdoing’. </a:t>
            </a:r>
          </a:p>
          <a:p>
            <a:pPr marL="400050" indent="-400050">
              <a:buFont typeface="+mj-lt"/>
              <a:buAutoNum type="romanUcPeriod"/>
            </a:pPr>
            <a:endParaRPr lang="en-GB" dirty="0"/>
          </a:p>
          <a:p>
            <a:pPr marL="400050" indent="-400050">
              <a:buFont typeface="+mj-lt"/>
              <a:buAutoNum type="romanUcPeriod"/>
            </a:pPr>
            <a:r>
              <a:rPr lang="en-GB" dirty="0"/>
              <a:t>‘Vile drudges’ from another country, men who chose of their ‘</a:t>
            </a:r>
            <a:r>
              <a:rPr lang="en-GB" dirty="0" err="1"/>
              <a:t>owne</a:t>
            </a:r>
            <a:r>
              <a:rPr lang="en-GB" dirty="0"/>
              <a:t> free </a:t>
            </a:r>
            <a:r>
              <a:rPr lang="en-GB" dirty="0" err="1"/>
              <a:t>wyl</a:t>
            </a:r>
            <a:r>
              <a:rPr lang="en-GB" dirty="0"/>
              <a:t> to be a bondman among them’. </a:t>
            </a:r>
          </a:p>
        </p:txBody>
      </p:sp>
    </p:spTree>
    <p:extLst>
      <p:ext uri="{BB962C8B-B14F-4D97-AF65-F5344CB8AC3E}">
        <p14:creationId xmlns:p14="http://schemas.microsoft.com/office/powerpoint/2010/main" val="2396126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86B4D9A-03EA-486F-B6EB-C033EB7F5A47}"/>
              </a:ext>
            </a:extLst>
          </p:cNvPr>
          <p:cNvPicPr>
            <a:picLocks noChangeAspect="1"/>
          </p:cNvPicPr>
          <p:nvPr/>
        </p:nvPicPr>
        <p:blipFill rotWithShape="1">
          <a:blip r:embed="rId2"/>
          <a:srcRect l="6538" r="8087"/>
          <a:stretch/>
        </p:blipFill>
        <p:spPr>
          <a:xfrm>
            <a:off x="-1" y="3321934"/>
            <a:ext cx="2990127" cy="3536066"/>
          </a:xfrm>
          <a:prstGeom prst="rect">
            <a:avLst/>
          </a:prstGeom>
          <a:ln>
            <a:noFill/>
          </a:ln>
          <a:effectLst>
            <a:softEdge rad="112500"/>
          </a:effectLst>
        </p:spPr>
      </p:pic>
      <p:sp>
        <p:nvSpPr>
          <p:cNvPr id="5" name="TextBox 4">
            <a:extLst>
              <a:ext uri="{FF2B5EF4-FFF2-40B4-BE49-F238E27FC236}">
                <a16:creationId xmlns:a16="http://schemas.microsoft.com/office/drawing/2014/main" id="{639D6BF7-B371-431E-9320-8163B254D970}"/>
              </a:ext>
            </a:extLst>
          </p:cNvPr>
          <p:cNvSpPr txBox="1"/>
          <p:nvPr/>
        </p:nvSpPr>
        <p:spPr>
          <a:xfrm>
            <a:off x="6377651" y="1750686"/>
            <a:ext cx="5521124" cy="4493538"/>
          </a:xfrm>
          <a:prstGeom prst="rect">
            <a:avLst/>
          </a:prstGeom>
          <a:noFill/>
        </p:spPr>
        <p:txBody>
          <a:bodyPr wrap="square" rtlCol="0">
            <a:spAutoFit/>
          </a:bodyPr>
          <a:lstStyle/>
          <a:p>
            <a:r>
              <a:rPr lang="en-GB" sz="2200" dirty="0"/>
              <a:t>‘Do you call servitude peace? Our </a:t>
            </a:r>
            <a:r>
              <a:rPr lang="en-GB" sz="2200" dirty="0" err="1"/>
              <a:t>ancestosr</a:t>
            </a:r>
            <a:r>
              <a:rPr lang="en-GB" sz="2200" dirty="0"/>
              <a:t> took up arms not only to be free, but also to win power.  You think that our arms should now be thrown away in order that we should becomes slaves. But what cause of waging war can be more just than that of repudiating slavery? For the most miserable future of this condition is that, </a:t>
            </a:r>
            <a:r>
              <a:rPr lang="en-GB" sz="2200" b="1" dirty="0"/>
              <a:t>even if the master happen not to be oppressive, he can be so should he wish</a:t>
            </a:r>
            <a:r>
              <a:rPr lang="en-GB" sz="2200" dirty="0"/>
              <a:t>’. </a:t>
            </a:r>
          </a:p>
          <a:p>
            <a:endParaRPr lang="en-GB" sz="2200" dirty="0"/>
          </a:p>
          <a:p>
            <a:r>
              <a:rPr lang="en-GB" sz="2200" dirty="0"/>
              <a:t>Cicero (trans. from Skinner, </a:t>
            </a:r>
            <a:r>
              <a:rPr lang="en-GB" sz="2200" i="1" dirty="0"/>
              <a:t>Visions of Politics </a:t>
            </a:r>
            <a:r>
              <a:rPr lang="en-GB" sz="2200" dirty="0"/>
              <a:t>vol II, p. 314)</a:t>
            </a:r>
          </a:p>
        </p:txBody>
      </p:sp>
      <p:sp>
        <p:nvSpPr>
          <p:cNvPr id="2" name="Title 1">
            <a:extLst>
              <a:ext uri="{FF2B5EF4-FFF2-40B4-BE49-F238E27FC236}">
                <a16:creationId xmlns:a16="http://schemas.microsoft.com/office/drawing/2014/main" id="{71397399-4F55-B34C-BE83-206D7FA61BBE}"/>
              </a:ext>
            </a:extLst>
          </p:cNvPr>
          <p:cNvSpPr>
            <a:spLocks noGrp="1"/>
          </p:cNvSpPr>
          <p:nvPr>
            <p:ph type="title"/>
          </p:nvPr>
        </p:nvSpPr>
        <p:spPr>
          <a:xfrm>
            <a:off x="2231136" y="339659"/>
            <a:ext cx="7729728" cy="1188720"/>
          </a:xfrm>
        </p:spPr>
        <p:txBody>
          <a:bodyPr/>
          <a:lstStyle/>
          <a:p>
            <a:r>
              <a:rPr lang="en-US" dirty="0"/>
              <a:t>Classical conceptions</a:t>
            </a:r>
          </a:p>
        </p:txBody>
      </p:sp>
      <p:sp>
        <p:nvSpPr>
          <p:cNvPr id="3" name="Content Placeholder 2">
            <a:extLst>
              <a:ext uri="{FF2B5EF4-FFF2-40B4-BE49-F238E27FC236}">
                <a16:creationId xmlns:a16="http://schemas.microsoft.com/office/drawing/2014/main" id="{4A2FC97D-E383-5745-83D2-63785A565584}"/>
              </a:ext>
            </a:extLst>
          </p:cNvPr>
          <p:cNvSpPr>
            <a:spLocks noGrp="1"/>
          </p:cNvSpPr>
          <p:nvPr>
            <p:ph idx="1"/>
          </p:nvPr>
        </p:nvSpPr>
        <p:spPr>
          <a:xfrm>
            <a:off x="1495063" y="1878008"/>
            <a:ext cx="4401158" cy="3101983"/>
          </a:xfrm>
        </p:spPr>
        <p:txBody>
          <a:bodyPr>
            <a:noAutofit/>
          </a:bodyPr>
          <a:lstStyle/>
          <a:p>
            <a:pPr marL="0" indent="0">
              <a:buNone/>
            </a:pPr>
            <a:r>
              <a:rPr lang="en-GB" sz="2200" dirty="0"/>
              <a:t>‘the fundamental division within the law of persons is that all men are either free or are slaves’.</a:t>
            </a:r>
          </a:p>
          <a:p>
            <a:pPr marL="0" indent="0">
              <a:buNone/>
            </a:pPr>
            <a:r>
              <a:rPr lang="en-GB" sz="2200" dirty="0"/>
              <a:t>‘Slavery is an institution […] by which someone is, contrary to nature, subjected to the dominion of someone else’.</a:t>
            </a:r>
          </a:p>
          <a:p>
            <a:pPr marL="0" indent="0">
              <a:buNone/>
            </a:pPr>
            <a:endParaRPr lang="en-GB" sz="2200" dirty="0"/>
          </a:p>
          <a:p>
            <a:pPr marL="0" indent="0">
              <a:buNone/>
            </a:pPr>
            <a:r>
              <a:rPr lang="en-GB" sz="2200" i="1" dirty="0"/>
              <a:t>		Digest of Roman Law</a:t>
            </a:r>
            <a:endParaRPr lang="en-US" sz="2200" i="1" dirty="0"/>
          </a:p>
        </p:txBody>
      </p:sp>
    </p:spTree>
    <p:extLst>
      <p:ext uri="{BB962C8B-B14F-4D97-AF65-F5344CB8AC3E}">
        <p14:creationId xmlns:p14="http://schemas.microsoft.com/office/powerpoint/2010/main" val="402315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21007-4823-FC4B-B754-AC98399DA801}"/>
              </a:ext>
            </a:extLst>
          </p:cNvPr>
          <p:cNvSpPr>
            <a:spLocks noGrp="1"/>
          </p:cNvSpPr>
          <p:nvPr>
            <p:ph type="title"/>
          </p:nvPr>
        </p:nvSpPr>
        <p:spPr>
          <a:xfrm>
            <a:off x="2231136" y="321226"/>
            <a:ext cx="7729728" cy="1188720"/>
          </a:xfrm>
        </p:spPr>
        <p:txBody>
          <a:bodyPr/>
          <a:lstStyle/>
          <a:p>
            <a:r>
              <a:rPr lang="en-US" dirty="0"/>
              <a:t>Enslavement and the civil wars</a:t>
            </a:r>
          </a:p>
        </p:txBody>
      </p:sp>
      <p:pic>
        <p:nvPicPr>
          <p:cNvPr id="6" name="Picture 5">
            <a:extLst>
              <a:ext uri="{FF2B5EF4-FFF2-40B4-BE49-F238E27FC236}">
                <a16:creationId xmlns:a16="http://schemas.microsoft.com/office/drawing/2014/main" id="{865B2020-4AF4-46F5-A534-652CD234A1E3}"/>
              </a:ext>
            </a:extLst>
          </p:cNvPr>
          <p:cNvPicPr>
            <a:picLocks noChangeAspect="1"/>
          </p:cNvPicPr>
          <p:nvPr/>
        </p:nvPicPr>
        <p:blipFill rotWithShape="1">
          <a:blip r:embed="rId2"/>
          <a:srcRect l="50000"/>
          <a:stretch/>
        </p:blipFill>
        <p:spPr>
          <a:xfrm>
            <a:off x="993422" y="1837443"/>
            <a:ext cx="3009900" cy="4086225"/>
          </a:xfrm>
          <a:prstGeom prst="rect">
            <a:avLst/>
          </a:prstGeom>
        </p:spPr>
      </p:pic>
      <p:sp>
        <p:nvSpPr>
          <p:cNvPr id="7" name="TextBox 6">
            <a:extLst>
              <a:ext uri="{FF2B5EF4-FFF2-40B4-BE49-F238E27FC236}">
                <a16:creationId xmlns:a16="http://schemas.microsoft.com/office/drawing/2014/main" id="{072E397C-05F1-41CC-ABB1-DF0828D4B2B1}"/>
              </a:ext>
            </a:extLst>
          </p:cNvPr>
          <p:cNvSpPr txBox="1"/>
          <p:nvPr/>
        </p:nvSpPr>
        <p:spPr>
          <a:xfrm>
            <a:off x="553156" y="6055057"/>
            <a:ext cx="3996266" cy="646331"/>
          </a:xfrm>
          <a:prstGeom prst="rect">
            <a:avLst/>
          </a:prstGeom>
          <a:noFill/>
        </p:spPr>
        <p:txBody>
          <a:bodyPr wrap="square" rtlCol="0">
            <a:spAutoFit/>
          </a:bodyPr>
          <a:lstStyle/>
          <a:p>
            <a:r>
              <a:rPr lang="en-GB" dirty="0"/>
              <a:t>Henry Parker, </a:t>
            </a:r>
            <a:r>
              <a:rPr lang="en-GB" i="1" dirty="0"/>
              <a:t>The Case of </a:t>
            </a:r>
            <a:r>
              <a:rPr lang="en-GB" i="1" dirty="0" err="1"/>
              <a:t>Shipmoney</a:t>
            </a:r>
            <a:r>
              <a:rPr lang="en-GB" i="1" dirty="0"/>
              <a:t> Briefly Discoursed </a:t>
            </a:r>
            <a:r>
              <a:rPr lang="en-GB" dirty="0"/>
              <a:t>(1640)</a:t>
            </a:r>
          </a:p>
        </p:txBody>
      </p:sp>
      <p:sp>
        <p:nvSpPr>
          <p:cNvPr id="8" name="TextBox 7">
            <a:extLst>
              <a:ext uri="{FF2B5EF4-FFF2-40B4-BE49-F238E27FC236}">
                <a16:creationId xmlns:a16="http://schemas.microsoft.com/office/drawing/2014/main" id="{AE9E2641-F0FB-4F25-919D-EAE576DE7EE1}"/>
              </a:ext>
            </a:extLst>
          </p:cNvPr>
          <p:cNvSpPr txBox="1"/>
          <p:nvPr/>
        </p:nvSpPr>
        <p:spPr>
          <a:xfrm>
            <a:off x="5671256" y="1946239"/>
            <a:ext cx="5527322" cy="4431983"/>
          </a:xfrm>
          <a:prstGeom prst="rect">
            <a:avLst/>
          </a:prstGeom>
          <a:noFill/>
        </p:spPr>
        <p:txBody>
          <a:bodyPr wrap="square" rtlCol="0">
            <a:spAutoFit/>
          </a:bodyPr>
          <a:lstStyle/>
          <a:p>
            <a:r>
              <a:rPr lang="en-GB" sz="2200" dirty="0"/>
              <a:t>Charles I and his advisers sought ‘to destroy the Parliament, and be masters our religion and liberties, </a:t>
            </a:r>
            <a:r>
              <a:rPr lang="en-GB" sz="2200" b="1" dirty="0"/>
              <a:t>to make us slaves</a:t>
            </a:r>
            <a:r>
              <a:rPr lang="en-GB" sz="2200" dirty="0"/>
              <a:t>, and alter the Government of this Kingdom, and reduce it to the condition of some other countries, which are not governed by Parliaments, and so by Laws, but by the will of the Prince, or rather of those who are about him’.</a:t>
            </a:r>
          </a:p>
          <a:p>
            <a:endParaRPr lang="en-GB" sz="2200" dirty="0"/>
          </a:p>
          <a:p>
            <a:r>
              <a:rPr lang="en-GB" sz="2200" i="1" dirty="0"/>
              <a:t>The vindication of the Parliament and their proceedings. Or, Their military </a:t>
            </a:r>
            <a:r>
              <a:rPr lang="en-GB" sz="2200" i="1" dirty="0" err="1"/>
              <a:t>designe</a:t>
            </a:r>
            <a:r>
              <a:rPr lang="en-GB" sz="2200" i="1" dirty="0"/>
              <a:t> </a:t>
            </a:r>
            <a:r>
              <a:rPr lang="en-GB" sz="2200" i="1" dirty="0" err="1"/>
              <a:t>prov'd</a:t>
            </a:r>
            <a:r>
              <a:rPr lang="en-GB" sz="2200" i="1" dirty="0"/>
              <a:t> </a:t>
            </a:r>
            <a:r>
              <a:rPr lang="en-GB" sz="2200" i="1" dirty="0" err="1"/>
              <a:t>loyall</a:t>
            </a:r>
            <a:r>
              <a:rPr lang="en-GB" sz="2200" i="1" dirty="0"/>
              <a:t> and legal </a:t>
            </a:r>
            <a:r>
              <a:rPr lang="en-GB" sz="2200" dirty="0"/>
              <a:t>(1642)</a:t>
            </a:r>
          </a:p>
          <a:p>
            <a:endParaRPr lang="en-GB" dirty="0"/>
          </a:p>
        </p:txBody>
      </p:sp>
    </p:spTree>
    <p:extLst>
      <p:ext uri="{BB962C8B-B14F-4D97-AF65-F5344CB8AC3E}">
        <p14:creationId xmlns:p14="http://schemas.microsoft.com/office/powerpoint/2010/main" val="2593510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2EE01-4492-EE4B-9D35-1C1040B310AF}"/>
              </a:ext>
            </a:extLst>
          </p:cNvPr>
          <p:cNvSpPr>
            <a:spLocks noGrp="1"/>
          </p:cNvSpPr>
          <p:nvPr>
            <p:ph type="title"/>
          </p:nvPr>
        </p:nvSpPr>
        <p:spPr>
          <a:xfrm>
            <a:off x="2231136" y="275258"/>
            <a:ext cx="7729728" cy="1188720"/>
          </a:xfrm>
        </p:spPr>
        <p:txBody>
          <a:bodyPr/>
          <a:lstStyle/>
          <a:p>
            <a:r>
              <a:rPr lang="en-US" dirty="0"/>
              <a:t>Regicide and republicanism</a:t>
            </a:r>
          </a:p>
        </p:txBody>
      </p:sp>
      <p:pic>
        <p:nvPicPr>
          <p:cNvPr id="6" name="Picture 5">
            <a:extLst>
              <a:ext uri="{FF2B5EF4-FFF2-40B4-BE49-F238E27FC236}">
                <a16:creationId xmlns:a16="http://schemas.microsoft.com/office/drawing/2014/main" id="{F5E45830-5B29-47ED-8885-89028BF1FDD6}"/>
              </a:ext>
            </a:extLst>
          </p:cNvPr>
          <p:cNvPicPr>
            <a:picLocks noChangeAspect="1"/>
          </p:cNvPicPr>
          <p:nvPr/>
        </p:nvPicPr>
        <p:blipFill rotWithShape="1">
          <a:blip r:embed="rId2"/>
          <a:srcRect l="48328" r="5045"/>
          <a:stretch/>
        </p:blipFill>
        <p:spPr>
          <a:xfrm>
            <a:off x="814380" y="1761242"/>
            <a:ext cx="2833512" cy="4238625"/>
          </a:xfrm>
          <a:prstGeom prst="rect">
            <a:avLst/>
          </a:prstGeom>
          <a:ln w="19050">
            <a:solidFill>
              <a:schemeClr val="tx1"/>
            </a:solidFill>
          </a:ln>
        </p:spPr>
      </p:pic>
      <p:sp>
        <p:nvSpPr>
          <p:cNvPr id="7" name="TextBox 6">
            <a:extLst>
              <a:ext uri="{FF2B5EF4-FFF2-40B4-BE49-F238E27FC236}">
                <a16:creationId xmlns:a16="http://schemas.microsoft.com/office/drawing/2014/main" id="{A3962554-B871-4641-8FD4-F72AF44CA464}"/>
              </a:ext>
            </a:extLst>
          </p:cNvPr>
          <p:cNvSpPr txBox="1"/>
          <p:nvPr/>
        </p:nvSpPr>
        <p:spPr>
          <a:xfrm>
            <a:off x="316089" y="6186311"/>
            <a:ext cx="5091289" cy="369332"/>
          </a:xfrm>
          <a:prstGeom prst="rect">
            <a:avLst/>
          </a:prstGeom>
          <a:noFill/>
        </p:spPr>
        <p:txBody>
          <a:bodyPr wrap="square" rtlCol="0">
            <a:spAutoFit/>
          </a:bodyPr>
          <a:lstStyle/>
          <a:p>
            <a:r>
              <a:rPr lang="en-GB" i="1" dirty="0"/>
              <a:t>A Declaration of the Parliament of England… </a:t>
            </a:r>
            <a:r>
              <a:rPr lang="en-GB" dirty="0"/>
              <a:t>(1649)</a:t>
            </a:r>
          </a:p>
        </p:txBody>
      </p:sp>
      <p:pic>
        <p:nvPicPr>
          <p:cNvPr id="8" name="Picture 7">
            <a:extLst>
              <a:ext uri="{FF2B5EF4-FFF2-40B4-BE49-F238E27FC236}">
                <a16:creationId xmlns:a16="http://schemas.microsoft.com/office/drawing/2014/main" id="{9B3B3A54-2030-4586-82F5-8FCC74664EF3}"/>
              </a:ext>
            </a:extLst>
          </p:cNvPr>
          <p:cNvPicPr>
            <a:picLocks noChangeAspect="1"/>
          </p:cNvPicPr>
          <p:nvPr/>
        </p:nvPicPr>
        <p:blipFill>
          <a:blip r:embed="rId3"/>
          <a:stretch>
            <a:fillRect/>
          </a:stretch>
        </p:blipFill>
        <p:spPr>
          <a:xfrm>
            <a:off x="4875882" y="1761242"/>
            <a:ext cx="6827598" cy="3731683"/>
          </a:xfrm>
          <a:prstGeom prst="rect">
            <a:avLst/>
          </a:prstGeom>
          <a:ln w="19050">
            <a:solidFill>
              <a:schemeClr val="tx1"/>
            </a:solidFill>
          </a:ln>
        </p:spPr>
      </p:pic>
      <p:sp>
        <p:nvSpPr>
          <p:cNvPr id="9" name="TextBox 8">
            <a:extLst>
              <a:ext uri="{FF2B5EF4-FFF2-40B4-BE49-F238E27FC236}">
                <a16:creationId xmlns:a16="http://schemas.microsoft.com/office/drawing/2014/main" id="{8E4F3623-BDDD-44E4-B6B6-EFE34A6F3127}"/>
              </a:ext>
            </a:extLst>
          </p:cNvPr>
          <p:cNvSpPr txBox="1"/>
          <p:nvPr/>
        </p:nvSpPr>
        <p:spPr>
          <a:xfrm>
            <a:off x="8544110" y="5671428"/>
            <a:ext cx="3359766" cy="369332"/>
          </a:xfrm>
          <a:prstGeom prst="rect">
            <a:avLst/>
          </a:prstGeom>
          <a:noFill/>
        </p:spPr>
        <p:txBody>
          <a:bodyPr wrap="none" rtlCol="0">
            <a:spAutoFit/>
          </a:bodyPr>
          <a:lstStyle/>
          <a:p>
            <a:r>
              <a:rPr lang="en-GB" dirty="0"/>
              <a:t>The execution of Charles I (1649)</a:t>
            </a:r>
          </a:p>
        </p:txBody>
      </p:sp>
    </p:spTree>
    <p:extLst>
      <p:ext uri="{BB962C8B-B14F-4D97-AF65-F5344CB8AC3E}">
        <p14:creationId xmlns:p14="http://schemas.microsoft.com/office/powerpoint/2010/main" val="1264989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3C046-5EFA-406F-B87F-297D69860396}"/>
              </a:ext>
            </a:extLst>
          </p:cNvPr>
          <p:cNvSpPr>
            <a:spLocks noGrp="1"/>
          </p:cNvSpPr>
          <p:nvPr>
            <p:ph type="title"/>
          </p:nvPr>
        </p:nvSpPr>
        <p:spPr>
          <a:xfrm>
            <a:off x="2231136" y="409107"/>
            <a:ext cx="7729728" cy="1188720"/>
          </a:xfrm>
        </p:spPr>
        <p:txBody>
          <a:bodyPr/>
          <a:lstStyle/>
          <a:p>
            <a:r>
              <a:rPr lang="en-GB" dirty="0"/>
              <a:t>Defences of monarchy</a:t>
            </a:r>
          </a:p>
        </p:txBody>
      </p:sp>
      <p:sp>
        <p:nvSpPr>
          <p:cNvPr id="3" name="Content Placeholder 2">
            <a:extLst>
              <a:ext uri="{FF2B5EF4-FFF2-40B4-BE49-F238E27FC236}">
                <a16:creationId xmlns:a16="http://schemas.microsoft.com/office/drawing/2014/main" id="{5B986DE2-CE68-4C45-9971-23F4230BB069}"/>
              </a:ext>
            </a:extLst>
          </p:cNvPr>
          <p:cNvSpPr>
            <a:spLocks noGrp="1"/>
          </p:cNvSpPr>
          <p:nvPr>
            <p:ph idx="1"/>
          </p:nvPr>
        </p:nvSpPr>
        <p:spPr>
          <a:xfrm>
            <a:off x="726428" y="2033151"/>
            <a:ext cx="5037764" cy="4113006"/>
          </a:xfrm>
        </p:spPr>
        <p:txBody>
          <a:bodyPr>
            <a:normAutofit/>
          </a:bodyPr>
          <a:lstStyle/>
          <a:p>
            <a:pPr marL="0" indent="0">
              <a:buNone/>
            </a:pPr>
            <a:r>
              <a:rPr lang="en-GB" sz="2200" dirty="0"/>
              <a:t>‘Such men must needs take it ill, and be grieved with the state, as find themselves postponed to those in honour, whom they think they excel in virtue and ability to govern. And this is it for which </a:t>
            </a:r>
            <a:r>
              <a:rPr lang="en-GB" sz="2200" b="1" dirty="0"/>
              <a:t>they think themselves regarded but slaves</a:t>
            </a:r>
            <a:r>
              <a:rPr lang="en-GB" sz="2200" dirty="0"/>
              <a:t>’.</a:t>
            </a:r>
          </a:p>
          <a:p>
            <a:pPr marL="0" indent="0">
              <a:buNone/>
            </a:pPr>
            <a:endParaRPr lang="en-GB" sz="2200" dirty="0"/>
          </a:p>
          <a:p>
            <a:pPr marL="0" indent="0">
              <a:buNone/>
            </a:pPr>
            <a:r>
              <a:rPr lang="en-GB" sz="2200" dirty="0"/>
              <a:t>Thomas Hobbes, </a:t>
            </a:r>
            <a:r>
              <a:rPr lang="en-GB" sz="2200" i="1" dirty="0"/>
              <a:t>Elements of Law, Natural and Politic </a:t>
            </a:r>
            <a:r>
              <a:rPr lang="en-GB" sz="2200" dirty="0"/>
              <a:t>(1650)</a:t>
            </a:r>
          </a:p>
        </p:txBody>
      </p:sp>
      <p:pic>
        <p:nvPicPr>
          <p:cNvPr id="4" name="Picture 3">
            <a:extLst>
              <a:ext uri="{FF2B5EF4-FFF2-40B4-BE49-F238E27FC236}">
                <a16:creationId xmlns:a16="http://schemas.microsoft.com/office/drawing/2014/main" id="{E54E5C75-DB99-436B-93BD-32FF9F626517}"/>
              </a:ext>
            </a:extLst>
          </p:cNvPr>
          <p:cNvPicPr>
            <a:picLocks noChangeAspect="1"/>
          </p:cNvPicPr>
          <p:nvPr/>
        </p:nvPicPr>
        <p:blipFill>
          <a:blip r:embed="rId2"/>
          <a:stretch>
            <a:fillRect/>
          </a:stretch>
        </p:blipFill>
        <p:spPr>
          <a:xfrm>
            <a:off x="6427810" y="2033151"/>
            <a:ext cx="5290426" cy="4415742"/>
          </a:xfrm>
          <a:prstGeom prst="rect">
            <a:avLst/>
          </a:prstGeom>
          <a:ln w="19050">
            <a:solidFill>
              <a:schemeClr val="tx1"/>
            </a:solidFill>
          </a:ln>
        </p:spPr>
      </p:pic>
    </p:spTree>
    <p:extLst>
      <p:ext uri="{BB962C8B-B14F-4D97-AF65-F5344CB8AC3E}">
        <p14:creationId xmlns:p14="http://schemas.microsoft.com/office/powerpoint/2010/main" val="3535417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A8072-F2C3-4A47-84CF-4562CF1FCA7F}"/>
              </a:ext>
            </a:extLst>
          </p:cNvPr>
          <p:cNvSpPr>
            <a:spLocks noGrp="1"/>
          </p:cNvSpPr>
          <p:nvPr>
            <p:ph type="title"/>
          </p:nvPr>
        </p:nvSpPr>
        <p:spPr>
          <a:xfrm>
            <a:off x="2231136" y="523613"/>
            <a:ext cx="7729728" cy="1188720"/>
          </a:xfrm>
        </p:spPr>
        <p:txBody>
          <a:bodyPr/>
          <a:lstStyle/>
          <a:p>
            <a:r>
              <a:rPr lang="en-US" dirty="0" err="1"/>
              <a:t>Lilburne</a:t>
            </a:r>
            <a:r>
              <a:rPr lang="en-US" dirty="0"/>
              <a:t> and The </a:t>
            </a:r>
            <a:r>
              <a:rPr lang="en-US" dirty="0" err="1"/>
              <a:t>levellers</a:t>
            </a:r>
            <a:endParaRPr lang="en-US" dirty="0"/>
          </a:p>
        </p:txBody>
      </p:sp>
      <p:sp>
        <p:nvSpPr>
          <p:cNvPr id="6" name="TextBox 5">
            <a:extLst>
              <a:ext uri="{FF2B5EF4-FFF2-40B4-BE49-F238E27FC236}">
                <a16:creationId xmlns:a16="http://schemas.microsoft.com/office/drawing/2014/main" id="{2BECB1DF-8B13-49D2-AE36-DBF691E46C12}"/>
              </a:ext>
            </a:extLst>
          </p:cNvPr>
          <p:cNvSpPr txBox="1"/>
          <p:nvPr/>
        </p:nvSpPr>
        <p:spPr>
          <a:xfrm>
            <a:off x="544010" y="2013995"/>
            <a:ext cx="6840638" cy="4493538"/>
          </a:xfrm>
          <a:prstGeom prst="rect">
            <a:avLst/>
          </a:prstGeom>
          <a:noFill/>
        </p:spPr>
        <p:txBody>
          <a:bodyPr wrap="square" rtlCol="0">
            <a:spAutoFit/>
          </a:bodyPr>
          <a:lstStyle/>
          <a:p>
            <a:r>
              <a:rPr lang="en-GB" sz="2200" dirty="0"/>
              <a:t>John </a:t>
            </a:r>
            <a:r>
              <a:rPr lang="en-GB" sz="2200" dirty="0" err="1"/>
              <a:t>Lilburne</a:t>
            </a:r>
            <a:r>
              <a:rPr lang="en-GB" sz="2200" dirty="0"/>
              <a:t>, </a:t>
            </a:r>
            <a:r>
              <a:rPr lang="en-GB" sz="2200" i="1" dirty="0"/>
              <a:t>England’s New Chains Discovered </a:t>
            </a:r>
            <a:r>
              <a:rPr lang="en-GB" sz="2200" dirty="0"/>
              <a:t>(1649)</a:t>
            </a:r>
          </a:p>
          <a:p>
            <a:endParaRPr lang="en-GB" sz="2200" dirty="0"/>
          </a:p>
          <a:p>
            <a:r>
              <a:rPr lang="en-GB" sz="2200" dirty="0"/>
              <a:t>Criticised the Commonwealth government for:</a:t>
            </a:r>
          </a:p>
          <a:p>
            <a:pPr marL="285750" indent="-285750">
              <a:buFontTx/>
              <a:buChar char="-"/>
            </a:pPr>
            <a:r>
              <a:rPr lang="en-GB" sz="2200" dirty="0"/>
              <a:t>Failing to call new elections</a:t>
            </a:r>
          </a:p>
          <a:p>
            <a:pPr marL="285750" indent="-285750">
              <a:buFontTx/>
              <a:buChar char="-"/>
            </a:pPr>
            <a:r>
              <a:rPr lang="en-GB" sz="2200" dirty="0"/>
              <a:t>Establishing a new arbitrary court in the form of the High Court of Justice</a:t>
            </a:r>
          </a:p>
          <a:p>
            <a:pPr marL="285750" indent="-285750">
              <a:buFontTx/>
              <a:buChar char="-"/>
            </a:pPr>
            <a:r>
              <a:rPr lang="en-GB" sz="2200" dirty="0"/>
              <a:t>Impressing soldiers into service against their will</a:t>
            </a:r>
          </a:p>
          <a:p>
            <a:pPr marL="285750" indent="-285750">
              <a:buFontTx/>
              <a:buChar char="-"/>
            </a:pPr>
            <a:endParaRPr lang="en-GB" sz="2200" dirty="0"/>
          </a:p>
          <a:p>
            <a:r>
              <a:rPr lang="en-GB" sz="2200" dirty="0"/>
              <a:t> Called on them ‘to acquit yourselves without fear or dread like the chosen and </a:t>
            </a:r>
            <a:r>
              <a:rPr lang="en-GB" sz="2200" dirty="0" err="1"/>
              <a:t>betrusted</a:t>
            </a:r>
            <a:r>
              <a:rPr lang="en-GB" sz="2200" dirty="0"/>
              <a:t> trustees of the people, from whom (as yourselves acknowledge and declare) all just power is derived, </a:t>
            </a:r>
            <a:r>
              <a:rPr lang="en-GB" sz="2200" b="1" dirty="0"/>
              <a:t>to free us from all bondage and slavery</a:t>
            </a:r>
            <a:r>
              <a:rPr lang="en-GB" sz="2200" dirty="0"/>
              <a:t>’. </a:t>
            </a:r>
          </a:p>
        </p:txBody>
      </p:sp>
      <p:pic>
        <p:nvPicPr>
          <p:cNvPr id="7" name="Picture 6">
            <a:extLst>
              <a:ext uri="{FF2B5EF4-FFF2-40B4-BE49-F238E27FC236}">
                <a16:creationId xmlns:a16="http://schemas.microsoft.com/office/drawing/2014/main" id="{D8899151-A52A-4219-8ABB-76FF66F2C37F}"/>
              </a:ext>
            </a:extLst>
          </p:cNvPr>
          <p:cNvPicPr>
            <a:picLocks noChangeAspect="1"/>
          </p:cNvPicPr>
          <p:nvPr/>
        </p:nvPicPr>
        <p:blipFill>
          <a:blip r:embed="rId2"/>
          <a:stretch>
            <a:fillRect/>
          </a:stretch>
        </p:blipFill>
        <p:spPr>
          <a:xfrm>
            <a:off x="7979548" y="2013994"/>
            <a:ext cx="3027975" cy="4493539"/>
          </a:xfrm>
          <a:prstGeom prst="rect">
            <a:avLst/>
          </a:prstGeom>
          <a:ln w="19050">
            <a:solidFill>
              <a:schemeClr val="tx1"/>
            </a:solidFill>
          </a:ln>
        </p:spPr>
      </p:pic>
    </p:spTree>
    <p:extLst>
      <p:ext uri="{BB962C8B-B14F-4D97-AF65-F5344CB8AC3E}">
        <p14:creationId xmlns:p14="http://schemas.microsoft.com/office/powerpoint/2010/main" val="3026408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5DEFB-EB1B-4650-8F50-BB789177AEAF}"/>
              </a:ext>
            </a:extLst>
          </p:cNvPr>
          <p:cNvSpPr>
            <a:spLocks noGrp="1"/>
          </p:cNvSpPr>
          <p:nvPr>
            <p:ph type="title"/>
          </p:nvPr>
        </p:nvSpPr>
        <p:spPr>
          <a:xfrm>
            <a:off x="2231136" y="377670"/>
            <a:ext cx="7729728" cy="1188720"/>
          </a:xfrm>
        </p:spPr>
        <p:txBody>
          <a:bodyPr/>
          <a:lstStyle/>
          <a:p>
            <a:r>
              <a:rPr lang="en-GB" dirty="0"/>
              <a:t>bibliography</a:t>
            </a:r>
          </a:p>
        </p:txBody>
      </p:sp>
      <p:sp>
        <p:nvSpPr>
          <p:cNvPr id="3" name="Content Placeholder 2">
            <a:extLst>
              <a:ext uri="{FF2B5EF4-FFF2-40B4-BE49-F238E27FC236}">
                <a16:creationId xmlns:a16="http://schemas.microsoft.com/office/drawing/2014/main" id="{92D53ECD-D58A-4B24-8152-584B9C8BFB32}"/>
              </a:ext>
            </a:extLst>
          </p:cNvPr>
          <p:cNvSpPr>
            <a:spLocks noGrp="1"/>
          </p:cNvSpPr>
          <p:nvPr>
            <p:ph idx="1"/>
          </p:nvPr>
        </p:nvSpPr>
        <p:spPr>
          <a:xfrm>
            <a:off x="2231136" y="1878008"/>
            <a:ext cx="8436864" cy="3101983"/>
          </a:xfrm>
        </p:spPr>
        <p:txBody>
          <a:bodyPr>
            <a:noAutofit/>
          </a:bodyPr>
          <a:lstStyle/>
          <a:p>
            <a:pPr>
              <a:buFont typeface="Wingdings" panose="05000000000000000000" pitchFamily="2" charset="2"/>
              <a:buChar char="v"/>
            </a:pPr>
            <a:r>
              <a:rPr lang="en-GB" sz="2400" dirty="0"/>
              <a:t> James Davis, ‘Religion and the Struggle for Freedom in the English Revolution’, </a:t>
            </a:r>
            <a:r>
              <a:rPr lang="en-GB" sz="2400" i="1" dirty="0"/>
              <a:t>Historical Journal</a:t>
            </a:r>
            <a:r>
              <a:rPr lang="en-GB" sz="2400" dirty="0"/>
              <a:t>, 35 (1992): 507–530</a:t>
            </a:r>
          </a:p>
          <a:p>
            <a:pPr>
              <a:buFont typeface="Wingdings" panose="05000000000000000000" pitchFamily="2" charset="2"/>
              <a:buChar char="v"/>
            </a:pPr>
            <a:r>
              <a:rPr lang="en-GB" sz="2400" dirty="0"/>
              <a:t> Quentin Skinner, </a:t>
            </a:r>
            <a:r>
              <a:rPr lang="en-GB" sz="2400" i="1" dirty="0"/>
              <a:t>Liberty before Liberalism</a:t>
            </a:r>
            <a:r>
              <a:rPr lang="en-GB" sz="2400" dirty="0"/>
              <a:t> (Cambridge, 1998)</a:t>
            </a:r>
          </a:p>
          <a:p>
            <a:pPr>
              <a:buFont typeface="Wingdings" panose="05000000000000000000" pitchFamily="2" charset="2"/>
              <a:buChar char="v"/>
            </a:pPr>
            <a:r>
              <a:rPr lang="en-GB" sz="2400" dirty="0"/>
              <a:t> Quentin Skinner, </a:t>
            </a:r>
            <a:r>
              <a:rPr lang="en-GB" sz="2400" i="1" dirty="0"/>
              <a:t>Visions of Politics</a:t>
            </a:r>
            <a:r>
              <a:rPr lang="en-GB" sz="2400" dirty="0"/>
              <a:t>, 3 vols. (Cambridge, 2002)</a:t>
            </a:r>
          </a:p>
          <a:p>
            <a:pPr>
              <a:buFont typeface="Wingdings" panose="05000000000000000000" pitchFamily="2" charset="2"/>
              <a:buChar char="v"/>
            </a:pPr>
            <a:r>
              <a:rPr lang="en-GB" sz="2400" dirty="0"/>
              <a:t> Rachel </a:t>
            </a:r>
            <a:r>
              <a:rPr lang="en-GB" sz="2400" dirty="0" err="1"/>
              <a:t>Foxley</a:t>
            </a:r>
            <a:r>
              <a:rPr lang="en-GB" sz="2400" dirty="0"/>
              <a:t>, </a:t>
            </a:r>
            <a:r>
              <a:rPr lang="en-GB" sz="2400" i="1" dirty="0"/>
              <a:t>The Levellers: Radical Political Thought in the English Revolution</a:t>
            </a:r>
            <a:r>
              <a:rPr lang="en-GB" sz="2400" dirty="0"/>
              <a:t> (Manchester, 2013)</a:t>
            </a:r>
          </a:p>
          <a:p>
            <a:pPr>
              <a:buFont typeface="Wingdings" panose="05000000000000000000" pitchFamily="2" charset="2"/>
              <a:buChar char="v"/>
            </a:pPr>
            <a:r>
              <a:rPr lang="en-GB" sz="2400" dirty="0"/>
              <a:t> Michael </a:t>
            </a:r>
            <a:r>
              <a:rPr lang="en-GB" sz="2400" dirty="0" err="1"/>
              <a:t>Guasco</a:t>
            </a:r>
            <a:r>
              <a:rPr lang="en-GB" sz="2400" dirty="0"/>
              <a:t>, </a:t>
            </a:r>
            <a:r>
              <a:rPr lang="en-GB" sz="2400" i="1" dirty="0"/>
              <a:t>Slaves and Englishmen: Human Bondage in the Early Modern Atlantic World</a:t>
            </a:r>
            <a:r>
              <a:rPr lang="en-GB" sz="2400" dirty="0"/>
              <a:t> (2011)</a:t>
            </a:r>
          </a:p>
          <a:p>
            <a:pPr>
              <a:buFont typeface="Wingdings" panose="05000000000000000000" pitchFamily="2" charset="2"/>
              <a:buChar char="v"/>
            </a:pPr>
            <a:r>
              <a:rPr lang="en-GB" sz="2400" dirty="0"/>
              <a:t> Robert Darnton, </a:t>
            </a:r>
            <a:r>
              <a:rPr lang="en-GB" sz="2400" i="1" dirty="0"/>
              <a:t>The Forbidden Best-Sellers of Pre-Revolutionary France </a:t>
            </a:r>
            <a:r>
              <a:rPr lang="en-GB" sz="2400" dirty="0"/>
              <a:t>(1995)</a:t>
            </a:r>
          </a:p>
        </p:txBody>
      </p:sp>
    </p:spTree>
    <p:extLst>
      <p:ext uri="{BB962C8B-B14F-4D97-AF65-F5344CB8AC3E}">
        <p14:creationId xmlns:p14="http://schemas.microsoft.com/office/powerpoint/2010/main" val="426649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20B81-3448-B64F-BFEE-1A3CCD982490}"/>
              </a:ext>
            </a:extLst>
          </p:cNvPr>
          <p:cNvSpPr>
            <a:spLocks noGrp="1"/>
          </p:cNvSpPr>
          <p:nvPr>
            <p:ph type="title"/>
          </p:nvPr>
        </p:nvSpPr>
        <p:spPr/>
        <p:txBody>
          <a:bodyPr/>
          <a:lstStyle/>
          <a:p>
            <a:r>
              <a:rPr lang="en-US" dirty="0"/>
              <a:t>A lecture in 3 parts…</a:t>
            </a:r>
          </a:p>
        </p:txBody>
      </p:sp>
      <p:sp>
        <p:nvSpPr>
          <p:cNvPr id="3" name="Content Placeholder 2">
            <a:extLst>
              <a:ext uri="{FF2B5EF4-FFF2-40B4-BE49-F238E27FC236}">
                <a16:creationId xmlns:a16="http://schemas.microsoft.com/office/drawing/2014/main" id="{A7AEF091-D3FD-D340-AD34-37FF91519100}"/>
              </a:ext>
            </a:extLst>
          </p:cNvPr>
          <p:cNvSpPr>
            <a:spLocks noGrp="1"/>
          </p:cNvSpPr>
          <p:nvPr>
            <p:ph idx="1"/>
          </p:nvPr>
        </p:nvSpPr>
        <p:spPr/>
        <p:txBody>
          <a:bodyPr>
            <a:normAutofit/>
          </a:bodyPr>
          <a:lstStyle/>
          <a:p>
            <a:pPr marL="400050" indent="-400050">
              <a:buFont typeface="+mj-lt"/>
              <a:buAutoNum type="romanUcPeriod"/>
            </a:pPr>
            <a:r>
              <a:rPr lang="en-US" sz="2400" dirty="0"/>
              <a:t>Locating ‘the political’</a:t>
            </a:r>
          </a:p>
          <a:p>
            <a:pPr marL="400050" indent="-400050">
              <a:buFont typeface="+mj-lt"/>
              <a:buAutoNum type="romanUcPeriod"/>
            </a:pPr>
            <a:endParaRPr lang="en-US" sz="2400" dirty="0"/>
          </a:p>
          <a:p>
            <a:pPr marL="400050" indent="-400050">
              <a:buFont typeface="+mj-lt"/>
              <a:buAutoNum type="romanUcPeriod"/>
            </a:pPr>
            <a:r>
              <a:rPr lang="en-US" sz="2400" dirty="0"/>
              <a:t>Texts and contexts: approaches to the study of ‘political thought’</a:t>
            </a:r>
          </a:p>
          <a:p>
            <a:pPr marL="400050" indent="-400050">
              <a:buFont typeface="+mj-lt"/>
              <a:buAutoNum type="romanUcPeriod"/>
            </a:pPr>
            <a:endParaRPr lang="en-US" sz="2400" dirty="0"/>
          </a:p>
          <a:p>
            <a:pPr marL="400050" indent="-400050">
              <a:buFont typeface="+mj-lt"/>
              <a:buAutoNum type="romanUcPeriod"/>
            </a:pPr>
            <a:r>
              <a:rPr lang="en-US" sz="2400" dirty="0"/>
              <a:t>Slavery in early modern political discourse</a:t>
            </a:r>
          </a:p>
        </p:txBody>
      </p:sp>
    </p:spTree>
    <p:extLst>
      <p:ext uri="{BB962C8B-B14F-4D97-AF65-F5344CB8AC3E}">
        <p14:creationId xmlns:p14="http://schemas.microsoft.com/office/powerpoint/2010/main" val="2776152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524B431-E319-4EBF-A620-5CB023977CD3}"/>
              </a:ext>
            </a:extLst>
          </p:cNvPr>
          <p:cNvPicPr>
            <a:picLocks noChangeAspect="1"/>
          </p:cNvPicPr>
          <p:nvPr/>
        </p:nvPicPr>
        <p:blipFill>
          <a:blip r:embed="rId2"/>
          <a:stretch>
            <a:fillRect/>
          </a:stretch>
        </p:blipFill>
        <p:spPr>
          <a:xfrm>
            <a:off x="0" y="-8449"/>
            <a:ext cx="12191999" cy="6866449"/>
          </a:xfrm>
          <a:prstGeom prst="rect">
            <a:avLst/>
          </a:prstGeom>
        </p:spPr>
      </p:pic>
      <p:sp>
        <p:nvSpPr>
          <p:cNvPr id="2" name="Title 1">
            <a:extLst>
              <a:ext uri="{FF2B5EF4-FFF2-40B4-BE49-F238E27FC236}">
                <a16:creationId xmlns:a16="http://schemas.microsoft.com/office/drawing/2014/main" id="{3EEFA775-C98C-EC45-9CF8-6CCDCD2C36C3}"/>
              </a:ext>
            </a:extLst>
          </p:cNvPr>
          <p:cNvSpPr>
            <a:spLocks noGrp="1"/>
          </p:cNvSpPr>
          <p:nvPr>
            <p:ph type="title"/>
          </p:nvPr>
        </p:nvSpPr>
        <p:spPr>
          <a:xfrm>
            <a:off x="1997220" y="145985"/>
            <a:ext cx="7729728" cy="1188720"/>
          </a:xfrm>
        </p:spPr>
        <p:txBody>
          <a:bodyPr/>
          <a:lstStyle/>
          <a:p>
            <a:r>
              <a:rPr lang="en-US" dirty="0"/>
              <a:t>I. LOCATING ‘THE POLITICAL’</a:t>
            </a:r>
          </a:p>
        </p:txBody>
      </p:sp>
    </p:spTree>
    <p:extLst>
      <p:ext uri="{BB962C8B-B14F-4D97-AF65-F5344CB8AC3E}">
        <p14:creationId xmlns:p14="http://schemas.microsoft.com/office/powerpoint/2010/main" val="520527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3B1A395-4C5B-412D-B57A-CFC49B56DD2C}"/>
              </a:ext>
            </a:extLst>
          </p:cNvPr>
          <p:cNvPicPr>
            <a:picLocks noChangeAspect="1"/>
          </p:cNvPicPr>
          <p:nvPr/>
        </p:nvPicPr>
        <p:blipFill>
          <a:blip r:embed="rId3"/>
          <a:stretch>
            <a:fillRect/>
          </a:stretch>
        </p:blipFill>
        <p:spPr>
          <a:xfrm>
            <a:off x="6231466" y="-3390"/>
            <a:ext cx="5960533" cy="6861389"/>
          </a:xfrm>
          <a:prstGeom prst="rect">
            <a:avLst/>
          </a:prstGeom>
        </p:spPr>
      </p:pic>
      <p:pic>
        <p:nvPicPr>
          <p:cNvPr id="6" name="Picture 5">
            <a:extLst>
              <a:ext uri="{FF2B5EF4-FFF2-40B4-BE49-F238E27FC236}">
                <a16:creationId xmlns:a16="http://schemas.microsoft.com/office/drawing/2014/main" id="{4E8900AE-1936-4FE0-95DD-81A03B391DAD}"/>
              </a:ext>
            </a:extLst>
          </p:cNvPr>
          <p:cNvPicPr>
            <a:picLocks noChangeAspect="1"/>
          </p:cNvPicPr>
          <p:nvPr/>
        </p:nvPicPr>
        <p:blipFill>
          <a:blip r:embed="rId4"/>
          <a:stretch>
            <a:fillRect/>
          </a:stretch>
        </p:blipFill>
        <p:spPr>
          <a:xfrm>
            <a:off x="-1" y="3389"/>
            <a:ext cx="6231467" cy="6854613"/>
          </a:xfrm>
          <a:prstGeom prst="rect">
            <a:avLst/>
          </a:prstGeom>
        </p:spPr>
      </p:pic>
      <p:sp>
        <p:nvSpPr>
          <p:cNvPr id="2" name="Title 1">
            <a:extLst>
              <a:ext uri="{FF2B5EF4-FFF2-40B4-BE49-F238E27FC236}">
                <a16:creationId xmlns:a16="http://schemas.microsoft.com/office/drawing/2014/main" id="{D3BB24A6-9726-4C47-8CA1-345F84C32148}"/>
              </a:ext>
            </a:extLst>
          </p:cNvPr>
          <p:cNvSpPr>
            <a:spLocks noGrp="1"/>
          </p:cNvSpPr>
          <p:nvPr>
            <p:ph type="title"/>
          </p:nvPr>
        </p:nvSpPr>
        <p:spPr>
          <a:xfrm>
            <a:off x="1903758" y="97679"/>
            <a:ext cx="7729728" cy="1188720"/>
          </a:xfrm>
        </p:spPr>
        <p:txBody>
          <a:bodyPr/>
          <a:lstStyle/>
          <a:p>
            <a:r>
              <a:rPr lang="en-US" dirty="0"/>
              <a:t>Princes, polities, policies</a:t>
            </a:r>
          </a:p>
        </p:txBody>
      </p:sp>
    </p:spTree>
    <p:extLst>
      <p:ext uri="{BB962C8B-B14F-4D97-AF65-F5344CB8AC3E}">
        <p14:creationId xmlns:p14="http://schemas.microsoft.com/office/powerpoint/2010/main" val="1488500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A3781F-589C-4C40-9FEA-F6B049C4977E}"/>
              </a:ext>
            </a:extLst>
          </p:cNvPr>
          <p:cNvPicPr>
            <a:picLocks noChangeAspect="1"/>
          </p:cNvPicPr>
          <p:nvPr/>
        </p:nvPicPr>
        <p:blipFill>
          <a:blip r:embed="rId2"/>
          <a:stretch>
            <a:fillRect/>
          </a:stretch>
        </p:blipFill>
        <p:spPr>
          <a:xfrm>
            <a:off x="310664" y="1700888"/>
            <a:ext cx="2095500" cy="2698750"/>
          </a:xfrm>
          <a:prstGeom prst="rect">
            <a:avLst/>
          </a:prstGeom>
          <a:ln w="19050">
            <a:solidFill>
              <a:schemeClr val="tx1"/>
            </a:solidFill>
          </a:ln>
        </p:spPr>
      </p:pic>
      <p:pic>
        <p:nvPicPr>
          <p:cNvPr id="8" name="Picture 7">
            <a:extLst>
              <a:ext uri="{FF2B5EF4-FFF2-40B4-BE49-F238E27FC236}">
                <a16:creationId xmlns:a16="http://schemas.microsoft.com/office/drawing/2014/main" id="{8F055229-9F6E-4B27-9AF7-6AEE4A07C5B6}"/>
              </a:ext>
            </a:extLst>
          </p:cNvPr>
          <p:cNvPicPr>
            <a:picLocks noChangeAspect="1"/>
          </p:cNvPicPr>
          <p:nvPr/>
        </p:nvPicPr>
        <p:blipFill>
          <a:blip r:embed="rId3"/>
          <a:stretch>
            <a:fillRect/>
          </a:stretch>
        </p:blipFill>
        <p:spPr>
          <a:xfrm>
            <a:off x="2525236" y="1700888"/>
            <a:ext cx="2372113" cy="2831710"/>
          </a:xfrm>
          <a:prstGeom prst="rect">
            <a:avLst/>
          </a:prstGeom>
          <a:ln w="19050">
            <a:solidFill>
              <a:schemeClr val="tx1"/>
            </a:solidFill>
          </a:ln>
        </p:spPr>
      </p:pic>
      <p:sp>
        <p:nvSpPr>
          <p:cNvPr id="2" name="Title 1">
            <a:extLst>
              <a:ext uri="{FF2B5EF4-FFF2-40B4-BE49-F238E27FC236}">
                <a16:creationId xmlns:a16="http://schemas.microsoft.com/office/drawing/2014/main" id="{C3EB2B07-C437-0D4D-88AC-666B3D57456A}"/>
              </a:ext>
            </a:extLst>
          </p:cNvPr>
          <p:cNvSpPr>
            <a:spLocks noGrp="1"/>
          </p:cNvSpPr>
          <p:nvPr>
            <p:ph type="title"/>
          </p:nvPr>
        </p:nvSpPr>
        <p:spPr>
          <a:xfrm>
            <a:off x="2231136" y="138349"/>
            <a:ext cx="7729728" cy="1188720"/>
          </a:xfrm>
        </p:spPr>
        <p:txBody>
          <a:bodyPr/>
          <a:lstStyle/>
          <a:p>
            <a:r>
              <a:rPr lang="en-US" dirty="0"/>
              <a:t>Political thought</a:t>
            </a:r>
          </a:p>
        </p:txBody>
      </p:sp>
      <p:pic>
        <p:nvPicPr>
          <p:cNvPr id="7" name="Picture 6">
            <a:extLst>
              <a:ext uri="{FF2B5EF4-FFF2-40B4-BE49-F238E27FC236}">
                <a16:creationId xmlns:a16="http://schemas.microsoft.com/office/drawing/2014/main" id="{D38C8F79-33EE-4210-9E31-791324F83329}"/>
              </a:ext>
            </a:extLst>
          </p:cNvPr>
          <p:cNvPicPr>
            <a:picLocks noChangeAspect="1"/>
          </p:cNvPicPr>
          <p:nvPr/>
        </p:nvPicPr>
        <p:blipFill>
          <a:blip r:embed="rId4"/>
          <a:stretch>
            <a:fillRect/>
          </a:stretch>
        </p:blipFill>
        <p:spPr>
          <a:xfrm>
            <a:off x="1155526" y="4129921"/>
            <a:ext cx="2372114" cy="2501502"/>
          </a:xfrm>
          <a:prstGeom prst="rect">
            <a:avLst/>
          </a:prstGeom>
          <a:ln w="19050">
            <a:solidFill>
              <a:schemeClr val="tx1"/>
            </a:solidFill>
          </a:ln>
        </p:spPr>
      </p:pic>
      <p:pic>
        <p:nvPicPr>
          <p:cNvPr id="10" name="Picture 9">
            <a:extLst>
              <a:ext uri="{FF2B5EF4-FFF2-40B4-BE49-F238E27FC236}">
                <a16:creationId xmlns:a16="http://schemas.microsoft.com/office/drawing/2014/main" id="{C87D97FA-26B3-4AB0-AFA3-CC660DAE178A}"/>
              </a:ext>
            </a:extLst>
          </p:cNvPr>
          <p:cNvPicPr>
            <a:picLocks noChangeAspect="1"/>
          </p:cNvPicPr>
          <p:nvPr/>
        </p:nvPicPr>
        <p:blipFill>
          <a:blip r:embed="rId5"/>
          <a:stretch>
            <a:fillRect/>
          </a:stretch>
        </p:blipFill>
        <p:spPr>
          <a:xfrm>
            <a:off x="7777489" y="1462981"/>
            <a:ext cx="3599090" cy="5195636"/>
          </a:xfrm>
          <a:prstGeom prst="rect">
            <a:avLst/>
          </a:prstGeom>
        </p:spPr>
      </p:pic>
      <p:sp>
        <p:nvSpPr>
          <p:cNvPr id="13" name="TextBox 12">
            <a:extLst>
              <a:ext uri="{FF2B5EF4-FFF2-40B4-BE49-F238E27FC236}">
                <a16:creationId xmlns:a16="http://schemas.microsoft.com/office/drawing/2014/main" id="{671DBD45-D7C7-41FE-A63A-F7BEB66A3FBC}"/>
              </a:ext>
            </a:extLst>
          </p:cNvPr>
          <p:cNvSpPr txBox="1"/>
          <p:nvPr/>
        </p:nvSpPr>
        <p:spPr>
          <a:xfrm>
            <a:off x="4977845" y="5380672"/>
            <a:ext cx="2799644" cy="1477328"/>
          </a:xfrm>
          <a:prstGeom prst="rect">
            <a:avLst/>
          </a:prstGeom>
          <a:noFill/>
        </p:spPr>
        <p:txBody>
          <a:bodyPr wrap="square" rtlCol="0">
            <a:spAutoFit/>
          </a:bodyPr>
          <a:lstStyle/>
          <a:p>
            <a:r>
              <a:rPr lang="en-GB" dirty="0"/>
              <a:t>Right from Robert Darnton, </a:t>
            </a:r>
            <a:r>
              <a:rPr lang="en-GB" i="1" dirty="0"/>
              <a:t>The Forbidden Best Sellers of Pre-Revolutionary France </a:t>
            </a:r>
            <a:r>
              <a:rPr lang="en-GB" dirty="0"/>
              <a:t>(1995)</a:t>
            </a:r>
          </a:p>
          <a:p>
            <a:endParaRPr lang="en-GB" dirty="0"/>
          </a:p>
        </p:txBody>
      </p:sp>
      <p:sp>
        <p:nvSpPr>
          <p:cNvPr id="14" name="TextBox 13">
            <a:extLst>
              <a:ext uri="{FF2B5EF4-FFF2-40B4-BE49-F238E27FC236}">
                <a16:creationId xmlns:a16="http://schemas.microsoft.com/office/drawing/2014/main" id="{B584BAEF-240B-4030-8998-0A3116E7FA75}"/>
              </a:ext>
            </a:extLst>
          </p:cNvPr>
          <p:cNvSpPr txBox="1"/>
          <p:nvPr/>
        </p:nvSpPr>
        <p:spPr>
          <a:xfrm>
            <a:off x="5836217" y="1840089"/>
            <a:ext cx="1331838" cy="461665"/>
          </a:xfrm>
          <a:prstGeom prst="rect">
            <a:avLst/>
          </a:prstGeom>
          <a:noFill/>
        </p:spPr>
        <p:txBody>
          <a:bodyPr wrap="square" rtlCol="0">
            <a:spAutoFit/>
          </a:bodyPr>
          <a:lstStyle/>
          <a:p>
            <a:r>
              <a:rPr lang="en-GB" sz="2400" b="1" dirty="0"/>
              <a:t>Or…</a:t>
            </a:r>
          </a:p>
        </p:txBody>
      </p:sp>
    </p:spTree>
    <p:extLst>
      <p:ext uri="{BB962C8B-B14F-4D97-AF65-F5344CB8AC3E}">
        <p14:creationId xmlns:p14="http://schemas.microsoft.com/office/powerpoint/2010/main" val="1978845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4CD0B-A5E1-2C40-94A4-B11777F8FABD}"/>
              </a:ext>
            </a:extLst>
          </p:cNvPr>
          <p:cNvSpPr>
            <a:spLocks noGrp="1"/>
          </p:cNvSpPr>
          <p:nvPr>
            <p:ph type="title"/>
          </p:nvPr>
        </p:nvSpPr>
        <p:spPr>
          <a:xfrm>
            <a:off x="2231136" y="626025"/>
            <a:ext cx="7729728" cy="1188720"/>
          </a:xfrm>
        </p:spPr>
        <p:txBody>
          <a:bodyPr/>
          <a:lstStyle/>
          <a:p>
            <a:r>
              <a:rPr lang="en-US" dirty="0"/>
              <a:t>Visual and material culture</a:t>
            </a:r>
          </a:p>
        </p:txBody>
      </p:sp>
      <p:pic>
        <p:nvPicPr>
          <p:cNvPr id="6" name="Picture 5">
            <a:extLst>
              <a:ext uri="{FF2B5EF4-FFF2-40B4-BE49-F238E27FC236}">
                <a16:creationId xmlns:a16="http://schemas.microsoft.com/office/drawing/2014/main" id="{E5E6B461-5931-444F-9D71-9BCF0CB076F1}"/>
              </a:ext>
            </a:extLst>
          </p:cNvPr>
          <p:cNvPicPr>
            <a:picLocks noChangeAspect="1"/>
          </p:cNvPicPr>
          <p:nvPr/>
        </p:nvPicPr>
        <p:blipFill rotWithShape="1">
          <a:blip r:embed="rId2"/>
          <a:srcRect l="5130" t="15718" r="4395" b="16509"/>
          <a:stretch/>
        </p:blipFill>
        <p:spPr>
          <a:xfrm>
            <a:off x="620889" y="2540000"/>
            <a:ext cx="3175193" cy="2378465"/>
          </a:xfrm>
          <a:prstGeom prst="rect">
            <a:avLst/>
          </a:prstGeom>
          <a:ln w="19050">
            <a:solidFill>
              <a:schemeClr val="tx1"/>
            </a:solidFill>
          </a:ln>
        </p:spPr>
      </p:pic>
      <p:pic>
        <p:nvPicPr>
          <p:cNvPr id="7" name="Picture 6">
            <a:extLst>
              <a:ext uri="{FF2B5EF4-FFF2-40B4-BE49-F238E27FC236}">
                <a16:creationId xmlns:a16="http://schemas.microsoft.com/office/drawing/2014/main" id="{3DA1CA86-7312-48C4-85AA-D6D32CD26F3C}"/>
              </a:ext>
            </a:extLst>
          </p:cNvPr>
          <p:cNvPicPr>
            <a:picLocks noChangeAspect="1"/>
          </p:cNvPicPr>
          <p:nvPr/>
        </p:nvPicPr>
        <p:blipFill>
          <a:blip r:embed="rId3"/>
          <a:stretch>
            <a:fillRect/>
          </a:stretch>
        </p:blipFill>
        <p:spPr>
          <a:xfrm>
            <a:off x="6627012" y="2263632"/>
            <a:ext cx="4187744" cy="4187744"/>
          </a:xfrm>
          <a:prstGeom prst="rect">
            <a:avLst/>
          </a:prstGeom>
          <a:ln w="19050">
            <a:solidFill>
              <a:schemeClr val="tx1"/>
            </a:solidFill>
          </a:ln>
        </p:spPr>
      </p:pic>
      <p:sp>
        <p:nvSpPr>
          <p:cNvPr id="9" name="TextBox 8">
            <a:extLst>
              <a:ext uri="{FF2B5EF4-FFF2-40B4-BE49-F238E27FC236}">
                <a16:creationId xmlns:a16="http://schemas.microsoft.com/office/drawing/2014/main" id="{6AEA049A-71E4-44EF-BA03-F261D757FE22}"/>
              </a:ext>
            </a:extLst>
          </p:cNvPr>
          <p:cNvSpPr txBox="1"/>
          <p:nvPr/>
        </p:nvSpPr>
        <p:spPr>
          <a:xfrm>
            <a:off x="2968978" y="5204178"/>
            <a:ext cx="3262489" cy="1477328"/>
          </a:xfrm>
          <a:prstGeom prst="rect">
            <a:avLst/>
          </a:prstGeom>
          <a:noFill/>
        </p:spPr>
        <p:txBody>
          <a:bodyPr wrap="square" rtlCol="0">
            <a:spAutoFit/>
          </a:bodyPr>
          <a:lstStyle/>
          <a:p>
            <a:r>
              <a:rPr lang="en-GB" dirty="0"/>
              <a:t>Commemorative ring (c. 1649) (left) and charger plate celebrating Charles II’s escape from the battle of Worcester (right)</a:t>
            </a:r>
          </a:p>
        </p:txBody>
      </p:sp>
    </p:spTree>
    <p:extLst>
      <p:ext uri="{BB962C8B-B14F-4D97-AF65-F5344CB8AC3E}">
        <p14:creationId xmlns:p14="http://schemas.microsoft.com/office/powerpoint/2010/main" val="523446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02F58-2B1B-9F40-B7C0-0548D29DE4A8}"/>
              </a:ext>
            </a:extLst>
          </p:cNvPr>
          <p:cNvSpPr>
            <a:spLocks noGrp="1"/>
          </p:cNvSpPr>
          <p:nvPr>
            <p:ph type="title"/>
          </p:nvPr>
        </p:nvSpPr>
        <p:spPr>
          <a:xfrm>
            <a:off x="2389181" y="140604"/>
            <a:ext cx="7729728" cy="1188720"/>
          </a:xfrm>
        </p:spPr>
        <p:txBody>
          <a:bodyPr/>
          <a:lstStyle/>
          <a:p>
            <a:r>
              <a:rPr lang="en-US" dirty="0"/>
              <a:t>‘popular’ politics</a:t>
            </a:r>
          </a:p>
        </p:txBody>
      </p:sp>
      <p:sp>
        <p:nvSpPr>
          <p:cNvPr id="3" name="Content Placeholder 2">
            <a:extLst>
              <a:ext uri="{FF2B5EF4-FFF2-40B4-BE49-F238E27FC236}">
                <a16:creationId xmlns:a16="http://schemas.microsoft.com/office/drawing/2014/main" id="{0CA0D660-E276-2F42-BFCB-6A3046712C4A}"/>
              </a:ext>
            </a:extLst>
          </p:cNvPr>
          <p:cNvSpPr>
            <a:spLocks noGrp="1"/>
          </p:cNvSpPr>
          <p:nvPr>
            <p:ph idx="1"/>
          </p:nvPr>
        </p:nvSpPr>
        <p:spPr>
          <a:xfrm>
            <a:off x="5858933" y="1873956"/>
            <a:ext cx="5983110" cy="4617156"/>
          </a:xfrm>
        </p:spPr>
        <p:txBody>
          <a:bodyPr>
            <a:normAutofit fontScale="85000" lnSpcReduction="20000"/>
          </a:bodyPr>
          <a:lstStyle/>
          <a:p>
            <a:pPr marL="0" indent="0">
              <a:buNone/>
            </a:pPr>
            <a:r>
              <a:rPr lang="en-GB" sz="2600" dirty="0"/>
              <a:t>‘The twelfth pew on the south side of the north aisle: was a supernumerary pew at the </a:t>
            </a:r>
            <a:r>
              <a:rPr lang="en-GB" sz="2600" dirty="0" err="1"/>
              <a:t>uniforming</a:t>
            </a:r>
            <a:r>
              <a:rPr lang="en-GB" sz="2600" dirty="0"/>
              <a:t> of the seats, and no man could claim any right to it. But Margaret, the daughter of Allen Challoner, of </a:t>
            </a:r>
            <a:r>
              <a:rPr lang="en-GB" sz="2600" dirty="0" err="1"/>
              <a:t>Myddle</a:t>
            </a:r>
            <a:r>
              <a:rPr lang="en-GB" sz="2600" dirty="0"/>
              <a:t>, a blacksmith, did usually sit in it; and now, Thomas Highway, her husband, claims a right to it. But he has another kneeling beside this, and it is not likely, that he being a cottager and paying but a 6d. </a:t>
            </a:r>
            <a:r>
              <a:rPr lang="en-GB" sz="2600" dirty="0" err="1"/>
              <a:t>leawan</a:t>
            </a:r>
            <a:r>
              <a:rPr lang="en-GB" sz="2600" dirty="0"/>
              <a:t>, should have one whole pew and a kneeling in another pew. Thomas Highway did usually give liberty to other cottagers to sit in this seat, on condition they should pay him money yearly for such liberty. This was a thing never done in this parish before, and therefore Highway was blamed for doing wrong to the parish.’</a:t>
            </a:r>
          </a:p>
          <a:p>
            <a:pPr marL="0" indent="0">
              <a:buNone/>
            </a:pPr>
            <a:r>
              <a:rPr lang="en-GB" sz="2600" dirty="0"/>
              <a:t>Richard Gough, </a:t>
            </a:r>
            <a:r>
              <a:rPr lang="en-GB" sz="2600" i="1" dirty="0"/>
              <a:t>A History of </a:t>
            </a:r>
            <a:r>
              <a:rPr lang="en-GB" sz="2600" i="1" dirty="0" err="1"/>
              <a:t>Myddle</a:t>
            </a:r>
            <a:r>
              <a:rPr lang="en-GB" sz="2600" i="1" dirty="0"/>
              <a:t> </a:t>
            </a:r>
          </a:p>
          <a:p>
            <a:endParaRPr lang="en-GB" dirty="0"/>
          </a:p>
          <a:p>
            <a:endParaRPr lang="en-US" dirty="0"/>
          </a:p>
        </p:txBody>
      </p:sp>
      <p:pic>
        <p:nvPicPr>
          <p:cNvPr id="4" name="Picture 3">
            <a:extLst>
              <a:ext uri="{FF2B5EF4-FFF2-40B4-BE49-F238E27FC236}">
                <a16:creationId xmlns:a16="http://schemas.microsoft.com/office/drawing/2014/main" id="{A7AB5D1C-47C0-4F9E-9867-D675999685AE}"/>
              </a:ext>
            </a:extLst>
          </p:cNvPr>
          <p:cNvPicPr>
            <a:picLocks noChangeAspect="1"/>
          </p:cNvPicPr>
          <p:nvPr/>
        </p:nvPicPr>
        <p:blipFill>
          <a:blip r:embed="rId2"/>
          <a:stretch>
            <a:fillRect/>
          </a:stretch>
        </p:blipFill>
        <p:spPr>
          <a:xfrm>
            <a:off x="834894" y="1500408"/>
            <a:ext cx="4178696" cy="5216987"/>
          </a:xfrm>
          <a:prstGeom prst="rect">
            <a:avLst/>
          </a:prstGeom>
          <a:ln w="19050">
            <a:solidFill>
              <a:schemeClr val="tx1"/>
            </a:solidFill>
          </a:ln>
        </p:spPr>
      </p:pic>
    </p:spTree>
    <p:extLst>
      <p:ext uri="{BB962C8B-B14F-4D97-AF65-F5344CB8AC3E}">
        <p14:creationId xmlns:p14="http://schemas.microsoft.com/office/powerpoint/2010/main" val="1264533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35998C9-5DCE-4FE7-8E85-8E249914FE32}"/>
              </a:ext>
            </a:extLst>
          </p:cNvPr>
          <p:cNvPicPr>
            <a:picLocks noChangeAspect="1"/>
          </p:cNvPicPr>
          <p:nvPr/>
        </p:nvPicPr>
        <p:blipFill>
          <a:blip r:embed="rId2"/>
          <a:stretch>
            <a:fillRect/>
          </a:stretch>
        </p:blipFill>
        <p:spPr>
          <a:xfrm>
            <a:off x="0" y="0"/>
            <a:ext cx="12191999" cy="6858000"/>
          </a:xfrm>
          <a:prstGeom prst="rect">
            <a:avLst/>
          </a:prstGeom>
        </p:spPr>
      </p:pic>
      <p:sp>
        <p:nvSpPr>
          <p:cNvPr id="2" name="Title 1">
            <a:extLst>
              <a:ext uri="{FF2B5EF4-FFF2-40B4-BE49-F238E27FC236}">
                <a16:creationId xmlns:a16="http://schemas.microsoft.com/office/drawing/2014/main" id="{8CEF1F4B-EDF8-6049-8DCB-9FC40FFF8B50}"/>
              </a:ext>
            </a:extLst>
          </p:cNvPr>
          <p:cNvSpPr>
            <a:spLocks noGrp="1"/>
          </p:cNvSpPr>
          <p:nvPr>
            <p:ph type="title"/>
          </p:nvPr>
        </p:nvSpPr>
        <p:spPr/>
        <p:txBody>
          <a:bodyPr/>
          <a:lstStyle/>
          <a:p>
            <a:r>
              <a:rPr lang="en-US" dirty="0"/>
              <a:t>II. Texts and contexts</a:t>
            </a:r>
          </a:p>
        </p:txBody>
      </p:sp>
    </p:spTree>
    <p:extLst>
      <p:ext uri="{BB962C8B-B14F-4D97-AF65-F5344CB8AC3E}">
        <p14:creationId xmlns:p14="http://schemas.microsoft.com/office/powerpoint/2010/main" val="1529308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D5607-915A-784A-A0BF-2F50C9C04784}"/>
              </a:ext>
            </a:extLst>
          </p:cNvPr>
          <p:cNvSpPr>
            <a:spLocks noGrp="1"/>
          </p:cNvSpPr>
          <p:nvPr>
            <p:ph type="title"/>
          </p:nvPr>
        </p:nvSpPr>
        <p:spPr>
          <a:xfrm>
            <a:off x="2231136" y="355092"/>
            <a:ext cx="7729728" cy="1188720"/>
          </a:xfrm>
        </p:spPr>
        <p:txBody>
          <a:bodyPr/>
          <a:lstStyle/>
          <a:p>
            <a:r>
              <a:rPr lang="en-US" dirty="0"/>
              <a:t>The meaning of meaning: Skinner and the Cambridge school</a:t>
            </a:r>
          </a:p>
        </p:txBody>
      </p:sp>
      <p:sp>
        <p:nvSpPr>
          <p:cNvPr id="3" name="Content Placeholder 2">
            <a:extLst>
              <a:ext uri="{FF2B5EF4-FFF2-40B4-BE49-F238E27FC236}">
                <a16:creationId xmlns:a16="http://schemas.microsoft.com/office/drawing/2014/main" id="{6E1D8DC5-49A2-EF44-9ED9-E3DD3F9E3D72}"/>
              </a:ext>
            </a:extLst>
          </p:cNvPr>
          <p:cNvSpPr>
            <a:spLocks noGrp="1"/>
          </p:cNvSpPr>
          <p:nvPr>
            <p:ph idx="1"/>
          </p:nvPr>
        </p:nvSpPr>
        <p:spPr>
          <a:xfrm>
            <a:off x="741002" y="1960711"/>
            <a:ext cx="5151797" cy="3378934"/>
          </a:xfrm>
        </p:spPr>
        <p:txBody>
          <a:bodyPr>
            <a:normAutofit lnSpcReduction="10000"/>
          </a:bodyPr>
          <a:lstStyle/>
          <a:p>
            <a:pPr marL="400050" indent="-400050">
              <a:buFont typeface="+mj-lt"/>
              <a:buAutoNum type="romanUcPeriod"/>
            </a:pPr>
            <a:r>
              <a:rPr lang="en-GB" sz="2400" b="1" dirty="0"/>
              <a:t>Textual meaning </a:t>
            </a:r>
            <a:r>
              <a:rPr lang="en-GB" sz="2400" dirty="0"/>
              <a:t>– what the words of the text mean. </a:t>
            </a:r>
          </a:p>
          <a:p>
            <a:pPr marL="400050" indent="-400050">
              <a:buFont typeface="+mj-lt"/>
              <a:buAutoNum type="romanUcPeriod"/>
            </a:pPr>
            <a:endParaRPr lang="en-GB" sz="2400" dirty="0"/>
          </a:p>
          <a:p>
            <a:pPr marL="400050" indent="-400050">
              <a:buFont typeface="+mj-lt"/>
              <a:buAutoNum type="romanUcPeriod"/>
            </a:pPr>
            <a:r>
              <a:rPr lang="en-GB" sz="2400" b="1" dirty="0"/>
              <a:t>Semantic meaning </a:t>
            </a:r>
            <a:r>
              <a:rPr lang="en-GB" sz="2400" dirty="0"/>
              <a:t>– what the text means </a:t>
            </a:r>
            <a:r>
              <a:rPr lang="en-GB" sz="2400" i="1" dirty="0"/>
              <a:t>to</a:t>
            </a:r>
            <a:r>
              <a:rPr lang="en-GB" sz="2400" dirty="0"/>
              <a:t> someone.</a:t>
            </a:r>
          </a:p>
          <a:p>
            <a:pPr marL="400050" indent="-400050">
              <a:buFont typeface="+mj-lt"/>
              <a:buAutoNum type="romanUcPeriod"/>
            </a:pPr>
            <a:endParaRPr lang="en-GB" sz="2400" dirty="0"/>
          </a:p>
          <a:p>
            <a:pPr marL="400050" indent="-400050">
              <a:buFont typeface="+mj-lt"/>
              <a:buAutoNum type="romanUcPeriod"/>
            </a:pPr>
            <a:r>
              <a:rPr lang="en-GB" sz="2400" b="1" dirty="0"/>
              <a:t> Intentional meaning </a:t>
            </a:r>
            <a:r>
              <a:rPr lang="en-GB" sz="2400" dirty="0"/>
              <a:t>– what the author was trying to achieve.</a:t>
            </a:r>
          </a:p>
          <a:p>
            <a:endParaRPr lang="en-GB" dirty="0"/>
          </a:p>
          <a:p>
            <a:endParaRPr lang="en-US" dirty="0"/>
          </a:p>
          <a:p>
            <a:endParaRPr lang="en-US" dirty="0"/>
          </a:p>
        </p:txBody>
      </p:sp>
      <p:sp>
        <p:nvSpPr>
          <p:cNvPr id="4" name="TextBox 3">
            <a:extLst>
              <a:ext uri="{FF2B5EF4-FFF2-40B4-BE49-F238E27FC236}">
                <a16:creationId xmlns:a16="http://schemas.microsoft.com/office/drawing/2014/main" id="{269F78DF-CD07-4CF7-95CE-7E3BFF418449}"/>
              </a:ext>
            </a:extLst>
          </p:cNvPr>
          <p:cNvSpPr txBox="1"/>
          <p:nvPr/>
        </p:nvSpPr>
        <p:spPr>
          <a:xfrm>
            <a:off x="666044" y="5633156"/>
            <a:ext cx="5429956" cy="646331"/>
          </a:xfrm>
          <a:prstGeom prst="rect">
            <a:avLst/>
          </a:prstGeom>
          <a:noFill/>
        </p:spPr>
        <p:txBody>
          <a:bodyPr wrap="square" rtlCol="0">
            <a:spAutoFit/>
          </a:bodyPr>
          <a:lstStyle/>
          <a:p>
            <a:r>
              <a:rPr lang="en-GB" dirty="0"/>
              <a:t>Quentin Skinner, </a:t>
            </a:r>
            <a:r>
              <a:rPr lang="en-GB" i="1" dirty="0"/>
              <a:t>Visions of Politics I: Regarding Method</a:t>
            </a:r>
            <a:r>
              <a:rPr lang="en-GB" dirty="0"/>
              <a:t> (Cambridge, 2002), pp. 91-94</a:t>
            </a:r>
          </a:p>
        </p:txBody>
      </p:sp>
      <p:sp>
        <p:nvSpPr>
          <p:cNvPr id="5" name="TextBox 4">
            <a:extLst>
              <a:ext uri="{FF2B5EF4-FFF2-40B4-BE49-F238E27FC236}">
                <a16:creationId xmlns:a16="http://schemas.microsoft.com/office/drawing/2014/main" id="{136BEC7F-ABDE-4C11-AD75-387A5A0F3A99}"/>
              </a:ext>
            </a:extLst>
          </p:cNvPr>
          <p:cNvSpPr txBox="1"/>
          <p:nvPr/>
        </p:nvSpPr>
        <p:spPr>
          <a:xfrm>
            <a:off x="6852355" y="1827549"/>
            <a:ext cx="4459111" cy="4493538"/>
          </a:xfrm>
          <a:prstGeom prst="rect">
            <a:avLst/>
          </a:prstGeom>
          <a:noFill/>
        </p:spPr>
        <p:txBody>
          <a:bodyPr wrap="square" rtlCol="0">
            <a:spAutoFit/>
          </a:bodyPr>
          <a:lstStyle/>
          <a:p>
            <a:r>
              <a:rPr lang="en-GB" sz="2200" dirty="0"/>
              <a:t>Skinner and the ‘Cambridge school’ of the history of political thought emphasise the importance of  the third kind of meaning; often known an ‘intentionalism’. </a:t>
            </a:r>
          </a:p>
          <a:p>
            <a:endParaRPr lang="en-GB" sz="2200" dirty="0"/>
          </a:p>
          <a:p>
            <a:r>
              <a:rPr lang="en-GB" sz="2200" dirty="0"/>
              <a:t>‘Illocutionary force’ - how a text was intended to impact upon a specific historical situation.</a:t>
            </a:r>
          </a:p>
          <a:p>
            <a:endParaRPr lang="en-GB" sz="2200" dirty="0"/>
          </a:p>
          <a:p>
            <a:r>
              <a:rPr lang="en-GB" sz="2200" dirty="0"/>
              <a:t>See Skinner, ‘Meaning and Understanding in the History of Ideas’, </a:t>
            </a:r>
            <a:r>
              <a:rPr lang="en-GB" sz="2200" i="1" dirty="0"/>
              <a:t>History and Theory</a:t>
            </a:r>
            <a:r>
              <a:rPr lang="en-GB" sz="2200" dirty="0"/>
              <a:t> (1969).</a:t>
            </a:r>
          </a:p>
        </p:txBody>
      </p:sp>
    </p:spTree>
    <p:extLst>
      <p:ext uri="{BB962C8B-B14F-4D97-AF65-F5344CB8AC3E}">
        <p14:creationId xmlns:p14="http://schemas.microsoft.com/office/powerpoint/2010/main" val="69961815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3067</TotalTime>
  <Words>1077</Words>
  <Application>Microsoft Macintosh PowerPoint</Application>
  <PresentationFormat>Widescreen</PresentationFormat>
  <Paragraphs>105</Paragraphs>
  <Slides>19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Gill Sans MT</vt:lpstr>
      <vt:lpstr>Wingdings</vt:lpstr>
      <vt:lpstr>Parcel</vt:lpstr>
      <vt:lpstr>Political discourse in early modern Europe</vt:lpstr>
      <vt:lpstr>A lecture in 3 parts…</vt:lpstr>
      <vt:lpstr>I. LOCATING ‘THE POLITICAL’</vt:lpstr>
      <vt:lpstr>Princes, polities, policies</vt:lpstr>
      <vt:lpstr>Political thought</vt:lpstr>
      <vt:lpstr>Visual and material culture</vt:lpstr>
      <vt:lpstr>‘popular’ politics</vt:lpstr>
      <vt:lpstr>II. Texts and contexts</vt:lpstr>
      <vt:lpstr>The meaning of meaning: Skinner and the Cambridge school</vt:lpstr>
      <vt:lpstr>Critiques of intentionalism</vt:lpstr>
      <vt:lpstr>III. Slavery in political discourse</vt:lpstr>
      <vt:lpstr>Slavery before the slave trade</vt:lpstr>
      <vt:lpstr>Penal slavery</vt:lpstr>
      <vt:lpstr>Classical conceptions</vt:lpstr>
      <vt:lpstr>Enslavement and the civil wars</vt:lpstr>
      <vt:lpstr>Regicide and republicanism</vt:lpstr>
      <vt:lpstr>Defences of monarchy</vt:lpstr>
      <vt:lpstr>Lilburne and The levellers</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Self-narration and silence</dc:title>
  <dc:creator>Imogen Peck</dc:creator>
  <cp:lastModifiedBy>Imogen Peck</cp:lastModifiedBy>
  <cp:revision>94</cp:revision>
  <dcterms:created xsi:type="dcterms:W3CDTF">2018-09-24T10:37:56Z</dcterms:created>
  <dcterms:modified xsi:type="dcterms:W3CDTF">2019-01-29T11:01:47Z</dcterms:modified>
</cp:coreProperties>
</file>