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83" r:id="rId4"/>
    <p:sldId id="286" r:id="rId5"/>
    <p:sldId id="287" r:id="rId6"/>
    <p:sldId id="288" r:id="rId7"/>
    <p:sldId id="289" r:id="rId8"/>
    <p:sldId id="291" r:id="rId9"/>
    <p:sldId id="292" r:id="rId10"/>
    <p:sldId id="295" r:id="rId11"/>
    <p:sldId id="296" r:id="rId12"/>
    <p:sldId id="297" r:id="rId13"/>
    <p:sldId id="294" r:id="rId14"/>
    <p:sldId id="298" r:id="rId15"/>
    <p:sldId id="299" r:id="rId16"/>
    <p:sldId id="300" r:id="rId17"/>
    <p:sldId id="293" r:id="rId18"/>
    <p:sldId id="301" r:id="rId19"/>
    <p:sldId id="302" r:id="rId20"/>
    <p:sldId id="303" r:id="rId21"/>
    <p:sldId id="30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592"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424E785-ADBE-474E-8C6A-94D7368ECBFF}" type="datetimeFigureOut">
              <a:rPr lang="en-GB" smtClean="0"/>
              <a:t>18/02/19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2678315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424E785-ADBE-474E-8C6A-94D7368ECBFF}" type="datetimeFigureOut">
              <a:rPr lang="en-GB" smtClean="0"/>
              <a:t>18/02/19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172145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424E785-ADBE-474E-8C6A-94D7368ECBFF}" type="datetimeFigureOut">
              <a:rPr lang="en-GB" smtClean="0"/>
              <a:t>18/02/19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80844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424E785-ADBE-474E-8C6A-94D7368ECBFF}" type="datetimeFigureOut">
              <a:rPr lang="en-GB" smtClean="0"/>
              <a:t>18/02/19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1140273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24E785-ADBE-474E-8C6A-94D7368ECBFF}" type="datetimeFigureOut">
              <a:rPr lang="en-GB" smtClean="0"/>
              <a:t>18/02/19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2666850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424E785-ADBE-474E-8C6A-94D7368ECBFF}" type="datetimeFigureOut">
              <a:rPr lang="en-GB" smtClean="0"/>
              <a:t>18/02/19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3345751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424E785-ADBE-474E-8C6A-94D7368ECBFF}" type="datetimeFigureOut">
              <a:rPr lang="en-GB" smtClean="0"/>
              <a:t>18/02/19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1438521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424E785-ADBE-474E-8C6A-94D7368ECBFF}" type="datetimeFigureOut">
              <a:rPr lang="en-GB" smtClean="0"/>
              <a:t>18/02/19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4059221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24E785-ADBE-474E-8C6A-94D7368ECBFF}" type="datetimeFigureOut">
              <a:rPr lang="en-GB" smtClean="0"/>
              <a:t>18/02/19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1288865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24E785-ADBE-474E-8C6A-94D7368ECBFF}" type="datetimeFigureOut">
              <a:rPr lang="en-GB" smtClean="0"/>
              <a:t>18/02/19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3092425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24E785-ADBE-474E-8C6A-94D7368ECBFF}" type="datetimeFigureOut">
              <a:rPr lang="en-GB" smtClean="0"/>
              <a:t>18/02/19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D977B-5EBD-4853-AC7D-DC2A7A51DC6F}" type="slidenum">
              <a:rPr lang="en-GB" smtClean="0"/>
              <a:t>‹#›</a:t>
            </a:fld>
            <a:endParaRPr lang="en-GB"/>
          </a:p>
        </p:txBody>
      </p:sp>
    </p:spTree>
    <p:extLst>
      <p:ext uri="{BB962C8B-B14F-4D97-AF65-F5344CB8AC3E}">
        <p14:creationId xmlns:p14="http://schemas.microsoft.com/office/powerpoint/2010/main" val="17123419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4E785-ADBE-474E-8C6A-94D7368ECBFF}" type="datetimeFigureOut">
              <a:rPr lang="en-GB" smtClean="0"/>
              <a:t>18/02/19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D977B-5EBD-4853-AC7D-DC2A7A51DC6F}" type="slidenum">
              <a:rPr lang="en-GB" smtClean="0"/>
              <a:t>‹#›</a:t>
            </a:fld>
            <a:endParaRPr lang="en-GB"/>
          </a:p>
        </p:txBody>
      </p:sp>
    </p:spTree>
    <p:extLst>
      <p:ext uri="{BB962C8B-B14F-4D97-AF65-F5344CB8AC3E}">
        <p14:creationId xmlns:p14="http://schemas.microsoft.com/office/powerpoint/2010/main" val="863464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https://www.google.co.uk/url?sa=i&amp;rct=j&amp;q=&amp;esrc=s&amp;source=images&amp;cd=&amp;cad=rja&amp;uact=8&amp;ved=0ahUKEwjE_u6o37_RAhUB1xQKHWBDCIoQjRwIBw&amp;url=https://www.londonlives.org/static/OA.jsp&amp;bvm=bv.144224172,d.ZGg&amp;psig=AFQjCNEu1XYNwotLhHuG0Uz80pQD0kN5cQ&amp;ust=1484418320305530"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ved=0ahUKEwii3Mvtp7jRAhVDXRQKHbmvDN0QjRwIBw&amp;url=http://www.thephora.net/forum/archive/index.php/t-1323.html&amp;bvm=bv.143423383,d.ZGg&amp;psig=AFQjCNEXbKp9Ta4jSVbEFXXmcW3Sgtckfw&amp;ust=1484162895401889" TargetMode="External"/><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2000" b="-6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31840" y="2492896"/>
            <a:ext cx="2803848" cy="1470025"/>
          </a:xfrm>
        </p:spPr>
        <p:txBody>
          <a:bodyPr>
            <a:normAutofit fontScale="90000"/>
          </a:bodyPr>
          <a:lstStyle/>
          <a:p>
            <a:r>
              <a:rPr lang="en-GB" b="1" dirty="0" smtClean="0">
                <a:solidFill>
                  <a:schemeClr val="bg1"/>
                </a:solidFill>
              </a:rPr>
              <a:t> </a:t>
            </a:r>
            <a:br>
              <a:rPr lang="en-GB" b="1" dirty="0" smtClean="0">
                <a:solidFill>
                  <a:schemeClr val="bg1"/>
                </a:solidFill>
              </a:rPr>
            </a:br>
            <a:r>
              <a:rPr lang="en-GB" b="1" dirty="0" smtClean="0">
                <a:solidFill>
                  <a:schemeClr val="bg1"/>
                </a:solidFill>
              </a:rPr>
              <a:t>Popular </a:t>
            </a:r>
            <a:br>
              <a:rPr lang="en-GB" b="1" dirty="0" smtClean="0">
                <a:solidFill>
                  <a:schemeClr val="bg1"/>
                </a:solidFill>
              </a:rPr>
            </a:br>
            <a:r>
              <a:rPr lang="en-GB" b="1" dirty="0" smtClean="0">
                <a:solidFill>
                  <a:schemeClr val="bg1"/>
                </a:solidFill>
              </a:rPr>
              <a:t>Culture</a:t>
            </a:r>
            <a:endParaRPr lang="en-GB" b="1" dirty="0">
              <a:solidFill>
                <a:schemeClr val="bg1"/>
              </a:solidFill>
            </a:endParaRPr>
          </a:p>
        </p:txBody>
      </p:sp>
      <p:sp>
        <p:nvSpPr>
          <p:cNvPr id="3" name="Subtitle 2"/>
          <p:cNvSpPr>
            <a:spLocks noGrp="1"/>
          </p:cNvSpPr>
          <p:nvPr>
            <p:ph type="subTitle" idx="1"/>
          </p:nvPr>
        </p:nvSpPr>
        <p:spPr>
          <a:xfrm>
            <a:off x="4211960" y="5733256"/>
            <a:ext cx="6400800" cy="1752600"/>
          </a:xfrm>
        </p:spPr>
        <p:txBody>
          <a:bodyPr/>
          <a:lstStyle/>
          <a:p>
            <a:r>
              <a:rPr lang="en-GB" dirty="0" smtClean="0">
                <a:solidFill>
                  <a:schemeClr val="bg1"/>
                </a:solidFill>
              </a:rPr>
              <a:t>Dr Sophie Mann</a:t>
            </a:r>
            <a:endParaRPr lang="en-GB" dirty="0">
              <a:solidFill>
                <a:schemeClr val="bg1"/>
              </a:solidFill>
            </a:endParaRPr>
          </a:p>
        </p:txBody>
      </p:sp>
    </p:spTree>
    <p:extLst>
      <p:ext uri="{BB962C8B-B14F-4D97-AF65-F5344CB8AC3E}">
        <p14:creationId xmlns:p14="http://schemas.microsoft.com/office/powerpoint/2010/main" val="22736745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sz="4000" dirty="0" smtClean="0"/>
              <a:t>Point of Overlap: Print</a:t>
            </a:r>
            <a:endParaRPr lang="en-US" sz="4000" dirty="0"/>
          </a:p>
        </p:txBody>
      </p:sp>
      <p:sp>
        <p:nvSpPr>
          <p:cNvPr id="3" name="Content Placeholder 2"/>
          <p:cNvSpPr>
            <a:spLocks noGrp="1"/>
          </p:cNvSpPr>
          <p:nvPr>
            <p:ph idx="1"/>
          </p:nvPr>
        </p:nvSpPr>
        <p:spPr>
          <a:xfrm>
            <a:off x="457200" y="1124744"/>
            <a:ext cx="8075240" cy="5001419"/>
          </a:xfrm>
        </p:spPr>
        <p:txBody>
          <a:bodyPr>
            <a:normAutofit fontScale="92500" lnSpcReduction="20000"/>
          </a:bodyPr>
          <a:lstStyle/>
          <a:p>
            <a:r>
              <a:rPr lang="en-US" sz="2000" dirty="0" smtClean="0"/>
              <a:t>Popular print was produced in vast quantities and sold for a few pence. Cheap print was circulating widely and penetrating deeply in society.</a:t>
            </a:r>
          </a:p>
          <a:p>
            <a:endParaRPr lang="en-US" sz="2000" dirty="0" smtClean="0"/>
          </a:p>
          <a:p>
            <a:r>
              <a:rPr lang="en-US" sz="2000" dirty="0"/>
              <a:t>H</a:t>
            </a:r>
            <a:r>
              <a:rPr lang="en-US" sz="2000" dirty="0" smtClean="0"/>
              <a:t>istorians </a:t>
            </a:r>
            <a:r>
              <a:rPr lang="en-US" sz="2000" dirty="0"/>
              <a:t>have sought to study how the written word permeated the fabric of popular </a:t>
            </a:r>
            <a:r>
              <a:rPr lang="en-US" sz="2000" dirty="0" smtClean="0"/>
              <a:t>culture. </a:t>
            </a:r>
            <a:r>
              <a:rPr lang="en-US" sz="2000" dirty="0"/>
              <a:t>How print provided an interface for the unlearned to engage with the </a:t>
            </a:r>
            <a:r>
              <a:rPr lang="en-US" sz="2000" dirty="0" smtClean="0"/>
              <a:t>learned, and </a:t>
            </a:r>
            <a:r>
              <a:rPr lang="en-US" sz="2000" dirty="0"/>
              <a:t>what the significant overlaps were between popular literature and elite literature</a:t>
            </a:r>
            <a:r>
              <a:rPr lang="en-US" sz="2000" dirty="0" smtClean="0"/>
              <a:t>.</a:t>
            </a:r>
          </a:p>
          <a:p>
            <a:endParaRPr lang="en-GB" sz="2000" dirty="0"/>
          </a:p>
          <a:p>
            <a:r>
              <a:rPr lang="en-US" sz="2000" dirty="0"/>
              <a:t>P</a:t>
            </a:r>
            <a:r>
              <a:rPr lang="en-US" sz="2000" dirty="0" smtClean="0"/>
              <a:t>opular </a:t>
            </a:r>
            <a:r>
              <a:rPr lang="en-US" sz="2000" dirty="0"/>
              <a:t>print was in large part produced, and eagerly consumed, by the elite. We therefore find significant overlaps between popular literature and elite literature. </a:t>
            </a:r>
            <a:endParaRPr lang="en-US" sz="2000" dirty="0" smtClean="0"/>
          </a:p>
          <a:p>
            <a:pPr marL="0" indent="0">
              <a:buNone/>
            </a:pPr>
            <a:endParaRPr lang="en-US" sz="2000" dirty="0" smtClean="0"/>
          </a:p>
          <a:p>
            <a:r>
              <a:rPr lang="en-US" sz="2000" dirty="0"/>
              <a:t>Cheap print helped to disseminate elements of learned culture among the unlearned while at the same time providing points of access for the learned into popular cultures</a:t>
            </a:r>
            <a:r>
              <a:rPr lang="en-US" sz="2000" dirty="0" smtClean="0"/>
              <a:t>. </a:t>
            </a:r>
          </a:p>
          <a:p>
            <a:endParaRPr lang="en-US" sz="2000" dirty="0"/>
          </a:p>
          <a:p>
            <a:r>
              <a:rPr lang="en-US" sz="2000" dirty="0"/>
              <a:t>This could promote changes in unlearned culture ranging </a:t>
            </a:r>
            <a:r>
              <a:rPr lang="en-US" sz="2000" dirty="0" smtClean="0"/>
              <a:t>from the </a:t>
            </a:r>
            <a:r>
              <a:rPr lang="en-US" sz="2000" dirty="0"/>
              <a:t>promotion of popular engagement with religious and political </a:t>
            </a:r>
            <a:r>
              <a:rPr lang="en-US" sz="2000" dirty="0" smtClean="0"/>
              <a:t>debate, to the development </a:t>
            </a:r>
            <a:r>
              <a:rPr lang="en-US" sz="2000" dirty="0"/>
              <a:t>of popular </a:t>
            </a:r>
            <a:r>
              <a:rPr lang="en-US" sz="2000" dirty="0" smtClean="0"/>
              <a:t>literacy.</a:t>
            </a:r>
            <a:endParaRPr lang="en-GB" sz="2000" dirty="0"/>
          </a:p>
          <a:p>
            <a:endParaRPr lang="en-GB" sz="2000" dirty="0"/>
          </a:p>
          <a:p>
            <a:pPr marL="0" indent="0">
              <a:buNone/>
            </a:pPr>
            <a:endParaRPr lang="en-GB" sz="2000" dirty="0"/>
          </a:p>
          <a:p>
            <a:endParaRPr lang="en-US" sz="2000" dirty="0" smtClean="0"/>
          </a:p>
          <a:p>
            <a:endParaRPr lang="en-US" sz="2000" dirty="0" smtClean="0"/>
          </a:p>
          <a:p>
            <a:pPr marL="0" indent="0">
              <a:buNone/>
            </a:pPr>
            <a:endParaRPr lang="en-GB" sz="2000" dirty="0"/>
          </a:p>
          <a:p>
            <a:endParaRPr lang="en-US" sz="2000" dirty="0"/>
          </a:p>
        </p:txBody>
      </p:sp>
    </p:spTree>
    <p:extLst>
      <p:ext uri="{BB962C8B-B14F-4D97-AF65-F5344CB8AC3E}">
        <p14:creationId xmlns:p14="http://schemas.microsoft.com/office/powerpoint/2010/main" val="21976167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4000" dirty="0" smtClean="0"/>
              <a:t>Accessing Print</a:t>
            </a:r>
            <a:endParaRPr lang="en-US" sz="4000" dirty="0"/>
          </a:p>
        </p:txBody>
      </p:sp>
      <p:sp>
        <p:nvSpPr>
          <p:cNvPr id="3" name="Content Placeholder 2"/>
          <p:cNvSpPr>
            <a:spLocks noGrp="1"/>
          </p:cNvSpPr>
          <p:nvPr>
            <p:ph idx="1"/>
          </p:nvPr>
        </p:nvSpPr>
        <p:spPr>
          <a:xfrm>
            <a:off x="457200" y="1052736"/>
            <a:ext cx="8219256" cy="5073427"/>
          </a:xfrm>
        </p:spPr>
        <p:txBody>
          <a:bodyPr>
            <a:normAutofit/>
          </a:bodyPr>
          <a:lstStyle/>
          <a:p>
            <a:r>
              <a:rPr lang="en-US" sz="2200" dirty="0"/>
              <a:t>Increasing literacy offered the lower orders access to the written word, once the preserve of the educated few. </a:t>
            </a:r>
            <a:endParaRPr lang="en-US" sz="2200" dirty="0" smtClean="0"/>
          </a:p>
          <a:p>
            <a:r>
              <a:rPr lang="en-US" sz="2200" dirty="0" smtClean="0"/>
              <a:t>In England at least </a:t>
            </a:r>
            <a:r>
              <a:rPr lang="en-US" sz="2200" dirty="0"/>
              <a:t>60,000 catechisms were published between 1580-1640 and half a million </a:t>
            </a:r>
            <a:r>
              <a:rPr lang="en-US" sz="2200" dirty="0" smtClean="0"/>
              <a:t>bibles. </a:t>
            </a:r>
          </a:p>
          <a:p>
            <a:r>
              <a:rPr lang="en-US" sz="2200" dirty="0" smtClean="0"/>
              <a:t>Medical </a:t>
            </a:r>
            <a:r>
              <a:rPr lang="en-US" sz="2200" dirty="0"/>
              <a:t>advice in the vernacular accounted for only 3 % of total book production between 1485 and 1603, and yet there were probably some 392,000 copies of such words produced in that period</a:t>
            </a:r>
            <a:r>
              <a:rPr lang="en-US" sz="2200" dirty="0" smtClean="0"/>
              <a:t>. </a:t>
            </a:r>
          </a:p>
          <a:p>
            <a:r>
              <a:rPr lang="en-US" sz="2200" dirty="0" smtClean="0"/>
              <a:t>There were roughly three </a:t>
            </a:r>
            <a:r>
              <a:rPr lang="en-US" sz="2200" dirty="0"/>
              <a:t>or four million broadside ballads </a:t>
            </a:r>
            <a:r>
              <a:rPr lang="en-US" sz="2200" dirty="0" smtClean="0"/>
              <a:t>printed </a:t>
            </a:r>
            <a:r>
              <a:rPr lang="en-US" sz="2200" dirty="0"/>
              <a:t>in the second half of the 16th century alone. </a:t>
            </a:r>
            <a:endParaRPr lang="en-US" sz="2200" dirty="0" smtClean="0"/>
          </a:p>
          <a:p>
            <a:r>
              <a:rPr lang="en-US" sz="2200" dirty="0" smtClean="0"/>
              <a:t>By </a:t>
            </a:r>
            <a:r>
              <a:rPr lang="en-US" sz="2200" dirty="0"/>
              <a:t>the 1620s they were being complemented by the ‘small book’, or cheap octavo </a:t>
            </a:r>
            <a:r>
              <a:rPr lang="en-US" sz="2200" dirty="0" smtClean="0"/>
              <a:t>pamphlet.  (figures from Adam Fox, </a:t>
            </a:r>
            <a:r>
              <a:rPr lang="en-US" sz="2200" i="1" dirty="0" smtClean="0"/>
              <a:t>Oral and Literate Culture in England 1500-1700</a:t>
            </a:r>
            <a:r>
              <a:rPr lang="en-US" sz="2200" dirty="0" smtClean="0"/>
              <a:t>)</a:t>
            </a:r>
          </a:p>
          <a:p>
            <a:pPr marL="0" indent="0">
              <a:buNone/>
            </a:pPr>
            <a:endParaRPr lang="en-GB" sz="1600" dirty="0"/>
          </a:p>
          <a:p>
            <a:endParaRPr lang="en-US" sz="2000" dirty="0"/>
          </a:p>
        </p:txBody>
      </p:sp>
    </p:spTree>
    <p:extLst>
      <p:ext uri="{BB962C8B-B14F-4D97-AF65-F5344CB8AC3E}">
        <p14:creationId xmlns:p14="http://schemas.microsoft.com/office/powerpoint/2010/main" val="211027709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sz="4000" dirty="0" smtClean="0"/>
              <a:t>Print Culture and Oral Culture</a:t>
            </a:r>
            <a:endParaRPr lang="en-US" sz="4000" dirty="0"/>
          </a:p>
        </p:txBody>
      </p:sp>
      <p:sp>
        <p:nvSpPr>
          <p:cNvPr id="3" name="Content Placeholder 2"/>
          <p:cNvSpPr>
            <a:spLocks noGrp="1"/>
          </p:cNvSpPr>
          <p:nvPr>
            <p:ph idx="1"/>
          </p:nvPr>
        </p:nvSpPr>
        <p:spPr>
          <a:xfrm>
            <a:off x="457200" y="1052736"/>
            <a:ext cx="8291264" cy="5904656"/>
          </a:xfrm>
        </p:spPr>
        <p:txBody>
          <a:bodyPr>
            <a:normAutofit fontScale="92500" lnSpcReduction="10000"/>
          </a:bodyPr>
          <a:lstStyle/>
          <a:p>
            <a:r>
              <a:rPr lang="en-US" sz="2600" dirty="0" smtClean="0"/>
              <a:t>The illiterate were still able to engage with print culture. Reading aloud in </a:t>
            </a:r>
            <a:r>
              <a:rPr lang="en-US" sz="2600" dirty="0" err="1" smtClean="0"/>
              <a:t>centres</a:t>
            </a:r>
            <a:r>
              <a:rPr lang="en-US" sz="2600" dirty="0" smtClean="0"/>
              <a:t> of sociability was a common practice.</a:t>
            </a:r>
          </a:p>
          <a:p>
            <a:pPr marL="0" indent="0">
              <a:buNone/>
            </a:pPr>
            <a:endParaRPr lang="en-US" sz="2600" dirty="0" smtClean="0"/>
          </a:p>
          <a:p>
            <a:r>
              <a:rPr lang="en-US" sz="2600" dirty="0" smtClean="0"/>
              <a:t>Fluid relationship between oral and print culture enabled the written word to permeate the fabric of popular culture.</a:t>
            </a:r>
          </a:p>
          <a:p>
            <a:pPr marL="0" indent="0">
              <a:buNone/>
            </a:pPr>
            <a:endParaRPr lang="en-US" sz="2600" dirty="0" smtClean="0"/>
          </a:p>
          <a:p>
            <a:r>
              <a:rPr lang="en-US" sz="2600" dirty="0" smtClean="0"/>
              <a:t>Printed texts were designed to be read aloud and easily committed to memory (colloquialism, rhyming, alliteration)</a:t>
            </a:r>
          </a:p>
          <a:p>
            <a:pPr marL="0" indent="0">
              <a:buNone/>
            </a:pPr>
            <a:endParaRPr lang="en-US" sz="2600" dirty="0" smtClean="0"/>
          </a:p>
          <a:p>
            <a:r>
              <a:rPr lang="en-US" sz="2600" dirty="0" smtClean="0"/>
              <a:t>“</a:t>
            </a:r>
            <a:r>
              <a:rPr lang="en-US" sz="2600" dirty="0"/>
              <a:t>“I have observed that many unlearned men have better and more retentive memories that have some </a:t>
            </a:r>
            <a:r>
              <a:rPr lang="en-US" sz="2600" dirty="0" err="1"/>
              <a:t>schollers</a:t>
            </a:r>
            <a:r>
              <a:rPr lang="en-US" sz="2600" dirty="0"/>
              <a:t> [for] such as have not the use of the pen, must use the memory only, which being fed by </a:t>
            </a:r>
            <a:r>
              <a:rPr lang="en-US" sz="2600" dirty="0" err="1"/>
              <a:t>continuall</a:t>
            </a:r>
            <a:r>
              <a:rPr lang="en-US" sz="2600" dirty="0"/>
              <a:t> pondering the things they delight in, becomes as a calendar of their </a:t>
            </a:r>
            <a:r>
              <a:rPr lang="en-US" sz="2600" dirty="0" smtClean="0"/>
              <a:t>accounts”. </a:t>
            </a:r>
            <a:r>
              <a:rPr lang="en-US" sz="2600" dirty="0"/>
              <a:t>John </a:t>
            </a:r>
            <a:r>
              <a:rPr lang="en-US" sz="2600" dirty="0" err="1"/>
              <a:t>Norder</a:t>
            </a:r>
            <a:r>
              <a:rPr lang="en-US" sz="2600" dirty="0"/>
              <a:t>, </a:t>
            </a:r>
            <a:r>
              <a:rPr lang="en-US" sz="2600" i="1" dirty="0"/>
              <a:t>The Surveyors Dialogue</a:t>
            </a:r>
            <a:r>
              <a:rPr lang="en-US" sz="2600" dirty="0"/>
              <a:t> (1610)</a:t>
            </a:r>
            <a:r>
              <a:rPr lang="en-GB" sz="2600" dirty="0"/>
              <a:t> </a:t>
            </a:r>
          </a:p>
          <a:p>
            <a:endParaRPr lang="en-US" sz="2800" dirty="0"/>
          </a:p>
        </p:txBody>
      </p:sp>
    </p:spTree>
    <p:extLst>
      <p:ext uri="{BB962C8B-B14F-4D97-AF65-F5344CB8AC3E}">
        <p14:creationId xmlns:p14="http://schemas.microsoft.com/office/powerpoint/2010/main" val="1781285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normAutofit/>
          </a:bodyPr>
          <a:lstStyle/>
          <a:p>
            <a:r>
              <a:rPr lang="en-US" sz="3200" dirty="0" smtClean="0"/>
              <a:t>Point of Overlap II: Medicine and the Body</a:t>
            </a:r>
            <a:endParaRPr lang="en-US" sz="3200" dirty="0"/>
          </a:p>
        </p:txBody>
      </p:sp>
      <p:pic>
        <p:nvPicPr>
          <p:cNvPr id="6" name="Picture 5"/>
          <p:cNvPicPr>
            <a:picLocks noChangeAspect="1"/>
          </p:cNvPicPr>
          <p:nvPr/>
        </p:nvPicPr>
        <p:blipFill>
          <a:blip r:embed="rId2"/>
          <a:stretch>
            <a:fillRect/>
          </a:stretch>
        </p:blipFill>
        <p:spPr>
          <a:xfrm>
            <a:off x="5292080" y="908720"/>
            <a:ext cx="3096344" cy="4968552"/>
          </a:xfrm>
          <a:prstGeom prst="rect">
            <a:avLst/>
          </a:prstGeom>
        </p:spPr>
      </p:pic>
      <p:pic>
        <p:nvPicPr>
          <p:cNvPr id="7" name="Picture 6"/>
          <p:cNvPicPr>
            <a:picLocks noChangeAspect="1"/>
          </p:cNvPicPr>
          <p:nvPr/>
        </p:nvPicPr>
        <p:blipFill>
          <a:blip r:embed="rId3"/>
          <a:stretch>
            <a:fillRect/>
          </a:stretch>
        </p:blipFill>
        <p:spPr>
          <a:xfrm>
            <a:off x="0" y="836712"/>
            <a:ext cx="4968552" cy="3456384"/>
          </a:xfrm>
          <a:prstGeom prst="rect">
            <a:avLst/>
          </a:prstGeom>
        </p:spPr>
      </p:pic>
      <p:pic>
        <p:nvPicPr>
          <p:cNvPr id="8" name="Picture 7"/>
          <p:cNvPicPr>
            <a:picLocks noChangeAspect="1"/>
          </p:cNvPicPr>
          <p:nvPr/>
        </p:nvPicPr>
        <p:blipFill>
          <a:blip r:embed="rId4"/>
          <a:stretch>
            <a:fillRect/>
          </a:stretch>
        </p:blipFill>
        <p:spPr>
          <a:xfrm>
            <a:off x="1187624" y="4365104"/>
            <a:ext cx="3352800" cy="2376264"/>
          </a:xfrm>
          <a:prstGeom prst="rect">
            <a:avLst/>
          </a:prstGeom>
        </p:spPr>
      </p:pic>
    </p:spTree>
    <p:extLst>
      <p:ext uri="{BB962C8B-B14F-4D97-AF65-F5344CB8AC3E}">
        <p14:creationId xmlns:p14="http://schemas.microsoft.com/office/powerpoint/2010/main" val="132329219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Point </a:t>
            </a:r>
            <a:r>
              <a:rPr lang="en-US" sz="3600" dirty="0"/>
              <a:t>of </a:t>
            </a:r>
            <a:r>
              <a:rPr lang="en-US" sz="3600" dirty="0" smtClean="0"/>
              <a:t>Overlap </a:t>
            </a:r>
            <a:r>
              <a:rPr lang="en-US" sz="3600" dirty="0"/>
              <a:t>II: Medicine and the Body</a:t>
            </a:r>
          </a:p>
        </p:txBody>
      </p:sp>
      <p:sp>
        <p:nvSpPr>
          <p:cNvPr id="3" name="Content Placeholder 2"/>
          <p:cNvSpPr>
            <a:spLocks noGrp="1"/>
          </p:cNvSpPr>
          <p:nvPr>
            <p:ph idx="1"/>
          </p:nvPr>
        </p:nvSpPr>
        <p:spPr>
          <a:xfrm>
            <a:off x="457200" y="1523925"/>
            <a:ext cx="8229600" cy="5145435"/>
          </a:xfrm>
        </p:spPr>
        <p:txBody>
          <a:bodyPr/>
          <a:lstStyle/>
          <a:p>
            <a:pPr marL="0" indent="0">
              <a:buNone/>
            </a:pPr>
            <a:r>
              <a:rPr lang="en-US" sz="2400" dirty="0" smtClean="0"/>
              <a:t>Where </a:t>
            </a:r>
            <a:r>
              <a:rPr lang="en-US" sz="2400" dirty="0"/>
              <a:t>the body and illnesses were concerned, the boundaries between learned and popular medicine were porous and blurred</a:t>
            </a:r>
            <a:r>
              <a:rPr lang="en-US" sz="2400" dirty="0" smtClean="0"/>
              <a:t>.</a:t>
            </a:r>
          </a:p>
          <a:p>
            <a:r>
              <a:rPr lang="en-US" sz="2400" dirty="0"/>
              <a:t>The assumption that there was a body of superior, medical knowledge accessible only to the educated and a separate popular medicine based on illiterate folk remedies is untenable</a:t>
            </a:r>
            <a:r>
              <a:rPr lang="en-US" sz="2400" dirty="0" smtClean="0"/>
              <a:t>.</a:t>
            </a:r>
          </a:p>
          <a:p>
            <a:r>
              <a:rPr lang="en-US" sz="2400" dirty="0" smtClean="0"/>
              <a:t>An increasing number of books about the general practice of medicine were published for a lay public. Many of these popular texts became bestsellers, often reaching up to 20 editions.</a:t>
            </a:r>
          </a:p>
          <a:p>
            <a:endParaRPr lang="en-GB" sz="2000" dirty="0"/>
          </a:p>
          <a:p>
            <a:pPr marL="0" indent="0">
              <a:buNone/>
            </a:pPr>
            <a:endParaRPr lang="en-GB" dirty="0"/>
          </a:p>
          <a:p>
            <a:pPr marL="0" indent="0">
              <a:buNone/>
            </a:pPr>
            <a:endParaRPr lang="en-US" dirty="0"/>
          </a:p>
        </p:txBody>
      </p:sp>
    </p:spTree>
    <p:extLst>
      <p:ext uri="{BB962C8B-B14F-4D97-AF65-F5344CB8AC3E}">
        <p14:creationId xmlns:p14="http://schemas.microsoft.com/office/powerpoint/2010/main" val="33899639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3528" y="0"/>
            <a:ext cx="5472608" cy="6093296"/>
          </a:xfrm>
          <a:prstGeom prst="rect">
            <a:avLst/>
          </a:prstGeom>
        </p:spPr>
      </p:pic>
      <p:pic>
        <p:nvPicPr>
          <p:cNvPr id="6" name="Picture 5"/>
          <p:cNvPicPr>
            <a:picLocks noChangeAspect="1"/>
          </p:cNvPicPr>
          <p:nvPr/>
        </p:nvPicPr>
        <p:blipFill>
          <a:blip r:embed="rId3"/>
          <a:stretch>
            <a:fillRect/>
          </a:stretch>
        </p:blipFill>
        <p:spPr>
          <a:xfrm>
            <a:off x="5940152" y="404664"/>
            <a:ext cx="3024336" cy="4968552"/>
          </a:xfrm>
          <a:prstGeom prst="rect">
            <a:avLst/>
          </a:prstGeom>
        </p:spPr>
      </p:pic>
      <p:sp>
        <p:nvSpPr>
          <p:cNvPr id="7" name="TextBox 6"/>
          <p:cNvSpPr txBox="1"/>
          <p:nvPr/>
        </p:nvSpPr>
        <p:spPr>
          <a:xfrm>
            <a:off x="467544" y="6362164"/>
            <a:ext cx="7416824" cy="523220"/>
          </a:xfrm>
          <a:prstGeom prst="rect">
            <a:avLst/>
          </a:prstGeom>
          <a:noFill/>
        </p:spPr>
        <p:txBody>
          <a:bodyPr wrap="square" rtlCol="0">
            <a:spAutoFit/>
          </a:bodyPr>
          <a:lstStyle/>
          <a:p>
            <a:r>
              <a:rPr lang="en-US" sz="1400" dirty="0" smtClean="0"/>
              <a:t>Table from Mary </a:t>
            </a:r>
            <a:r>
              <a:rPr lang="en-US" sz="1400" dirty="0" err="1" smtClean="0"/>
              <a:t>Fissell</a:t>
            </a:r>
            <a:r>
              <a:rPr lang="en-US" sz="1400" dirty="0" smtClean="0"/>
              <a:t>, “Popular Medical Writing” in </a:t>
            </a:r>
            <a:r>
              <a:rPr lang="en-US" sz="1400" i="1" dirty="0" smtClean="0"/>
              <a:t>The Oxford History of Popular Print Culture</a:t>
            </a:r>
            <a:r>
              <a:rPr lang="en-US" sz="1400" dirty="0" smtClean="0"/>
              <a:t>, ed. </a:t>
            </a:r>
            <a:r>
              <a:rPr lang="en-US" sz="1400" dirty="0" err="1" smtClean="0"/>
              <a:t>Joad</a:t>
            </a:r>
            <a:r>
              <a:rPr lang="en-US" sz="1400" dirty="0" smtClean="0"/>
              <a:t> Raymond (2011)</a:t>
            </a:r>
            <a:endParaRPr lang="en-US" sz="1400" dirty="0"/>
          </a:p>
        </p:txBody>
      </p:sp>
    </p:spTree>
    <p:extLst>
      <p:ext uri="{BB962C8B-B14F-4D97-AF65-F5344CB8AC3E}">
        <p14:creationId xmlns:p14="http://schemas.microsoft.com/office/powerpoint/2010/main" val="41303833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Lay and Learned Medical Views</a:t>
            </a:r>
            <a:endParaRPr lang="en-US" sz="4000" dirty="0"/>
          </a:p>
        </p:txBody>
      </p:sp>
      <p:sp>
        <p:nvSpPr>
          <p:cNvPr id="3" name="Content Placeholder 2"/>
          <p:cNvSpPr>
            <a:spLocks noGrp="1"/>
          </p:cNvSpPr>
          <p:nvPr>
            <p:ph idx="1"/>
          </p:nvPr>
        </p:nvSpPr>
        <p:spPr/>
        <p:txBody>
          <a:bodyPr>
            <a:normAutofit fontScale="55000" lnSpcReduction="20000"/>
          </a:bodyPr>
          <a:lstStyle/>
          <a:p>
            <a:pPr marL="0" indent="0">
              <a:buNone/>
            </a:pPr>
            <a:r>
              <a:rPr lang="en-US" sz="4000" dirty="0"/>
              <a:t>T</a:t>
            </a:r>
            <a:r>
              <a:rPr lang="en-US" sz="4000" dirty="0" smtClean="0"/>
              <a:t>here </a:t>
            </a:r>
            <a:r>
              <a:rPr lang="en-US" sz="4000" dirty="0"/>
              <a:t>was a large degree of agreement between lay and medical views of disease</a:t>
            </a:r>
            <a:r>
              <a:rPr lang="en-US" sz="4000" dirty="0" smtClean="0"/>
              <a:t>.</a:t>
            </a:r>
          </a:p>
          <a:p>
            <a:endParaRPr lang="en-GB" sz="4000" dirty="0"/>
          </a:p>
          <a:p>
            <a:r>
              <a:rPr lang="en-US" sz="4000" dirty="0"/>
              <a:t>Aspects of learned medicine – particularly physiology, regimen and therapeutics- were communicated in medical guidebooks – and evidence from diaries, letters and other literate productions such as plays, poems, broadside and ballads indicate the striking influence learned medicine had on lay medical culture</a:t>
            </a:r>
            <a:r>
              <a:rPr lang="en-US" sz="4000" dirty="0" smtClean="0"/>
              <a:t>.</a:t>
            </a:r>
          </a:p>
          <a:p>
            <a:endParaRPr lang="en-US" sz="4000" dirty="0" smtClean="0"/>
          </a:p>
          <a:p>
            <a:r>
              <a:rPr lang="en-US" sz="4000" dirty="0"/>
              <a:t>There was a tendency for professional physicians to defer to popular attitudes and </a:t>
            </a:r>
            <a:r>
              <a:rPr lang="en-US" sz="4000" dirty="0" smtClean="0"/>
              <a:t>ideas.</a:t>
            </a:r>
            <a:r>
              <a:rPr lang="en-GB" sz="4000" dirty="0" smtClean="0"/>
              <a:t> Moreover, </a:t>
            </a:r>
            <a:r>
              <a:rPr lang="en-US" sz="4000" dirty="0" smtClean="0"/>
              <a:t>patients</a:t>
            </a:r>
            <a:r>
              <a:rPr lang="en-US" sz="4000" dirty="0"/>
              <a:t>' subjective symptoms were accepted by medical practitioners as real and objective, and the patient's story of disease was often incorporated into elite medical accounts. </a:t>
            </a:r>
            <a:endParaRPr lang="en-US" sz="4000" dirty="0" smtClean="0"/>
          </a:p>
          <a:p>
            <a:pPr marL="0" indent="0">
              <a:buNone/>
            </a:pPr>
            <a:endParaRPr lang="en-US" sz="4000" dirty="0" smtClean="0"/>
          </a:p>
          <a:p>
            <a:endParaRPr lang="en-GB" dirty="0"/>
          </a:p>
          <a:p>
            <a:endParaRPr lang="en-US" dirty="0"/>
          </a:p>
        </p:txBody>
      </p:sp>
    </p:spTree>
    <p:extLst>
      <p:ext uri="{BB962C8B-B14F-4D97-AF65-F5344CB8AC3E}">
        <p14:creationId xmlns:p14="http://schemas.microsoft.com/office/powerpoint/2010/main" val="3105329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Point of Overlap III: Rituals of Community Censure</a:t>
            </a:r>
            <a:endParaRPr lang="en-US" sz="3600" dirty="0"/>
          </a:p>
        </p:txBody>
      </p:sp>
      <p:pic>
        <p:nvPicPr>
          <p:cNvPr id="4" name="Picture 2" descr="Image result for idle prentice execution crow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484784"/>
            <a:ext cx="4464496" cy="46085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4716016" y="4293096"/>
            <a:ext cx="4248472" cy="2520280"/>
          </a:xfrm>
          <a:prstGeom prst="rect">
            <a:avLst/>
          </a:prstGeom>
        </p:spPr>
      </p:pic>
      <p:pic>
        <p:nvPicPr>
          <p:cNvPr id="7" name="Picture 6"/>
          <p:cNvPicPr>
            <a:picLocks noChangeAspect="1"/>
          </p:cNvPicPr>
          <p:nvPr/>
        </p:nvPicPr>
        <p:blipFill>
          <a:blip r:embed="rId5"/>
          <a:stretch>
            <a:fillRect/>
          </a:stretch>
        </p:blipFill>
        <p:spPr>
          <a:xfrm>
            <a:off x="5217864" y="1412776"/>
            <a:ext cx="3242568" cy="2904108"/>
          </a:xfrm>
          <a:prstGeom prst="rect">
            <a:avLst/>
          </a:prstGeom>
        </p:spPr>
      </p:pic>
    </p:spTree>
    <p:extLst>
      <p:ext uri="{BB962C8B-B14F-4D97-AF65-F5344CB8AC3E}">
        <p14:creationId xmlns:p14="http://schemas.microsoft.com/office/powerpoint/2010/main" val="192725803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Charivari</a:t>
            </a:r>
            <a:endParaRPr lang="en-US" sz="4000" dirty="0"/>
          </a:p>
        </p:txBody>
      </p:sp>
      <p:pic>
        <p:nvPicPr>
          <p:cNvPr id="6" name="Picture 5"/>
          <p:cNvPicPr>
            <a:picLocks noChangeAspect="1"/>
          </p:cNvPicPr>
          <p:nvPr/>
        </p:nvPicPr>
        <p:blipFill>
          <a:blip r:embed="rId2"/>
          <a:stretch>
            <a:fillRect/>
          </a:stretch>
        </p:blipFill>
        <p:spPr>
          <a:xfrm>
            <a:off x="35496" y="1700808"/>
            <a:ext cx="4970760" cy="3899520"/>
          </a:xfrm>
          <a:prstGeom prst="rect">
            <a:avLst/>
          </a:prstGeom>
        </p:spPr>
      </p:pic>
      <p:sp>
        <p:nvSpPr>
          <p:cNvPr id="8" name="Rectangle 7"/>
          <p:cNvSpPr/>
          <p:nvPr/>
        </p:nvSpPr>
        <p:spPr>
          <a:xfrm>
            <a:off x="5076056" y="1340768"/>
            <a:ext cx="4139952" cy="4801315"/>
          </a:xfrm>
          <a:prstGeom prst="rect">
            <a:avLst/>
          </a:prstGeom>
        </p:spPr>
        <p:txBody>
          <a:bodyPr wrap="square">
            <a:spAutoFit/>
          </a:bodyPr>
          <a:lstStyle/>
          <a:p>
            <a:r>
              <a:rPr lang="en-US" dirty="0" smtClean="0"/>
              <a:t>A noisy</a:t>
            </a:r>
            <a:r>
              <a:rPr lang="en-US" dirty="0"/>
              <a:t>, mocking demonstration usually occasioned by a social infraction of community </a:t>
            </a:r>
            <a:r>
              <a:rPr lang="en-US" dirty="0" smtClean="0"/>
              <a:t>norms (particularly concerning marital relations e.g. adultery, wife dominating husband)</a:t>
            </a:r>
          </a:p>
          <a:p>
            <a:endParaRPr lang="en-US" dirty="0"/>
          </a:p>
          <a:p>
            <a:r>
              <a:rPr lang="en-GB" dirty="0" smtClean="0"/>
              <a:t>Shaming ritual often involved the transgressor riding backwards on a horse accompanied by ‘rough music’.</a:t>
            </a:r>
          </a:p>
          <a:p>
            <a:endParaRPr lang="en-GB" dirty="0" smtClean="0"/>
          </a:p>
          <a:p>
            <a:r>
              <a:rPr lang="en-US" dirty="0"/>
              <a:t>Another common motif was the display of animals' horns or horned heads and, sometimes, obscene pictures or other foul objects. Mock proclamations and other legal motifs sometimes appeared, as did parodies of religious </a:t>
            </a:r>
            <a:r>
              <a:rPr lang="en-US" dirty="0" smtClean="0"/>
              <a:t>rituals</a:t>
            </a:r>
            <a:r>
              <a:rPr lang="en-GB" dirty="0" smtClean="0"/>
              <a:t>.</a:t>
            </a:r>
            <a:endParaRPr lang="en-GB" dirty="0"/>
          </a:p>
          <a:p>
            <a:endParaRPr lang="en-GB" dirty="0"/>
          </a:p>
        </p:txBody>
      </p:sp>
    </p:spTree>
    <p:extLst>
      <p:ext uri="{BB962C8B-B14F-4D97-AF65-F5344CB8AC3E}">
        <p14:creationId xmlns:p14="http://schemas.microsoft.com/office/powerpoint/2010/main" val="16233416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dirty="0" smtClean="0"/>
              <a:t>Charivari – a quasi-judicial punishment?</a:t>
            </a:r>
            <a:endParaRPr lang="en-US" sz="4000" dirty="0"/>
          </a:p>
        </p:txBody>
      </p:sp>
      <p:pic>
        <p:nvPicPr>
          <p:cNvPr id="6" name="Picture 5"/>
          <p:cNvPicPr>
            <a:picLocks noChangeAspect="1"/>
          </p:cNvPicPr>
          <p:nvPr/>
        </p:nvPicPr>
        <p:blipFill>
          <a:blip r:embed="rId2"/>
          <a:stretch>
            <a:fillRect/>
          </a:stretch>
        </p:blipFill>
        <p:spPr>
          <a:xfrm>
            <a:off x="35496" y="1700808"/>
            <a:ext cx="4970760" cy="3899520"/>
          </a:xfrm>
          <a:prstGeom prst="rect">
            <a:avLst/>
          </a:prstGeom>
        </p:spPr>
      </p:pic>
      <p:sp>
        <p:nvSpPr>
          <p:cNvPr id="8" name="Rectangle 7"/>
          <p:cNvSpPr/>
          <p:nvPr/>
        </p:nvSpPr>
        <p:spPr>
          <a:xfrm>
            <a:off x="5076056" y="1340768"/>
            <a:ext cx="4139952" cy="5632312"/>
          </a:xfrm>
          <a:prstGeom prst="rect">
            <a:avLst/>
          </a:prstGeom>
        </p:spPr>
        <p:txBody>
          <a:bodyPr wrap="square">
            <a:spAutoFit/>
          </a:bodyPr>
          <a:lstStyle/>
          <a:p>
            <a:endParaRPr lang="en-US" dirty="0" smtClean="0"/>
          </a:p>
          <a:p>
            <a:r>
              <a:rPr lang="en-US" dirty="0" smtClean="0"/>
              <a:t>This </a:t>
            </a:r>
            <a:r>
              <a:rPr lang="en-US" dirty="0"/>
              <a:t>shaming ritual has traditionally been conceived as a </a:t>
            </a:r>
            <a:r>
              <a:rPr lang="en-US" dirty="0" err="1"/>
              <a:t>characteric</a:t>
            </a:r>
            <a:r>
              <a:rPr lang="en-US" dirty="0"/>
              <a:t> element of early modern popular culture. However, recently historians </a:t>
            </a:r>
            <a:r>
              <a:rPr lang="en-US" dirty="0" smtClean="0"/>
              <a:t>have argued that such </a:t>
            </a:r>
            <a:r>
              <a:rPr lang="en-US" dirty="0"/>
              <a:t>rituals </a:t>
            </a:r>
            <a:r>
              <a:rPr lang="en-US" dirty="0" smtClean="0"/>
              <a:t>reflect a </a:t>
            </a:r>
            <a:r>
              <a:rPr lang="en-US" dirty="0"/>
              <a:t>combination of popular and institutional sanctions.</a:t>
            </a:r>
            <a:r>
              <a:rPr lang="en-GB" dirty="0"/>
              <a:t> </a:t>
            </a:r>
            <a:endParaRPr lang="en-GB" dirty="0" smtClean="0"/>
          </a:p>
          <a:p>
            <a:endParaRPr lang="en-GB" dirty="0" smtClean="0"/>
          </a:p>
          <a:p>
            <a:r>
              <a:rPr lang="en-US" dirty="0" smtClean="0"/>
              <a:t>The charivari had </a:t>
            </a:r>
            <a:r>
              <a:rPr lang="en-US" dirty="0"/>
              <a:t>close affinities with the shame punishments meted out by official tribunals and </a:t>
            </a:r>
            <a:r>
              <a:rPr lang="en-US" dirty="0" smtClean="0"/>
              <a:t>courts</a:t>
            </a:r>
            <a:r>
              <a:rPr lang="en-US" dirty="0"/>
              <a:t> </a:t>
            </a:r>
            <a:r>
              <a:rPr lang="en-US" dirty="0" smtClean="0"/>
              <a:t>e.g. Star Chamber and the High Court of Parliament in England.</a:t>
            </a:r>
          </a:p>
          <a:p>
            <a:endParaRPr lang="en-US" dirty="0"/>
          </a:p>
          <a:p>
            <a:r>
              <a:rPr lang="en-US" dirty="0" smtClean="0"/>
              <a:t>Parallels official forms of exemplary punishment.</a:t>
            </a:r>
          </a:p>
          <a:p>
            <a:endParaRPr lang="en-US" dirty="0"/>
          </a:p>
          <a:p>
            <a:endParaRPr lang="en-GB" dirty="0"/>
          </a:p>
          <a:p>
            <a:endParaRPr lang="en-GB" dirty="0"/>
          </a:p>
          <a:p>
            <a:endParaRPr lang="en-GB" dirty="0"/>
          </a:p>
        </p:txBody>
      </p:sp>
      <p:sp>
        <p:nvSpPr>
          <p:cNvPr id="3" name="TextBox 2"/>
          <p:cNvSpPr txBox="1"/>
          <p:nvPr/>
        </p:nvSpPr>
        <p:spPr>
          <a:xfrm>
            <a:off x="179512" y="6218148"/>
            <a:ext cx="8640960" cy="523220"/>
          </a:xfrm>
          <a:prstGeom prst="rect">
            <a:avLst/>
          </a:prstGeom>
          <a:noFill/>
        </p:spPr>
        <p:txBody>
          <a:bodyPr wrap="square" rtlCol="0">
            <a:spAutoFit/>
          </a:bodyPr>
          <a:lstStyle/>
          <a:p>
            <a:r>
              <a:rPr lang="en-US" sz="1400" dirty="0" smtClean="0"/>
              <a:t>See, for example, Martin Ingram, “Ridings, Rough Music and the ‘Reform of Popular Culture’”, </a:t>
            </a:r>
            <a:r>
              <a:rPr lang="en-US" sz="1400" i="1" dirty="0" smtClean="0"/>
              <a:t>Past and Present</a:t>
            </a:r>
            <a:r>
              <a:rPr lang="en-US" sz="1400" dirty="0" smtClean="0"/>
              <a:t> 105 (1984); Laura </a:t>
            </a:r>
            <a:r>
              <a:rPr lang="en-US" sz="1400" dirty="0" err="1" smtClean="0"/>
              <a:t>Gowing</a:t>
            </a:r>
            <a:r>
              <a:rPr lang="en-US" sz="1400" dirty="0" smtClean="0"/>
              <a:t>, “The Language of Insult in Early Modern London”, </a:t>
            </a:r>
            <a:r>
              <a:rPr lang="en-US" sz="1400" i="1" dirty="0" smtClean="0"/>
              <a:t>History Workshop</a:t>
            </a:r>
            <a:r>
              <a:rPr lang="en-US" sz="1400" dirty="0" smtClean="0"/>
              <a:t> 35 (1993).</a:t>
            </a:r>
            <a:endParaRPr lang="en-US" sz="1400" dirty="0"/>
          </a:p>
        </p:txBody>
      </p:sp>
    </p:spTree>
    <p:extLst>
      <p:ext uri="{BB962C8B-B14F-4D97-AF65-F5344CB8AC3E}">
        <p14:creationId xmlns:p14="http://schemas.microsoft.com/office/powerpoint/2010/main" val="29376283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Lecture structure</a:t>
            </a:r>
            <a:endParaRPr lang="en-GB" dirty="0"/>
          </a:p>
        </p:txBody>
      </p:sp>
      <p:sp>
        <p:nvSpPr>
          <p:cNvPr id="3" name="Content Placeholder 2"/>
          <p:cNvSpPr>
            <a:spLocks noGrp="1"/>
          </p:cNvSpPr>
          <p:nvPr>
            <p:ph idx="1"/>
          </p:nvPr>
        </p:nvSpPr>
        <p:spPr>
          <a:xfrm>
            <a:off x="457200" y="1600200"/>
            <a:ext cx="5050904" cy="4525963"/>
          </a:xfrm>
        </p:spPr>
        <p:txBody>
          <a:bodyPr/>
          <a:lstStyle/>
          <a:p>
            <a:r>
              <a:rPr lang="en-GB" dirty="0" smtClean="0"/>
              <a:t>Definitions: ‘culture’ and ‘popular culture’</a:t>
            </a:r>
          </a:p>
          <a:p>
            <a:r>
              <a:rPr lang="en-GB" dirty="0" smtClean="0"/>
              <a:t>Historical approaches to studying ‘popular culture’</a:t>
            </a:r>
          </a:p>
          <a:p>
            <a:r>
              <a:rPr lang="en-GB" dirty="0" smtClean="0"/>
              <a:t>How far were there distinct spheres?</a:t>
            </a:r>
          </a:p>
          <a:p>
            <a:r>
              <a:rPr lang="en-GB" dirty="0" smtClean="0"/>
              <a:t>Sites and points of overlap?</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7850" y="1600200"/>
            <a:ext cx="3028950" cy="4752975"/>
          </a:xfrm>
          <a:prstGeom prst="rect">
            <a:avLst/>
          </a:prstGeom>
        </p:spPr>
      </p:pic>
    </p:spTree>
    <p:extLst>
      <p:ext uri="{BB962C8B-B14F-4D97-AF65-F5344CB8AC3E}">
        <p14:creationId xmlns:p14="http://schemas.microsoft.com/office/powerpoint/2010/main" val="38179495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dirty="0" smtClean="0"/>
              <a:t>Charivari – a point of contact with elites?</a:t>
            </a:r>
            <a:endParaRPr lang="en-US" sz="4000" dirty="0"/>
          </a:p>
        </p:txBody>
      </p:sp>
      <p:pic>
        <p:nvPicPr>
          <p:cNvPr id="6" name="Picture 5"/>
          <p:cNvPicPr>
            <a:picLocks noChangeAspect="1"/>
          </p:cNvPicPr>
          <p:nvPr/>
        </p:nvPicPr>
        <p:blipFill>
          <a:blip r:embed="rId2"/>
          <a:stretch>
            <a:fillRect/>
          </a:stretch>
        </p:blipFill>
        <p:spPr>
          <a:xfrm>
            <a:off x="35496" y="1700808"/>
            <a:ext cx="4970760" cy="3899520"/>
          </a:xfrm>
          <a:prstGeom prst="rect">
            <a:avLst/>
          </a:prstGeom>
        </p:spPr>
      </p:pic>
      <p:sp>
        <p:nvSpPr>
          <p:cNvPr id="8" name="Rectangle 7"/>
          <p:cNvSpPr/>
          <p:nvPr/>
        </p:nvSpPr>
        <p:spPr>
          <a:xfrm>
            <a:off x="5076056" y="1340768"/>
            <a:ext cx="4139952" cy="4247317"/>
          </a:xfrm>
          <a:prstGeom prst="rect">
            <a:avLst/>
          </a:prstGeom>
        </p:spPr>
        <p:txBody>
          <a:bodyPr wrap="square">
            <a:spAutoFit/>
          </a:bodyPr>
          <a:lstStyle/>
          <a:p>
            <a:r>
              <a:rPr lang="en-US" dirty="0"/>
              <a:t>M</a:t>
            </a:r>
            <a:r>
              <a:rPr lang="en-US" dirty="0" smtClean="0"/>
              <a:t>ore </a:t>
            </a:r>
            <a:r>
              <a:rPr lang="en-US" dirty="0"/>
              <a:t>substantial members of the community often encouraged the demonstrators and sometimes took active </a:t>
            </a:r>
            <a:r>
              <a:rPr lang="en-US" dirty="0" smtClean="0"/>
              <a:t>part</a:t>
            </a:r>
            <a:r>
              <a:rPr lang="en-GB" dirty="0" smtClean="0"/>
              <a:t>.</a:t>
            </a:r>
          </a:p>
          <a:p>
            <a:endParaRPr lang="en-GB" dirty="0"/>
          </a:p>
          <a:p>
            <a:r>
              <a:rPr lang="en-GB" dirty="0" smtClean="0"/>
              <a:t>Despite growing social and cultural stratification </a:t>
            </a:r>
            <a:r>
              <a:rPr lang="en-US" dirty="0"/>
              <a:t>immersion in high culture did not necessarily entail a repudiation of all folk practices.</a:t>
            </a:r>
            <a:endParaRPr lang="en-GB" dirty="0"/>
          </a:p>
          <a:p>
            <a:endParaRPr lang="en-GB" dirty="0" smtClean="0"/>
          </a:p>
          <a:p>
            <a:r>
              <a:rPr lang="en-GB" dirty="0" smtClean="0"/>
              <a:t>The patriarchal ideal was shared across the social spectrum.</a:t>
            </a:r>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03433779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fontScale="90000"/>
          </a:bodyPr>
          <a:lstStyle/>
          <a:p>
            <a:r>
              <a:rPr lang="en-US" dirty="0" smtClean="0"/>
              <a:t>‘Popular Culture’ - where do we go from here?</a:t>
            </a:r>
            <a:endParaRPr lang="en-US" dirty="0"/>
          </a:p>
        </p:txBody>
      </p:sp>
      <p:sp>
        <p:nvSpPr>
          <p:cNvPr id="3" name="Content Placeholder 2"/>
          <p:cNvSpPr>
            <a:spLocks noGrp="1"/>
          </p:cNvSpPr>
          <p:nvPr>
            <p:ph idx="1"/>
          </p:nvPr>
        </p:nvSpPr>
        <p:spPr>
          <a:xfrm>
            <a:off x="457200" y="1268760"/>
            <a:ext cx="8229600" cy="4525963"/>
          </a:xfrm>
        </p:spPr>
        <p:txBody>
          <a:bodyPr>
            <a:noAutofit/>
          </a:bodyPr>
          <a:lstStyle/>
          <a:p>
            <a:r>
              <a:rPr lang="en-US" sz="1600" dirty="0"/>
              <a:t>For all the recent emphasis on shared cultures, and on cultural interaction between the high and the low, the learned and less learned, it remains apparent that people’s cultural experiences did vary according to social status and upbringing. </a:t>
            </a:r>
            <a:r>
              <a:rPr lang="en-US" sz="1600" dirty="0"/>
              <a:t>Although most people might have participated in a shared print culture, </a:t>
            </a:r>
            <a:r>
              <a:rPr lang="en-US" sz="1600" dirty="0" smtClean="0"/>
              <a:t>did they </a:t>
            </a:r>
            <a:r>
              <a:rPr lang="en-US" sz="1600" dirty="0"/>
              <a:t>participate in it in the same </a:t>
            </a:r>
            <a:r>
              <a:rPr lang="en-US" sz="1600" dirty="0" smtClean="0"/>
              <a:t>way?</a:t>
            </a:r>
            <a:endParaRPr lang="en-US" sz="1600" dirty="0" smtClean="0"/>
          </a:p>
          <a:p>
            <a:pPr marL="0" indent="0">
              <a:buNone/>
            </a:pPr>
            <a:endParaRPr lang="en-US" sz="1600" dirty="0"/>
          </a:p>
          <a:p>
            <a:r>
              <a:rPr lang="en-US" sz="1600" dirty="0" smtClean="0"/>
              <a:t>Historians have increasingly focused on popular literature and cheap print. Does this medium reflect or seek to control popular culture?</a:t>
            </a:r>
            <a:endParaRPr lang="en-US" sz="1600" dirty="0"/>
          </a:p>
          <a:p>
            <a:endParaRPr lang="en-US" sz="1600" dirty="0" smtClean="0"/>
          </a:p>
          <a:p>
            <a:r>
              <a:rPr lang="en-US" sz="1600" dirty="0" smtClean="0"/>
              <a:t>“</a:t>
            </a:r>
            <a:r>
              <a:rPr lang="en-US" sz="1600" dirty="0"/>
              <a:t>culture’ is neither uniform, static nor homogeneous, certainly not in complex societies such as those of pre-industrial Europe. Culture is not only multivalent, but also involves complex processes of inculcation, appropriation, competition, assimilation or rejection of any given set of cultural values or </a:t>
            </a:r>
            <a:r>
              <a:rPr lang="en-US" sz="1600" dirty="0" smtClean="0"/>
              <a:t>practices”.</a:t>
            </a:r>
          </a:p>
          <a:p>
            <a:pPr marL="0" indent="0">
              <a:buNone/>
            </a:pPr>
            <a:endParaRPr lang="en-US" sz="1600" dirty="0" smtClean="0"/>
          </a:p>
          <a:p>
            <a:r>
              <a:rPr lang="en-US" sz="1600" dirty="0" smtClean="0"/>
              <a:t>“Our </a:t>
            </a:r>
            <a:r>
              <a:rPr lang="en-US" sz="1600" dirty="0"/>
              <a:t>working understanding of the subject should now include the notion of popular culture as dynamic, as something not frozen in time but continually </a:t>
            </a:r>
            <a:r>
              <a:rPr lang="en-US" sz="1600" dirty="0" smtClean="0"/>
              <a:t>changing… </a:t>
            </a:r>
            <a:r>
              <a:rPr lang="en-US" sz="1600" dirty="0"/>
              <a:t>we should be aware that popular culture is not something </a:t>
            </a:r>
            <a:r>
              <a:rPr lang="en-US" sz="1600" dirty="0" smtClean="0"/>
              <a:t>self-generating</a:t>
            </a:r>
            <a:r>
              <a:rPr lang="en-US" sz="1600" dirty="0"/>
              <a:t>, but that it is be shaped in both conscious (and unconscious) ways from outside and from within itself, and especially ‘from above’, by hegemonic or dominant </a:t>
            </a:r>
            <a:r>
              <a:rPr lang="en-US" sz="1600" dirty="0" smtClean="0"/>
              <a:t>elites</a:t>
            </a:r>
            <a:r>
              <a:rPr lang="en-US" sz="1600" dirty="0" smtClean="0"/>
              <a:t>”</a:t>
            </a:r>
            <a:r>
              <a:rPr lang="en-US" sz="1600" dirty="0" smtClean="0"/>
              <a:t>. </a:t>
            </a:r>
            <a:r>
              <a:rPr lang="en-US" sz="1600" dirty="0" smtClean="0"/>
              <a:t>(</a:t>
            </a:r>
            <a:r>
              <a:rPr lang="en-US" sz="1600" dirty="0" smtClean="0"/>
              <a:t>Robert Scribner, “Is a History of Popular Culture Possible?”, </a:t>
            </a:r>
            <a:r>
              <a:rPr lang="en-US" sz="1600" i="1" dirty="0" smtClean="0"/>
              <a:t>History of European Ideas</a:t>
            </a:r>
            <a:r>
              <a:rPr lang="en-US" sz="1600" dirty="0" smtClean="0"/>
              <a:t>, 18, 1, 1989)</a:t>
            </a:r>
          </a:p>
          <a:p>
            <a:endParaRPr lang="en-US" sz="1800" dirty="0"/>
          </a:p>
          <a:p>
            <a:pPr marL="0" indent="0">
              <a:buNone/>
            </a:pPr>
            <a:endParaRPr lang="en-GB" sz="1800" dirty="0"/>
          </a:p>
          <a:p>
            <a:endParaRPr lang="en-GB" sz="1800" dirty="0"/>
          </a:p>
          <a:p>
            <a:endParaRPr lang="en-US" sz="1800" dirty="0"/>
          </a:p>
        </p:txBody>
      </p:sp>
    </p:spTree>
    <p:extLst>
      <p:ext uri="{BB962C8B-B14F-4D97-AF65-F5344CB8AC3E}">
        <p14:creationId xmlns:p14="http://schemas.microsoft.com/office/powerpoint/2010/main" val="19184890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‘culture’?</a:t>
            </a:r>
            <a:endParaRPr lang="en-GB" dirty="0"/>
          </a:p>
        </p:txBody>
      </p:sp>
      <p:sp>
        <p:nvSpPr>
          <p:cNvPr id="3" name="Content Placeholder 2"/>
          <p:cNvSpPr>
            <a:spLocks noGrp="1"/>
          </p:cNvSpPr>
          <p:nvPr>
            <p:ph idx="1"/>
          </p:nvPr>
        </p:nvSpPr>
        <p:spPr/>
        <p:txBody>
          <a:bodyPr>
            <a:normAutofit/>
          </a:bodyPr>
          <a:lstStyle/>
          <a:p>
            <a:r>
              <a:rPr lang="en-US" dirty="0" smtClean="0"/>
              <a:t>Narrow definition: great artworks, literature, performances (Jacob Burkhardt, </a:t>
            </a:r>
            <a:r>
              <a:rPr lang="en-US" i="1" dirty="0" smtClean="0"/>
              <a:t>The Civilization of the Renaissance</a:t>
            </a:r>
            <a:r>
              <a:rPr lang="en-US" dirty="0" smtClean="0"/>
              <a:t>,</a:t>
            </a:r>
            <a:r>
              <a:rPr lang="en-US" i="1" dirty="0" smtClean="0"/>
              <a:t> </a:t>
            </a:r>
            <a:r>
              <a:rPr lang="en-US" dirty="0" smtClean="0"/>
              <a:t>1861) </a:t>
            </a:r>
          </a:p>
          <a:p>
            <a:r>
              <a:rPr lang="en-US" dirty="0" smtClean="0"/>
              <a:t>1960s </a:t>
            </a:r>
            <a:r>
              <a:rPr lang="en-US" dirty="0"/>
              <a:t>and 1970s ‘cultural history from below</a:t>
            </a:r>
            <a:r>
              <a:rPr lang="en-US" dirty="0" smtClean="0"/>
              <a:t>’, influence </a:t>
            </a:r>
            <a:r>
              <a:rPr lang="en-US" dirty="0"/>
              <a:t>of sociology and </a:t>
            </a:r>
            <a:r>
              <a:rPr lang="en-US" dirty="0" smtClean="0"/>
              <a:t>anthropology.</a:t>
            </a:r>
            <a:endParaRPr lang="en-GB" dirty="0"/>
          </a:p>
          <a:p>
            <a:endParaRPr lang="en-US" dirty="0" smtClean="0"/>
          </a:p>
          <a:p>
            <a:pPr lvl="0"/>
            <a:endParaRPr lang="en-GB" dirty="0"/>
          </a:p>
          <a:p>
            <a:endParaRPr lang="en-GB" dirty="0"/>
          </a:p>
        </p:txBody>
      </p:sp>
    </p:spTree>
    <p:extLst>
      <p:ext uri="{BB962C8B-B14F-4D97-AF65-F5344CB8AC3E}">
        <p14:creationId xmlns:p14="http://schemas.microsoft.com/office/powerpoint/2010/main" val="15344390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is ‘Culture’</a:t>
            </a:r>
            <a:endParaRPr lang="en-US" sz="4000" dirty="0"/>
          </a:p>
        </p:txBody>
      </p:sp>
      <p:sp>
        <p:nvSpPr>
          <p:cNvPr id="3" name="Content Placeholder 2"/>
          <p:cNvSpPr>
            <a:spLocks noGrp="1"/>
          </p:cNvSpPr>
          <p:nvPr>
            <p:ph idx="1"/>
          </p:nvPr>
        </p:nvSpPr>
        <p:spPr>
          <a:xfrm>
            <a:off x="457200" y="1600200"/>
            <a:ext cx="8579296" cy="4525963"/>
          </a:xfrm>
        </p:spPr>
        <p:txBody>
          <a:bodyPr>
            <a:normAutofit/>
          </a:bodyPr>
          <a:lstStyle/>
          <a:p>
            <a:r>
              <a:rPr lang="en-GB" sz="2400" dirty="0"/>
              <a:t>‘</a:t>
            </a:r>
            <a:r>
              <a:rPr lang="en-US" sz="2400" dirty="0"/>
              <a:t>an historically transmitted pattern of meanings embodied in symbols, a system of inherited conceptions expressed in symbolic forms by means of which men communicate, perpetuate, and develop their knowledge about and attitudes towards </a:t>
            </a:r>
            <a:r>
              <a:rPr lang="en-US" sz="2400" dirty="0" smtClean="0"/>
              <a:t>life.’ </a:t>
            </a:r>
            <a:r>
              <a:rPr lang="en-US" sz="2000" dirty="0" smtClean="0"/>
              <a:t>(Clifford Geertz, </a:t>
            </a:r>
            <a:r>
              <a:rPr lang="en-US" sz="2000" i="1" dirty="0" smtClean="0"/>
              <a:t>The Interpretation of Cultures</a:t>
            </a:r>
            <a:r>
              <a:rPr lang="en-US" sz="2000" dirty="0" smtClean="0"/>
              <a:t>:</a:t>
            </a:r>
            <a:r>
              <a:rPr lang="en-US" sz="2000" i="1" dirty="0" smtClean="0"/>
              <a:t> Selected Essays</a:t>
            </a:r>
            <a:r>
              <a:rPr lang="en-US" sz="2000" dirty="0" smtClean="0"/>
              <a:t>, 1973</a:t>
            </a:r>
            <a:r>
              <a:rPr lang="en-US" sz="2000" dirty="0"/>
              <a:t>)</a:t>
            </a:r>
            <a:r>
              <a:rPr lang="en-US" sz="2000" dirty="0" smtClean="0"/>
              <a:t>.</a:t>
            </a:r>
          </a:p>
          <a:p>
            <a:pPr marL="0" indent="0">
              <a:buNone/>
            </a:pPr>
            <a:endParaRPr lang="en-GB" sz="2000" dirty="0"/>
          </a:p>
          <a:p>
            <a:r>
              <a:rPr lang="en-US" sz="2400" dirty="0" smtClean="0"/>
              <a:t>‘“Culture” is </a:t>
            </a:r>
            <a:r>
              <a:rPr lang="en-US" sz="2400" dirty="0"/>
              <a:t>a system of shared meanings, attitudes and values, and the symbolic forms (performances, </a:t>
            </a:r>
            <a:r>
              <a:rPr lang="en-US" sz="2400" dirty="0" err="1"/>
              <a:t>artefacts</a:t>
            </a:r>
            <a:r>
              <a:rPr lang="en-US" sz="2400" dirty="0"/>
              <a:t>) in which they are expressed or </a:t>
            </a:r>
            <a:r>
              <a:rPr lang="en-US" sz="2400" dirty="0" smtClean="0"/>
              <a:t>embodied.’ </a:t>
            </a:r>
            <a:r>
              <a:rPr lang="en-US" sz="2000" dirty="0" smtClean="0"/>
              <a:t>(Peter Burke, </a:t>
            </a:r>
            <a:r>
              <a:rPr lang="en-US" sz="2000" i="1" dirty="0" smtClean="0"/>
              <a:t>Popular Culture in Early Modern Europe</a:t>
            </a:r>
            <a:r>
              <a:rPr lang="en-US" sz="2000" dirty="0" smtClean="0"/>
              <a:t>, 1978)</a:t>
            </a:r>
          </a:p>
          <a:p>
            <a:endParaRPr lang="en-US" sz="2000" dirty="0"/>
          </a:p>
        </p:txBody>
      </p:sp>
    </p:spTree>
    <p:extLst>
      <p:ext uri="{BB962C8B-B14F-4D97-AF65-F5344CB8AC3E}">
        <p14:creationId xmlns:p14="http://schemas.microsoft.com/office/powerpoint/2010/main" val="161742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850106"/>
          </a:xfrm>
        </p:spPr>
        <p:txBody>
          <a:bodyPr>
            <a:normAutofit/>
          </a:bodyPr>
          <a:lstStyle/>
          <a:p>
            <a:r>
              <a:rPr lang="en-US" sz="3600" dirty="0" smtClean="0"/>
              <a:t>‘Popular Culture’</a:t>
            </a:r>
            <a:endParaRPr lang="en-US" sz="3600" dirty="0"/>
          </a:p>
        </p:txBody>
      </p:sp>
      <p:sp>
        <p:nvSpPr>
          <p:cNvPr id="3" name="Content Placeholder 2"/>
          <p:cNvSpPr>
            <a:spLocks noGrp="1"/>
          </p:cNvSpPr>
          <p:nvPr>
            <p:ph idx="1"/>
          </p:nvPr>
        </p:nvSpPr>
        <p:spPr>
          <a:xfrm>
            <a:off x="467544" y="1207556"/>
            <a:ext cx="8229600" cy="5616624"/>
          </a:xfrm>
        </p:spPr>
        <p:txBody>
          <a:bodyPr>
            <a:normAutofit lnSpcReduction="10000"/>
          </a:bodyPr>
          <a:lstStyle/>
          <a:p>
            <a:r>
              <a:rPr lang="en-US" sz="2400" dirty="0" smtClean="0"/>
              <a:t>Whose culture is ‘popular culture’?</a:t>
            </a:r>
          </a:p>
          <a:p>
            <a:pPr marL="0" indent="0">
              <a:buNone/>
            </a:pPr>
            <a:endParaRPr lang="en-US" sz="1800" dirty="0" smtClean="0"/>
          </a:p>
          <a:p>
            <a:r>
              <a:rPr lang="en-US" sz="1800" dirty="0" smtClean="0"/>
              <a:t>‘Popular </a:t>
            </a:r>
            <a:r>
              <a:rPr lang="en-US" sz="1800" dirty="0"/>
              <a:t>culture is perhaps best defined initially in a negative way as unofficial culture, the culture of the non-elite, the </a:t>
            </a:r>
            <a:r>
              <a:rPr lang="en-US" sz="1800" dirty="0" smtClean="0"/>
              <a:t>“subordinate classes”’ (Peter Burke, </a:t>
            </a:r>
            <a:r>
              <a:rPr lang="en-US" sz="1800" i="1" dirty="0" smtClean="0"/>
              <a:t>Popular Culture in Early Modern </a:t>
            </a:r>
            <a:r>
              <a:rPr lang="en-US" sz="1800" dirty="0" smtClean="0"/>
              <a:t>Europe, 1978)</a:t>
            </a:r>
          </a:p>
          <a:p>
            <a:pPr marL="0" indent="0">
              <a:buNone/>
            </a:pPr>
            <a:endParaRPr lang="en-US" sz="1800" dirty="0" smtClean="0"/>
          </a:p>
          <a:p>
            <a:r>
              <a:rPr lang="en-US" sz="1800" dirty="0" smtClean="0"/>
              <a:t>‘Popular </a:t>
            </a:r>
            <a:r>
              <a:rPr lang="en-US" sz="1800" dirty="0"/>
              <a:t>cultures’ refers to widely held and commonly expressed thoughts and actions, structures of feeling and systems of meaning: attitudes and values expressed </a:t>
            </a:r>
            <a:r>
              <a:rPr lang="en-US" sz="1800" dirty="0" err="1"/>
              <a:t>performatively</a:t>
            </a:r>
            <a:r>
              <a:rPr lang="en-US" sz="1800" dirty="0"/>
              <a:t>, symbolically, orally and in </a:t>
            </a:r>
            <a:r>
              <a:rPr lang="en-US" sz="1800" dirty="0" smtClean="0"/>
              <a:t>writing. Common </a:t>
            </a:r>
            <a:r>
              <a:rPr lang="en-US" sz="1800" dirty="0"/>
              <a:t>cultural values spill across tidy social demarcations. The term popular cultures is not intended to imply some firm, exclusive division between popular and elite, high and low, great and little, or learned and unlearned. The ’s’ in cultures represents the subcultural </a:t>
            </a:r>
            <a:r>
              <a:rPr lang="en-US" sz="1800" dirty="0" err="1"/>
              <a:t>splinterings</a:t>
            </a:r>
            <a:r>
              <a:rPr lang="en-US" sz="1800" dirty="0"/>
              <a:t> (or segmentation) of locality, age, gender, religion and class.</a:t>
            </a:r>
            <a:r>
              <a:rPr lang="en-US" sz="1800" dirty="0" smtClean="0"/>
              <a:t>’</a:t>
            </a:r>
            <a:r>
              <a:rPr lang="en-GB" sz="1800" dirty="0"/>
              <a:t> </a:t>
            </a:r>
            <a:r>
              <a:rPr lang="en-GB" sz="1800" dirty="0" smtClean="0"/>
              <a:t>(</a:t>
            </a:r>
            <a:r>
              <a:rPr lang="en-US" sz="1800" dirty="0" smtClean="0"/>
              <a:t>Barry </a:t>
            </a:r>
            <a:r>
              <a:rPr lang="en-US" sz="1800" dirty="0" err="1"/>
              <a:t>Reay</a:t>
            </a:r>
            <a:r>
              <a:rPr lang="en-US" sz="1800" dirty="0"/>
              <a:t>, </a:t>
            </a:r>
            <a:r>
              <a:rPr lang="en-US" sz="1800" i="1" dirty="0"/>
              <a:t>Popular Cultures in England 1550-</a:t>
            </a:r>
            <a:r>
              <a:rPr lang="en-US" sz="1800" i="1" dirty="0" smtClean="0"/>
              <a:t>1750</a:t>
            </a:r>
            <a:r>
              <a:rPr lang="en-US" sz="1800" dirty="0" smtClean="0"/>
              <a:t>, 1998)</a:t>
            </a:r>
          </a:p>
          <a:p>
            <a:endParaRPr lang="en-US" sz="1800" dirty="0"/>
          </a:p>
          <a:p>
            <a:r>
              <a:rPr lang="en-US" sz="1800" dirty="0"/>
              <a:t>‘We could borrow the high/low dichotomizing that marks popular as non-elite … but [I] suggest that what is popular is precisely what is not reducible to such binaries – that popular is common, in the sense of commonly available and commonly espoused’. </a:t>
            </a:r>
            <a:r>
              <a:rPr lang="en-US" sz="1800" dirty="0" smtClean="0"/>
              <a:t>(Karen </a:t>
            </a:r>
            <a:r>
              <a:rPr lang="en-US" sz="1800" dirty="0" err="1" smtClean="0"/>
              <a:t>Raber</a:t>
            </a:r>
            <a:r>
              <a:rPr lang="en-US" sz="1800" dirty="0" smtClean="0"/>
              <a:t>, “The Common Body: Renaissance Popular Beliefs”, 2010)</a:t>
            </a:r>
          </a:p>
          <a:p>
            <a:endParaRPr lang="en-GB" sz="1400" dirty="0"/>
          </a:p>
          <a:p>
            <a:pPr marL="0" indent="0">
              <a:buNone/>
            </a:pPr>
            <a:endParaRPr lang="en-US" sz="1600" dirty="0" smtClean="0"/>
          </a:p>
          <a:p>
            <a:pPr marL="0" indent="0">
              <a:buNone/>
            </a:pPr>
            <a:endParaRPr lang="en-US" sz="2000" dirty="0"/>
          </a:p>
          <a:p>
            <a:pPr marL="0" indent="0">
              <a:buNone/>
            </a:pPr>
            <a:endParaRPr lang="en-GB" sz="2000" dirty="0"/>
          </a:p>
          <a:p>
            <a:pPr marL="0" indent="0">
              <a:buNone/>
            </a:pPr>
            <a:endParaRPr lang="en-US" dirty="0"/>
          </a:p>
        </p:txBody>
      </p:sp>
    </p:spTree>
    <p:extLst>
      <p:ext uri="{BB962C8B-B14F-4D97-AF65-F5344CB8AC3E}">
        <p14:creationId xmlns:p14="http://schemas.microsoft.com/office/powerpoint/2010/main" val="4024048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US" sz="4000" dirty="0" smtClean="0"/>
              <a:t>Historical Approaches</a:t>
            </a:r>
            <a:endParaRPr lang="en-US" sz="4000" dirty="0"/>
          </a:p>
        </p:txBody>
      </p:sp>
      <p:sp>
        <p:nvSpPr>
          <p:cNvPr id="3" name="Content Placeholder 2"/>
          <p:cNvSpPr>
            <a:spLocks noGrp="1"/>
          </p:cNvSpPr>
          <p:nvPr>
            <p:ph idx="1"/>
          </p:nvPr>
        </p:nvSpPr>
        <p:spPr>
          <a:xfrm>
            <a:off x="457200" y="836712"/>
            <a:ext cx="8229600" cy="5805264"/>
          </a:xfrm>
        </p:spPr>
        <p:txBody>
          <a:bodyPr>
            <a:normAutofit fontScale="25000" lnSpcReduction="20000"/>
          </a:bodyPr>
          <a:lstStyle/>
          <a:p>
            <a:pPr marL="0" indent="0">
              <a:buNone/>
            </a:pPr>
            <a:r>
              <a:rPr lang="en-US" sz="9600" dirty="0" smtClean="0"/>
              <a:t>Low culture versus high culture:</a:t>
            </a:r>
            <a:endParaRPr lang="en-GB" sz="9600" dirty="0" smtClean="0"/>
          </a:p>
          <a:p>
            <a:pPr marL="0" indent="0">
              <a:buNone/>
            </a:pPr>
            <a:r>
              <a:rPr lang="en-GB" sz="9600" dirty="0" smtClean="0"/>
              <a:t>1970s:</a:t>
            </a:r>
          </a:p>
          <a:p>
            <a:pPr marL="0" indent="0">
              <a:buNone/>
            </a:pPr>
            <a:endParaRPr lang="en-GB" sz="7200" dirty="0" smtClean="0"/>
          </a:p>
          <a:p>
            <a:r>
              <a:rPr lang="en-GB" sz="7200" dirty="0" smtClean="0"/>
              <a:t>Robert </a:t>
            </a:r>
            <a:r>
              <a:rPr lang="en-GB" sz="7200" dirty="0" err="1"/>
              <a:t>Muchembled</a:t>
            </a:r>
            <a:r>
              <a:rPr lang="en-GB" sz="7200" dirty="0"/>
              <a:t>, </a:t>
            </a:r>
            <a:r>
              <a:rPr lang="en-GB" sz="7200" i="1" dirty="0"/>
              <a:t>Culture </a:t>
            </a:r>
            <a:r>
              <a:rPr lang="en-GB" sz="7200" i="1" dirty="0" err="1"/>
              <a:t>populaire</a:t>
            </a:r>
            <a:r>
              <a:rPr lang="en-GB" sz="7200" i="1" dirty="0"/>
              <a:t> et culture des élites </a:t>
            </a:r>
            <a:r>
              <a:rPr lang="en-GB" sz="7200" i="1" dirty="0" err="1"/>
              <a:t>dans</a:t>
            </a:r>
            <a:r>
              <a:rPr lang="en-GB" sz="7200" i="1" dirty="0"/>
              <a:t> la France </a:t>
            </a:r>
            <a:r>
              <a:rPr lang="en-GB" sz="7200" i="1" dirty="0" err="1" smtClean="0"/>
              <a:t>Moderne</a:t>
            </a:r>
            <a:r>
              <a:rPr lang="en-GB" sz="7200" i="1" dirty="0" smtClean="0"/>
              <a:t> </a:t>
            </a:r>
            <a:r>
              <a:rPr lang="en-GB" sz="7200" i="1" dirty="0"/>
              <a:t>(</a:t>
            </a:r>
            <a:r>
              <a:rPr lang="en-GB" sz="7200" i="1" dirty="0" err="1"/>
              <a:t>XVe-XVIIIe</a:t>
            </a:r>
            <a:r>
              <a:rPr lang="en-GB" sz="7200" i="1" dirty="0"/>
              <a:t> siècle</a:t>
            </a:r>
            <a:r>
              <a:rPr lang="en-GB" sz="7200" i="1" dirty="0" smtClean="0"/>
              <a:t>) </a:t>
            </a:r>
            <a:r>
              <a:rPr lang="en-GB" sz="7200" dirty="0" smtClean="0"/>
              <a:t> - Acculturation in early modern France.</a:t>
            </a:r>
            <a:endParaRPr lang="en-GB" sz="7200" i="1" dirty="0" smtClean="0"/>
          </a:p>
          <a:p>
            <a:endParaRPr lang="en-GB" sz="7200" i="1" dirty="0" smtClean="0"/>
          </a:p>
          <a:p>
            <a:r>
              <a:rPr lang="en-GB" sz="7200" dirty="0" smtClean="0"/>
              <a:t>Peter </a:t>
            </a:r>
            <a:r>
              <a:rPr lang="en-GB" sz="7200" dirty="0"/>
              <a:t>Burke, </a:t>
            </a:r>
            <a:r>
              <a:rPr lang="en-GB" sz="7200" i="1" dirty="0"/>
              <a:t>Popular Culture in Early Modern </a:t>
            </a:r>
            <a:r>
              <a:rPr lang="en-GB" sz="7200" i="1" dirty="0" smtClean="0"/>
              <a:t>Europe </a:t>
            </a:r>
            <a:r>
              <a:rPr lang="en-GB" sz="7200" dirty="0" smtClean="0"/>
              <a:t>(1978) - The elite gradually withdrew from popular culture.</a:t>
            </a:r>
            <a:endParaRPr lang="en-GB" sz="7200" i="1" dirty="0" smtClean="0"/>
          </a:p>
          <a:p>
            <a:endParaRPr lang="en-GB" sz="7200" i="1" dirty="0" smtClean="0"/>
          </a:p>
          <a:p>
            <a:r>
              <a:rPr lang="en-GB" sz="7200" dirty="0"/>
              <a:t>Marxist: elite </a:t>
            </a:r>
            <a:r>
              <a:rPr lang="en-GB" sz="7200" dirty="0" err="1"/>
              <a:t>vs</a:t>
            </a:r>
            <a:r>
              <a:rPr lang="en-GB" sz="7200" dirty="0"/>
              <a:t> </a:t>
            </a:r>
            <a:r>
              <a:rPr lang="en-GB" sz="7200" dirty="0" smtClean="0"/>
              <a:t>plebeian culture. e.g. E P </a:t>
            </a:r>
            <a:r>
              <a:rPr lang="en-GB" sz="7200" i="1" dirty="0" smtClean="0"/>
              <a:t>Thompson,</a:t>
            </a:r>
            <a:r>
              <a:rPr lang="en-GB" sz="7200" dirty="0" smtClean="0"/>
              <a:t> </a:t>
            </a:r>
            <a:r>
              <a:rPr lang="en-GB" sz="7200" dirty="0"/>
              <a:t>“The Moral Economy of the English Crowd in the Eighteenth Century”, </a:t>
            </a:r>
            <a:r>
              <a:rPr lang="en-GB" sz="7200" i="1" dirty="0"/>
              <a:t>Past and Present </a:t>
            </a:r>
            <a:r>
              <a:rPr lang="en-GB" sz="7200" dirty="0"/>
              <a:t> 50 (1971</a:t>
            </a:r>
            <a:r>
              <a:rPr lang="en-GB" sz="7200" dirty="0" smtClean="0"/>
              <a:t>)  - Culture </a:t>
            </a:r>
            <a:r>
              <a:rPr lang="en-GB" sz="7200" dirty="0"/>
              <a:t>as a nurturing ground for class </a:t>
            </a:r>
            <a:r>
              <a:rPr lang="en-GB" sz="7200" dirty="0" smtClean="0"/>
              <a:t>struggle. </a:t>
            </a:r>
          </a:p>
          <a:p>
            <a:endParaRPr lang="en-GB" sz="7200" dirty="0" smtClean="0"/>
          </a:p>
          <a:p>
            <a:r>
              <a:rPr lang="en-US" sz="7200" dirty="0"/>
              <a:t>Keith </a:t>
            </a:r>
            <a:r>
              <a:rPr lang="en-US" sz="7200" dirty="0" err="1" smtClean="0"/>
              <a:t>Wrightson</a:t>
            </a:r>
            <a:r>
              <a:rPr lang="en-US" sz="7200" dirty="0"/>
              <a:t> </a:t>
            </a:r>
            <a:r>
              <a:rPr lang="en-US" sz="7200" dirty="0" smtClean="0"/>
              <a:t>and David Levine, </a:t>
            </a:r>
            <a:r>
              <a:rPr lang="en-US" sz="7200" i="1" dirty="0" smtClean="0"/>
              <a:t>Poverty and Piety in an English Village: </a:t>
            </a:r>
            <a:r>
              <a:rPr lang="en-US" sz="7200" i="1" dirty="0" err="1" smtClean="0"/>
              <a:t>Terling</a:t>
            </a:r>
            <a:r>
              <a:rPr lang="en-US" sz="7200" i="1" dirty="0" smtClean="0"/>
              <a:t> 1525-1700 </a:t>
            </a:r>
            <a:r>
              <a:rPr lang="en-US" sz="7200" dirty="0" smtClean="0"/>
              <a:t>(1979) - Attacks on popular culture imposed by the elites and the ‘middling sort’</a:t>
            </a:r>
          </a:p>
          <a:p>
            <a:endParaRPr lang="en-US" sz="7200" dirty="0"/>
          </a:p>
          <a:p>
            <a:r>
              <a:rPr lang="en-US" sz="7200" dirty="0" smtClean="0"/>
              <a:t>Key themes: socio-cultural conflict, acculturation, distinct difference</a:t>
            </a:r>
            <a:endParaRPr lang="en-GB" sz="7200" dirty="0" smtClean="0"/>
          </a:p>
          <a:p>
            <a:endParaRPr lang="en-GB" dirty="0"/>
          </a:p>
          <a:p>
            <a:pPr marL="0" indent="0">
              <a:buNone/>
            </a:pPr>
            <a:endParaRPr lang="en-GB" dirty="0"/>
          </a:p>
        </p:txBody>
      </p:sp>
    </p:spTree>
    <p:extLst>
      <p:ext uri="{BB962C8B-B14F-4D97-AF65-F5344CB8AC3E}">
        <p14:creationId xmlns:p14="http://schemas.microsoft.com/office/powerpoint/2010/main" val="24501073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 calcmode="lin" valueType="num">
                                      <p:cBhvr additive="base">
                                        <p:cTn id="3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Autofit/>
          </a:bodyPr>
          <a:lstStyle/>
          <a:p>
            <a:r>
              <a:rPr lang="en-US" sz="2800" dirty="0"/>
              <a:t>The difficulties of trying to reconstruct long-lost cultural worlds</a:t>
            </a:r>
            <a:endParaRPr lang="en-GB" sz="2800" dirty="0"/>
          </a:p>
        </p:txBody>
      </p:sp>
      <p:sp>
        <p:nvSpPr>
          <p:cNvPr id="3" name="Content Placeholder 2"/>
          <p:cNvSpPr>
            <a:spLocks noGrp="1"/>
          </p:cNvSpPr>
          <p:nvPr>
            <p:ph idx="1"/>
          </p:nvPr>
        </p:nvSpPr>
        <p:spPr>
          <a:xfrm>
            <a:off x="457200" y="1268760"/>
            <a:ext cx="8363272" cy="5616624"/>
          </a:xfrm>
        </p:spPr>
        <p:txBody>
          <a:bodyPr>
            <a:normAutofit fontScale="70000" lnSpcReduction="20000"/>
          </a:bodyPr>
          <a:lstStyle/>
          <a:p>
            <a:pPr marL="0" lvl="0" indent="0">
              <a:buNone/>
            </a:pPr>
            <a:r>
              <a:rPr lang="en-US" dirty="0" smtClean="0"/>
              <a:t>Available sources:  </a:t>
            </a:r>
            <a:r>
              <a:rPr lang="en-GB" dirty="0"/>
              <a:t>a range of (mostly indirect) legal, administrative, literary and visual </a:t>
            </a:r>
            <a:r>
              <a:rPr lang="en-GB" dirty="0" smtClean="0"/>
              <a:t>records.  </a:t>
            </a:r>
            <a:endParaRPr lang="en-US" dirty="0"/>
          </a:p>
          <a:p>
            <a:pPr marL="0" indent="0">
              <a:buNone/>
            </a:pPr>
            <a:endParaRPr lang="en-US" dirty="0" smtClean="0"/>
          </a:p>
          <a:p>
            <a:pPr marL="0" indent="0">
              <a:buNone/>
            </a:pPr>
            <a:r>
              <a:rPr lang="en-US" dirty="0"/>
              <a:t>D</a:t>
            </a:r>
            <a:r>
              <a:rPr lang="en-US" dirty="0" smtClean="0"/>
              <a:t>ifficulties </a:t>
            </a:r>
            <a:r>
              <a:rPr lang="en-US" dirty="0"/>
              <a:t>of looking at popular culture through elite sources, oral culture through written/printed sources</a:t>
            </a:r>
          </a:p>
          <a:p>
            <a:endParaRPr lang="en-US" dirty="0" smtClean="0"/>
          </a:p>
          <a:p>
            <a:r>
              <a:rPr lang="en-US" dirty="0" smtClean="0"/>
              <a:t>Key methodological questions:</a:t>
            </a:r>
          </a:p>
          <a:p>
            <a:r>
              <a:rPr lang="en-US" sz="2900" dirty="0" smtClean="0"/>
              <a:t>How </a:t>
            </a:r>
            <a:r>
              <a:rPr lang="en-US" sz="2900" dirty="0"/>
              <a:t>do historians—heavily reliant, as they are, on written sources produced by the educated elite—actually study the culture of those people who by definition left very few written records? </a:t>
            </a:r>
            <a:endParaRPr lang="en-US" sz="2900" dirty="0" smtClean="0"/>
          </a:p>
          <a:p>
            <a:pPr marL="0" indent="0">
              <a:buNone/>
            </a:pPr>
            <a:endParaRPr lang="en-US" sz="2900" dirty="0" smtClean="0"/>
          </a:p>
          <a:p>
            <a:r>
              <a:rPr lang="en-US" sz="2900" dirty="0" smtClean="0"/>
              <a:t>Our sources provide </a:t>
            </a:r>
            <a:r>
              <a:rPr lang="en-US" sz="2900" dirty="0"/>
              <a:t>only indirect access to the ‘popular’, </a:t>
            </a:r>
            <a:r>
              <a:rPr lang="en-US" sz="2900" dirty="0" smtClean="0"/>
              <a:t>do they </a:t>
            </a:r>
            <a:r>
              <a:rPr lang="en-US" sz="2900" dirty="0"/>
              <a:t>tell us more about the producers than about the consumers of these cultural </a:t>
            </a:r>
            <a:r>
              <a:rPr lang="en-US" sz="2900" dirty="0" smtClean="0"/>
              <a:t>products?</a:t>
            </a:r>
          </a:p>
          <a:p>
            <a:pPr marL="0" indent="0">
              <a:buNone/>
            </a:pPr>
            <a:endParaRPr lang="en-US" sz="2900" dirty="0" smtClean="0"/>
          </a:p>
          <a:p>
            <a:r>
              <a:rPr lang="en-US" sz="2900" dirty="0"/>
              <a:t>It is possible for popular historians to fall into the trap of assuming too much or reading in a desired outcome. How do we distinguish between a plausible reconstruction of a lost world and an overly imaginative reading of improperly perceived symbols</a:t>
            </a:r>
            <a:r>
              <a:rPr lang="en-US" sz="2900" dirty="0" smtClean="0"/>
              <a:t>?</a:t>
            </a:r>
          </a:p>
          <a:p>
            <a:endParaRPr lang="en-GB" dirty="0"/>
          </a:p>
          <a:p>
            <a:endParaRPr lang="en-GB" dirty="0"/>
          </a:p>
          <a:p>
            <a:endParaRPr lang="en-US" dirty="0"/>
          </a:p>
        </p:txBody>
      </p:sp>
    </p:spTree>
    <p:extLst>
      <p:ext uri="{BB962C8B-B14F-4D97-AF65-F5344CB8AC3E}">
        <p14:creationId xmlns:p14="http://schemas.microsoft.com/office/powerpoint/2010/main" val="35893099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4000" dirty="0" smtClean="0"/>
              <a:t>Historical Approaches</a:t>
            </a:r>
            <a:endParaRPr lang="en-US" sz="4000" dirty="0"/>
          </a:p>
        </p:txBody>
      </p:sp>
      <p:sp>
        <p:nvSpPr>
          <p:cNvPr id="3" name="Content Placeholder 2"/>
          <p:cNvSpPr>
            <a:spLocks noGrp="1"/>
          </p:cNvSpPr>
          <p:nvPr>
            <p:ph idx="1"/>
          </p:nvPr>
        </p:nvSpPr>
        <p:spPr>
          <a:xfrm>
            <a:off x="457200" y="1268760"/>
            <a:ext cx="8229600" cy="5400600"/>
          </a:xfrm>
        </p:spPr>
        <p:txBody>
          <a:bodyPr>
            <a:normAutofit fontScale="85000" lnSpcReduction="20000"/>
          </a:bodyPr>
          <a:lstStyle/>
          <a:p>
            <a:pPr marL="0" lvl="0" indent="0">
              <a:buNone/>
            </a:pPr>
            <a:r>
              <a:rPr lang="en-US" sz="2400" dirty="0" smtClean="0"/>
              <a:t>Historians </a:t>
            </a:r>
            <a:r>
              <a:rPr lang="en-US" sz="2400" dirty="0"/>
              <a:t>began to question the conceptual value of a clear elite/popular division</a:t>
            </a:r>
            <a:r>
              <a:rPr lang="en-US" sz="2400" dirty="0" smtClean="0"/>
              <a:t>. </a:t>
            </a:r>
            <a:endParaRPr lang="en-GB" sz="2400" dirty="0"/>
          </a:p>
          <a:p>
            <a:pPr marL="0" indent="0">
              <a:buNone/>
            </a:pPr>
            <a:r>
              <a:rPr lang="en-US" sz="2400" dirty="0" smtClean="0"/>
              <a:t>1980s</a:t>
            </a:r>
            <a:r>
              <a:rPr lang="en-US" sz="2400" dirty="0"/>
              <a:t> </a:t>
            </a:r>
            <a:r>
              <a:rPr lang="en-US" sz="2400" dirty="0" smtClean="0"/>
              <a:t>and 1990s:</a:t>
            </a:r>
          </a:p>
          <a:p>
            <a:pPr marL="0" indent="0">
              <a:buNone/>
            </a:pPr>
            <a:endParaRPr lang="en-US" sz="2400" dirty="0" smtClean="0"/>
          </a:p>
          <a:p>
            <a:pPr lvl="0"/>
            <a:r>
              <a:rPr lang="en-US" sz="2400" dirty="0"/>
              <a:t>C. </a:t>
            </a:r>
            <a:r>
              <a:rPr lang="en-US" sz="2400" dirty="0" err="1"/>
              <a:t>Ginzburg</a:t>
            </a:r>
            <a:r>
              <a:rPr lang="en-US" sz="2400" dirty="0"/>
              <a:t>, </a:t>
            </a:r>
            <a:r>
              <a:rPr lang="en-US" sz="2400" i="1" dirty="0"/>
              <a:t>The Cheese and the Worms </a:t>
            </a:r>
            <a:r>
              <a:rPr lang="en-US" sz="2400" dirty="0"/>
              <a:t>(first English ed. 1980), </a:t>
            </a:r>
            <a:r>
              <a:rPr lang="en-US" sz="2400" dirty="0" err="1"/>
              <a:t>emphasised</a:t>
            </a:r>
            <a:r>
              <a:rPr lang="en-US" sz="2400" dirty="0"/>
              <a:t> circularity and appropriation of culture between different groups </a:t>
            </a:r>
            <a:r>
              <a:rPr lang="en-US" sz="2400" dirty="0" err="1"/>
              <a:t>eg</a:t>
            </a:r>
            <a:r>
              <a:rPr lang="en-US" sz="2400" dirty="0"/>
              <a:t>. the heretical miller </a:t>
            </a:r>
            <a:r>
              <a:rPr lang="en-US" sz="2400" dirty="0" err="1" smtClean="0"/>
              <a:t>Menocchio</a:t>
            </a:r>
            <a:r>
              <a:rPr lang="en-US" sz="2400" dirty="0" smtClean="0"/>
              <a:t>.</a:t>
            </a:r>
          </a:p>
          <a:p>
            <a:pPr lvl="0"/>
            <a:endParaRPr lang="en-GB" sz="2400" dirty="0"/>
          </a:p>
          <a:p>
            <a:r>
              <a:rPr lang="en-US" sz="2400" dirty="0"/>
              <a:t>R. Scribner, </a:t>
            </a:r>
            <a:r>
              <a:rPr lang="en-GB" sz="2400" i="1" dirty="0"/>
              <a:t>For the Sake of Simple Folk: Popular Propaganda for the German </a:t>
            </a:r>
            <a:r>
              <a:rPr lang="en-GB" sz="2400" i="1" dirty="0" smtClean="0"/>
              <a:t>Reformation </a:t>
            </a:r>
            <a:r>
              <a:rPr lang="en-GB" sz="2400" dirty="0" smtClean="0"/>
              <a:t>(1981)</a:t>
            </a:r>
            <a:r>
              <a:rPr lang="en-GB" sz="2400" i="1" dirty="0" smtClean="0"/>
              <a:t>,</a:t>
            </a:r>
            <a:r>
              <a:rPr lang="en-US" sz="2400" dirty="0" smtClean="0"/>
              <a:t> </a:t>
            </a:r>
            <a:r>
              <a:rPr lang="en-US" sz="2400" dirty="0"/>
              <a:t>new focus on transmission, exchange within a more unified culture rather than two separate spheres </a:t>
            </a:r>
            <a:endParaRPr lang="en-US" sz="2400" dirty="0" smtClean="0"/>
          </a:p>
          <a:p>
            <a:pPr marL="0" indent="0">
              <a:buNone/>
            </a:pPr>
            <a:endParaRPr lang="en-US" sz="2400" dirty="0" smtClean="0"/>
          </a:p>
          <a:p>
            <a:r>
              <a:rPr lang="en-GB" sz="2400" dirty="0" smtClean="0"/>
              <a:t>Barry </a:t>
            </a:r>
            <a:r>
              <a:rPr lang="en-GB" sz="2400" dirty="0" err="1" smtClean="0"/>
              <a:t>Reay</a:t>
            </a:r>
            <a:r>
              <a:rPr lang="en-GB" sz="2400" dirty="0" smtClean="0"/>
              <a:t>, </a:t>
            </a:r>
            <a:r>
              <a:rPr lang="en-US" sz="2400" i="1" dirty="0"/>
              <a:t>Popular Cultures in England 1550-1750</a:t>
            </a:r>
            <a:r>
              <a:rPr lang="en-US" sz="2400" dirty="0" smtClean="0"/>
              <a:t>,</a:t>
            </a:r>
            <a:r>
              <a:rPr lang="en-GB" sz="2400" dirty="0" smtClean="0"/>
              <a:t> </a:t>
            </a:r>
            <a:r>
              <a:rPr lang="en-GB" sz="2400" dirty="0"/>
              <a:t>(1998): </a:t>
            </a:r>
            <a:r>
              <a:rPr lang="en-US" sz="2400" dirty="0"/>
              <a:t>‘The people’ encompassed great differences of wealth and </a:t>
            </a:r>
            <a:r>
              <a:rPr lang="en-US" sz="2400" dirty="0" smtClean="0"/>
              <a:t>education, </a:t>
            </a:r>
            <a:r>
              <a:rPr lang="en-US" sz="2400" dirty="0"/>
              <a:t>urban/</a:t>
            </a:r>
            <a:r>
              <a:rPr lang="en-US" sz="2400" dirty="0" smtClean="0"/>
              <a:t>rural, </a:t>
            </a:r>
            <a:r>
              <a:rPr lang="en-US" sz="2400" dirty="0"/>
              <a:t>gender and </a:t>
            </a:r>
            <a:r>
              <a:rPr lang="en-US" sz="2400" dirty="0" smtClean="0"/>
              <a:t>age, religion. Stressed the </a:t>
            </a:r>
            <a:r>
              <a:rPr lang="en-GB" sz="2400" dirty="0" smtClean="0"/>
              <a:t>plurality </a:t>
            </a:r>
            <a:r>
              <a:rPr lang="en-GB" sz="2400" dirty="0"/>
              <a:t>of overlapping </a:t>
            </a:r>
            <a:r>
              <a:rPr lang="en-GB" sz="2400" dirty="0" smtClean="0"/>
              <a:t>cultures </a:t>
            </a:r>
            <a:r>
              <a:rPr lang="en-US" sz="2400" dirty="0"/>
              <a:t>and the multiplicity and diversity of all cultural activity. </a:t>
            </a:r>
            <a:endParaRPr lang="en-GB" sz="2400" dirty="0" smtClean="0"/>
          </a:p>
          <a:p>
            <a:endParaRPr lang="en-GB" sz="2400" dirty="0" smtClean="0"/>
          </a:p>
          <a:p>
            <a:r>
              <a:rPr lang="en-GB" sz="2400" dirty="0" smtClean="0"/>
              <a:t>Key themes: interaction, appropriation, plurality, points of contact between the ‘high’ and the ‘low’, the ‘learned’ and the ‘unlearned’.</a:t>
            </a:r>
            <a:endParaRPr lang="en-US" sz="2400" dirty="0"/>
          </a:p>
          <a:p>
            <a:endParaRPr lang="en-US" sz="2400" dirty="0" smtClean="0"/>
          </a:p>
          <a:p>
            <a:pPr marL="0" indent="0">
              <a:buNone/>
            </a:pPr>
            <a:endParaRPr lang="en-US" dirty="0"/>
          </a:p>
        </p:txBody>
      </p:sp>
    </p:spTree>
    <p:extLst>
      <p:ext uri="{BB962C8B-B14F-4D97-AF65-F5344CB8AC3E}">
        <p14:creationId xmlns:p14="http://schemas.microsoft.com/office/powerpoint/2010/main" val="3659285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sz="4000" dirty="0" smtClean="0"/>
              <a:t>Point of Overlap I: Print</a:t>
            </a:r>
            <a:endParaRPr lang="en-US" sz="4000" dirty="0"/>
          </a:p>
        </p:txBody>
      </p:sp>
      <p:pic>
        <p:nvPicPr>
          <p:cNvPr id="8" name="Picture 7"/>
          <p:cNvPicPr>
            <a:picLocks noChangeAspect="1"/>
          </p:cNvPicPr>
          <p:nvPr/>
        </p:nvPicPr>
        <p:blipFill>
          <a:blip r:embed="rId2"/>
          <a:stretch>
            <a:fillRect/>
          </a:stretch>
        </p:blipFill>
        <p:spPr>
          <a:xfrm>
            <a:off x="4427984" y="980728"/>
            <a:ext cx="4716016" cy="4176464"/>
          </a:xfrm>
          <a:prstGeom prst="rect">
            <a:avLst/>
          </a:prstGeom>
        </p:spPr>
      </p:pic>
      <p:pic>
        <p:nvPicPr>
          <p:cNvPr id="9" name="Picture 2" descr="Image result for german reformation anti-papal visual propagand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953344"/>
            <a:ext cx="3528392" cy="513995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43608" y="6165304"/>
            <a:ext cx="3096344" cy="369332"/>
          </a:xfrm>
          <a:prstGeom prst="rect">
            <a:avLst/>
          </a:prstGeom>
          <a:noFill/>
        </p:spPr>
        <p:txBody>
          <a:bodyPr wrap="square" rtlCol="0">
            <a:spAutoFit/>
          </a:bodyPr>
          <a:lstStyle/>
          <a:p>
            <a:r>
              <a:rPr lang="en-US" dirty="0" smtClean="0"/>
              <a:t>Anti-papal Satire</a:t>
            </a:r>
            <a:endParaRPr lang="en-US" dirty="0"/>
          </a:p>
        </p:txBody>
      </p:sp>
      <p:sp>
        <p:nvSpPr>
          <p:cNvPr id="11" name="TextBox 10"/>
          <p:cNvSpPr txBox="1"/>
          <p:nvPr/>
        </p:nvSpPr>
        <p:spPr>
          <a:xfrm>
            <a:off x="4932040" y="5445224"/>
            <a:ext cx="4032448" cy="646331"/>
          </a:xfrm>
          <a:prstGeom prst="rect">
            <a:avLst/>
          </a:prstGeom>
          <a:noFill/>
        </p:spPr>
        <p:txBody>
          <a:bodyPr wrap="square" rtlCol="0">
            <a:spAutoFit/>
          </a:bodyPr>
          <a:lstStyle/>
          <a:p>
            <a:r>
              <a:rPr lang="en-US" dirty="0" smtClean="0"/>
              <a:t>Anti-Catholic English ballad entitled </a:t>
            </a:r>
            <a:r>
              <a:rPr lang="en-US" i="1" dirty="0" smtClean="0"/>
              <a:t>“A Scourge for the Pope</a:t>
            </a:r>
            <a:r>
              <a:rPr lang="en-US" dirty="0" smtClean="0"/>
              <a:t>”</a:t>
            </a:r>
            <a:endParaRPr lang="en-US" dirty="0"/>
          </a:p>
        </p:txBody>
      </p:sp>
    </p:spTree>
    <p:extLst>
      <p:ext uri="{BB962C8B-B14F-4D97-AF65-F5344CB8AC3E}">
        <p14:creationId xmlns:p14="http://schemas.microsoft.com/office/powerpoint/2010/main" val="21693152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10713</TotalTime>
  <Words>2136</Words>
  <Application>Microsoft Macintosh PowerPoint</Application>
  <PresentationFormat>On-screen Show (4:3)</PresentationFormat>
  <Paragraphs>141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Popular  Culture</vt:lpstr>
      <vt:lpstr>Lecture structure</vt:lpstr>
      <vt:lpstr>What is ‘culture’?</vt:lpstr>
      <vt:lpstr>What is ‘Culture’</vt:lpstr>
      <vt:lpstr>‘Popular Culture’</vt:lpstr>
      <vt:lpstr>Historical Approaches</vt:lpstr>
      <vt:lpstr>The difficulties of trying to reconstruct long-lost cultural worlds</vt:lpstr>
      <vt:lpstr>Historical Approaches</vt:lpstr>
      <vt:lpstr>Point of Overlap I: Print</vt:lpstr>
      <vt:lpstr>Point of Overlap: Print</vt:lpstr>
      <vt:lpstr>Accessing Print</vt:lpstr>
      <vt:lpstr>Print Culture and Oral Culture</vt:lpstr>
      <vt:lpstr>Point of Overlap II: Medicine and the Body</vt:lpstr>
      <vt:lpstr>Point of Overlap II: Medicine and the Body</vt:lpstr>
      <vt:lpstr>PowerPoint Presentation</vt:lpstr>
      <vt:lpstr>Lay and Learned Medical Views</vt:lpstr>
      <vt:lpstr>Point of Overlap III: Rituals of Community Censure</vt:lpstr>
      <vt:lpstr>Charivari</vt:lpstr>
      <vt:lpstr>Charivari – a quasi-judicial punishment?</vt:lpstr>
      <vt:lpstr>Charivari – a point of contact with elites?</vt:lpstr>
      <vt:lpstr>‘Popular Culture’ - where do we go from here?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Elite and Popular Culture</dc:title>
  <dc:creator>Mark K</dc:creator>
  <cp:lastModifiedBy>Giovanni</cp:lastModifiedBy>
  <cp:revision>173</cp:revision>
  <dcterms:created xsi:type="dcterms:W3CDTF">2017-01-10T18:04:40Z</dcterms:created>
  <dcterms:modified xsi:type="dcterms:W3CDTF">2019-02-18T16:44:48Z</dcterms:modified>
</cp:coreProperties>
</file>