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7" r:id="rId5"/>
    <p:sldId id="388" r:id="rId6"/>
    <p:sldId id="415" r:id="rId7"/>
    <p:sldId id="262" r:id="rId8"/>
    <p:sldId id="392" r:id="rId9"/>
    <p:sldId id="394" r:id="rId10"/>
    <p:sldId id="376" r:id="rId11"/>
    <p:sldId id="377" r:id="rId12"/>
    <p:sldId id="408" r:id="rId13"/>
    <p:sldId id="397" r:id="rId14"/>
    <p:sldId id="414" r:id="rId15"/>
    <p:sldId id="411" r:id="rId16"/>
    <p:sldId id="379" r:id="rId17"/>
    <p:sldId id="412" r:id="rId18"/>
    <p:sldId id="416" r:id="rId19"/>
    <p:sldId id="266" r:id="rId20"/>
    <p:sldId id="3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4DAB4-25E1-420D-81AC-5323C2B30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B1CDCE-F6B5-41EC-80DF-2696B75E9A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026B9-684B-4AA4-B5DD-89F220A82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9E04A-B9BA-43B8-8139-84DC55C77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DBE5B-A5D8-4736-8160-C9D77CA78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06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EA09B-1B1E-404E-AF80-522CBC9B8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A03252-71B6-4050-9FDB-60DD8677D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F0772-77E9-4D24-91D3-FA78C30A9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A19FB-89DC-4647-AA3E-03ABD3250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D16C2-18F0-4B70-9C04-93A3F2B0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39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A32F50-D8A3-4F3E-A62D-0CD5F1EEDF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FE1A8B-5929-429D-B732-3DB60F2D6A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2806-EBA9-4120-9447-329015A94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3D8-1E1D-4A7D-9EFA-6CEAE322A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41F24-0F41-4ED8-BC78-B105775F9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524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25FD9-DA83-410A-B12F-AD10CF7D6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03E44-3F2E-4EF1-8083-739B2EE03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B3092-9BE4-45A9-AD19-79DDA7E5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B4272-75E0-4A99-AC95-B0DAE4EC1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C70B4-E6F7-4250-B13C-4288437D6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70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87D7C-D335-4B3B-90DB-7982B5028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13CC1-570A-482E-BA85-780F4C4D0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C4E8B-975E-4E7F-8AEA-E655C219C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33FE3-1776-4FD7-A105-66E461832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A9F24-F515-4C1F-88C2-0620F55CB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480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CA59-11FB-4731-8B45-646DE8DC0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7A7EA-B7CF-4148-81F1-4830156A3E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2F709-1CBF-42DB-BF45-C497C15B7E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10D7AA-4C3F-454C-8F0D-4D01240FC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059AD-5A86-47A4-8C1A-883B4DFC1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83500-E7A5-4438-BD4D-D4D4E5414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28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E266A-592A-48E4-9698-E75B07403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533712-E1D9-4CA1-8607-83AFC06E4E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488CC-65ED-4531-A7CD-BC23C0DD8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1C664B-4814-40A2-99C6-F1298A848D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7F9F94-50CB-41BF-8CBE-34138EAC03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F742BE-3449-4A22-B819-18C0A5960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9C630D-6701-48ED-9D50-2031B70B9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3FB3A4-09DF-4A49-9EFE-2563C220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178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1BE4F-11CE-4590-A9F5-4D9A75214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0CE21B-2C04-496D-9B52-2C60DBE3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99748-F201-4179-860D-142B89211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E8E55-6C02-442D-8D59-4EC789EB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107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4F1D50-F066-42AD-80A1-2D8D46EB6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7216A4-4C1A-4C6E-8761-9AC8133DD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97107-43BF-4A8E-8878-F03A7791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39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32068-B1B6-4436-B6AF-4680211D9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69187-7F15-4652-9AB7-594D55087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7EAA9-418C-4A9B-B08C-1423F8D3D9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F7A87-AD87-4DC6-8E44-0C0F9A65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0201EC-1214-4EB0-95BE-06EF8249D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355D7-F004-4E45-BB01-403069764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3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B2BA4-54BE-43FC-902C-CB881191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D44033-FB88-4E12-BF97-D8F49D4D75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E0ADE3-EFD4-488C-9750-6D210621D6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DA95A-3FD4-47D3-B6BC-508BED98F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514C9-54F0-423D-B712-8D946D20D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739FAA-F2E0-46AD-BA15-208122A5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314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1BBB8-1B2A-4272-95F1-FEB2F306F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ABEAA-2CDE-43F0-9447-856177D2A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DB23E-25B0-4FAB-B34F-3F86732B5F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164B-D8C5-4CC6-9B74-529B22D42FE5}" type="datetimeFigureOut">
              <a:rPr lang="en-GB" smtClean="0"/>
              <a:t>07/01/2019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BCE75-CC50-4C80-A0E2-FEF71C0867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E2315-040B-4907-BA7A-833642367C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27E06-20B4-4EDC-8743-0EE39102BF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s://youtu.be/1NOjkmkanr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7A6A14-EF4F-4AE5-BCB8-25644F972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Power and Authority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E4D7E3-CF8F-4A71-9FB8-851B8D1D5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676884"/>
            <a:ext cx="6105194" cy="68207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Mark Knights</a:t>
            </a:r>
          </a:p>
        </p:txBody>
      </p:sp>
    </p:spTree>
    <p:extLst>
      <p:ext uri="{BB962C8B-B14F-4D97-AF65-F5344CB8AC3E}">
        <p14:creationId xmlns:p14="http://schemas.microsoft.com/office/powerpoint/2010/main" val="83771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63552" y="13297"/>
            <a:ext cx="8229600" cy="1143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</a:rPr>
              <a:t>Strong religious ideology underpins dynastic monarchies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9303" y="1209522"/>
            <a:ext cx="5283169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+mj-lt"/>
              </a:rPr>
              <a:t>Monarchs appointed by God to rule (‘Divine Right’)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+mj-lt"/>
              </a:rPr>
              <a:t>Shakespeare - Richard II: </a:t>
            </a:r>
          </a:p>
          <a:p>
            <a:pPr>
              <a:spcAft>
                <a:spcPts val="600"/>
              </a:spcAft>
            </a:pPr>
            <a:r>
              <a:rPr lang="en-GB" sz="2800" dirty="0">
                <a:latin typeface="+mj-lt"/>
              </a:rPr>
              <a:t>‘Not all the water in the rough rude sea can wash the balm from an anointed king; The breath of worldly men cannot depose the deputy elected by the Lord.’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+mj-lt"/>
              </a:rPr>
              <a:t>Cardinal Richelieu (advisor to Louis XIII of France): ‘kings are the living images of God’. </a:t>
            </a:r>
            <a:endParaRPr lang="en-GB" sz="2800" i="1" dirty="0">
              <a:latin typeface="+mj-lt"/>
            </a:endParaRPr>
          </a:p>
        </p:txBody>
      </p:sp>
      <p:pic>
        <p:nvPicPr>
          <p:cNvPr id="1026" name="Picture 2" descr="File:Bishops Bible Elizabeth I 1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999" y="-8484"/>
            <a:ext cx="4087999" cy="588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79999" y="5949281"/>
            <a:ext cx="3463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>
                <a:latin typeface="+mj-lt"/>
              </a:rPr>
              <a:t>Frontispiece to Bishop’s Bible (1569)  from reign of Elizabeth I</a:t>
            </a:r>
            <a:endParaRPr lang="en-GB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462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19536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/>
              <a:t>The King’s Evil: Divinely appointed kings have power to heal scrofula through touch </a:t>
            </a:r>
            <a:r>
              <a:rPr lang="en-GB" sz="2800" b="1" dirty="0">
                <a:solidFill>
                  <a:schemeClr val="bg1"/>
                </a:solidFill>
              </a:rPr>
              <a:t>touch</a:t>
            </a:r>
          </a:p>
        </p:txBody>
      </p:sp>
      <p:pic>
        <p:nvPicPr>
          <p:cNvPr id="2052" name="Picture 4" descr="https://upload.wikimedia.org/wikipedia/commons/5/5c/Henri_IV_touche_les_escrouel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1318200"/>
            <a:ext cx="6480720" cy="534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701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4750" y="1017736"/>
            <a:ext cx="35249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Court became a major centre of government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Before 1500 courts = highly mobile and not fixed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1500-1750 = became permanent seats of gov. administration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4799" y="724054"/>
            <a:ext cx="5906329" cy="37708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0" y="4125621"/>
            <a:ext cx="4762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Escorial Palace, Madrid</a:t>
            </a:r>
            <a:endParaRPr lang="en-GB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6259" y="4686102"/>
            <a:ext cx="86718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+mj-lt"/>
              </a:rPr>
              <a:t>Spanish Court: </a:t>
            </a:r>
            <a:r>
              <a:rPr lang="en-GB" sz="2400" dirty="0">
                <a:latin typeface="+mj-lt"/>
              </a:rPr>
              <a:t>1561 - permanently established in Madrid becoming lynchpin of central government.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Emergence of new class of royal official and bureaucracy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During Henry VIII’s reign in England - Thomas More and Thomas Cromwell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94758" y="84214"/>
            <a:ext cx="5099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latin typeface="+mj-lt"/>
              </a:rPr>
              <a:t>3. Expansion of royal court 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7887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1913" y="3720906"/>
            <a:ext cx="66713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+mj-lt"/>
              </a:rPr>
              <a:t>Centralisation in France under Cardinal Richelieu from 1610s: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Dilute power of nobility with royal councils and provincial officials called </a:t>
            </a:r>
            <a:r>
              <a:rPr lang="en-GB" sz="2400" i="1" dirty="0">
                <a:latin typeface="+mj-lt"/>
              </a:rPr>
              <a:t>Intendants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+mj-lt"/>
              </a:rPr>
              <a:t>Intendants c</a:t>
            </a:r>
            <a:r>
              <a:rPr lang="en-GB" sz="2400" dirty="0">
                <a:latin typeface="+mj-lt"/>
              </a:rPr>
              <a:t>an raise troops, administer justice, raise and collect taxes</a:t>
            </a:r>
          </a:p>
          <a:p>
            <a:r>
              <a:rPr lang="en-GB" sz="2400" dirty="0">
                <a:latin typeface="+mj-lt"/>
              </a:rPr>
              <a:t>1515 1 royal official : 4,700 inhabitants; </a:t>
            </a:r>
          </a:p>
          <a:p>
            <a:r>
              <a:rPr lang="en-GB" sz="2400" dirty="0">
                <a:latin typeface="+mj-lt"/>
              </a:rPr>
              <a:t>1665 1 royal official : 380 inhabitants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1913" y="936909"/>
            <a:ext cx="60038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+mj-lt"/>
              </a:rPr>
              <a:t>Spain under Philip IV and Count Olivares, 1620s-40s</a:t>
            </a:r>
            <a:r>
              <a:rPr lang="en-GB" sz="2400" dirty="0">
                <a:latin typeface="+mj-lt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‘one king, one law and one coinage’ across Spanish domains;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1632 - control of cities taken from Castilian </a:t>
            </a:r>
            <a:r>
              <a:rPr lang="en-GB" sz="2400" i="1" dirty="0">
                <a:latin typeface="+mj-lt"/>
              </a:rPr>
              <a:t>Cortes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New military policy called ‘Union of Arms’</a:t>
            </a:r>
            <a:r>
              <a:rPr lang="en-GB" sz="2400" i="1" dirty="0">
                <a:latin typeface="+mj-lt"/>
              </a:rPr>
              <a:t> </a:t>
            </a:r>
            <a:endParaRPr lang="en-GB" sz="2400" dirty="0"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841676" y="0"/>
            <a:ext cx="869714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3600" b="1" dirty="0">
                <a:solidFill>
                  <a:schemeClr val="bg1"/>
                </a:solidFill>
              </a:rPr>
              <a:t>3</a:t>
            </a:r>
            <a:r>
              <a:rPr lang="en-GB" sz="3600" b="1" dirty="0"/>
              <a:t>4. Legal and Political uniformity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777EC3-2E52-4384-B1FB-3CCE0349B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570" y="1221295"/>
            <a:ext cx="4263430" cy="54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6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805D8-A410-4283-BE3F-45B9D31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the difference between ‘power’ and ‘authority’?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80E3A-B39C-42B4-8C31-7E44D930D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2375" y="2405488"/>
            <a:ext cx="3142785" cy="3883800"/>
          </a:xfrm>
        </p:spPr>
        <p:txBody>
          <a:bodyPr>
            <a:normAutofit/>
          </a:bodyPr>
          <a:lstStyle/>
          <a:p>
            <a:r>
              <a:rPr lang="en-GB" dirty="0"/>
              <a:t>Force – legitimacy</a:t>
            </a:r>
          </a:p>
          <a:p>
            <a:r>
              <a:rPr lang="en-GB" dirty="0">
                <a:hlinkClick r:id="rId2"/>
              </a:rPr>
              <a:t>https://youtu.be/1NOjkmkanrc</a:t>
            </a:r>
            <a:endParaRPr lang="en-GB" dirty="0"/>
          </a:p>
          <a:p>
            <a:r>
              <a:rPr lang="en-GB" dirty="0"/>
              <a:t>Trump</a:t>
            </a:r>
          </a:p>
          <a:p>
            <a:r>
              <a:rPr lang="en-GB" dirty="0"/>
              <a:t>Social power is political power?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57164B-8AC7-431A-B564-B9FA4F094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704" y="1470478"/>
            <a:ext cx="6577584" cy="493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568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86889" y="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bg1"/>
                </a:solidFill>
              </a:rPr>
              <a:t>‘</a:t>
            </a:r>
            <a:r>
              <a:rPr lang="en-GB" sz="4000" b="1" dirty="0">
                <a:solidFill>
                  <a:schemeClr val="bg1"/>
                </a:solidFill>
              </a:rPr>
              <a:t>Composite monarchies’ (J. Elliott</a:t>
            </a:r>
            <a:r>
              <a:rPr lang="en-GB" sz="36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120402"/>
            <a:ext cx="561441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GB" sz="2800" dirty="0"/>
              <a:t> 1. Diversity of languages, institutions, systems of law, regional identities</a:t>
            </a:r>
          </a:p>
          <a:p>
            <a:r>
              <a:rPr lang="en-GB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France</a:t>
            </a:r>
          </a:p>
          <a:p>
            <a:pPr marL="712788" indent="-349250">
              <a:buFont typeface="Arial" panose="020B0604020202020204" pitchFamily="34" charset="0"/>
              <a:buChar char="•"/>
            </a:pPr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No official language until 1539</a:t>
            </a:r>
          </a:p>
          <a:p>
            <a:pPr marL="712788" indent="-349250">
              <a:buFont typeface="Arial" panose="020B0604020202020204" pitchFamily="34" charset="0"/>
              <a:buChar char="•"/>
            </a:pPr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Even in 1515 only one royal official for every 4,700 inhabitants. </a:t>
            </a:r>
          </a:p>
          <a:p>
            <a:pPr marL="712788" indent="-349250">
              <a:buFont typeface="Arial" panose="020B0604020202020204" pitchFamily="34" charset="0"/>
              <a:buChar char="•"/>
            </a:pPr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1620 – </a:t>
            </a:r>
            <a:r>
              <a:rPr lang="en-GB" sz="2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Béarn</a:t>
            </a:r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 made part of France, but retained rights, privileges and customs.</a:t>
            </a:r>
          </a:p>
          <a:p>
            <a:pPr marL="363538"/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Collection of states under one ruler, but each state retains their own local traditions and legal structures. </a:t>
            </a:r>
          </a:p>
          <a:p>
            <a:r>
              <a:rPr lang="en-GB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Spain </a:t>
            </a:r>
          </a:p>
          <a:p>
            <a:pPr marL="712788" indent="-349250">
              <a:buFont typeface="Arial" panose="020B0604020202020204" pitchFamily="34" charset="0"/>
              <a:buChar char="•"/>
            </a:pPr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Forged with houses of Aragon and Castile (marriage of Isabella and Ferdinand in 1469)</a:t>
            </a:r>
          </a:p>
          <a:p>
            <a:pPr marL="712788" indent="-349250">
              <a:buFont typeface="Arial" panose="020B0604020202020204" pitchFamily="34" charset="0"/>
              <a:buChar char="•"/>
            </a:pPr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C16th absorbs Catalonia, Valencia, Sicily, Naples, provinces of Netherlands (c.1506) and Portugal (1580)</a:t>
            </a:r>
          </a:p>
          <a:p>
            <a:pPr marL="712788" indent="-349250">
              <a:buFont typeface="Arial" panose="020B0604020202020204" pitchFamily="34" charset="0"/>
              <a:buChar char="•"/>
            </a:pPr>
            <a:r>
              <a:rPr lang="en-GB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BUT regional political structures retained</a:t>
            </a:r>
            <a:endParaRPr lang="en-GB" sz="2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04" y="1518629"/>
            <a:ext cx="4972105" cy="535744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970590C-DFFD-4375-905F-A6E62AD70854}"/>
              </a:ext>
            </a:extLst>
          </p:cNvPr>
          <p:cNvSpPr/>
          <p:nvPr/>
        </p:nvSpPr>
        <p:spPr>
          <a:xfrm>
            <a:off x="603504" y="329500"/>
            <a:ext cx="52212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Challenges and constraints to royal power</a:t>
            </a:r>
          </a:p>
        </p:txBody>
      </p:sp>
    </p:spTree>
    <p:extLst>
      <p:ext uri="{BB962C8B-B14F-4D97-AF65-F5344CB8AC3E}">
        <p14:creationId xmlns:p14="http://schemas.microsoft.com/office/powerpoint/2010/main" val="107957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86311" y="387528"/>
            <a:ext cx="8784976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GB" sz="3600" b="1" dirty="0">
                <a:latin typeface="Cambria" panose="02040503050406030204" pitchFamily="18" charset="0"/>
                <a:cs typeface="Times New Roman" panose="02020603050405020304" pitchFamily="18" charset="0"/>
              </a:rPr>
              <a:t>2. The Nobility</a:t>
            </a:r>
          </a:p>
        </p:txBody>
      </p:sp>
      <p:sp>
        <p:nvSpPr>
          <p:cNvPr id="7" name="Rectangle 6"/>
          <p:cNvSpPr/>
          <p:nvPr/>
        </p:nvSpPr>
        <p:spPr>
          <a:xfrm>
            <a:off x="827233" y="1530528"/>
            <a:ext cx="85839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/>
            <a:r>
              <a:rPr lang="en-GB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Political order in 1500 = feudal</a:t>
            </a:r>
          </a:p>
          <a:p>
            <a:pPr marL="820738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Feudal state composed of overlapping authorities, rather than single sovereign</a:t>
            </a:r>
          </a:p>
          <a:p>
            <a:pPr marL="820738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Power of ruler bound up with regional aristocrats (not king) who have right to wage war, tax subjects, administer and enforce law </a:t>
            </a:r>
            <a:endParaRPr lang="en-GB" sz="2800" dirty="0"/>
          </a:p>
          <a:p>
            <a:pPr marL="820738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ambria" panose="02040503050406030204" pitchFamily="18" charset="0"/>
                <a:cs typeface="Times New Roman" panose="02020603050405020304" pitchFamily="18" charset="0"/>
              </a:rPr>
              <a:t>Nobility from ancient warrior class – dominate government at all levels. </a:t>
            </a:r>
          </a:p>
          <a:p>
            <a:pPr marL="820738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Nobility most significant check on growth of royal power in Europe</a:t>
            </a:r>
          </a:p>
        </p:txBody>
      </p:sp>
    </p:spTree>
    <p:extLst>
      <p:ext uri="{BB962C8B-B14F-4D97-AF65-F5344CB8AC3E}">
        <p14:creationId xmlns:p14="http://schemas.microsoft.com/office/powerpoint/2010/main" val="1228430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7003"/>
          <a:stretch/>
        </p:blipFill>
        <p:spPr>
          <a:xfrm>
            <a:off x="893755" y="1058653"/>
            <a:ext cx="4000643" cy="555813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041136" cy="114300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3. Representative institutions</a:t>
            </a:r>
            <a:endParaRPr lang="en-GB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5788153" y="571500"/>
            <a:ext cx="5943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Local and regional assemblies found across Europe, bringing together nobility, church and commons.</a:t>
            </a:r>
          </a:p>
          <a:p>
            <a:r>
              <a:rPr lang="en-GB" sz="2400" dirty="0"/>
              <a:t> e.g.: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i="1" dirty="0"/>
              <a:t>Cortes</a:t>
            </a:r>
            <a:r>
              <a:rPr lang="en-GB" sz="2400" dirty="0"/>
              <a:t> of Aragon and Castile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Parliaments of England, Ireland and Scotland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France: Local </a:t>
            </a:r>
            <a:r>
              <a:rPr lang="en-GB" sz="2400" i="1" dirty="0" err="1"/>
              <a:t>Parlements</a:t>
            </a:r>
            <a:r>
              <a:rPr lang="en-GB" sz="2400" i="1" dirty="0"/>
              <a:t> </a:t>
            </a:r>
            <a:r>
              <a:rPr lang="en-GB" sz="2400" dirty="0"/>
              <a:t>have some power to veto royal decisions; Estates-General esp. during national crisis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Have limited law-making powers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Rights to bring grievances to princes, take charge of taxation, oversee legal cases.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Needed by kings to raise taxes and armies</a:t>
            </a:r>
          </a:p>
        </p:txBody>
      </p:sp>
    </p:spTree>
    <p:extLst>
      <p:ext uri="{BB962C8B-B14F-4D97-AF65-F5344CB8AC3E}">
        <p14:creationId xmlns:p14="http://schemas.microsoft.com/office/powerpoint/2010/main" val="1724560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283D3-62EF-4AE0-8A96-FA9EA3BC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4. Republican tradition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18CCB-2040-4F0E-98D8-98CE2E73F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563"/>
            <a:ext cx="5484541" cy="53651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Republicanism – idealisation of classical antiquity; Machiavelli</a:t>
            </a:r>
          </a:p>
          <a:p>
            <a:pPr marL="0" indent="0">
              <a:buNone/>
            </a:pPr>
            <a:r>
              <a:rPr lang="en-GB" dirty="0"/>
              <a:t>‘Monarchical republicanism’</a:t>
            </a:r>
          </a:p>
          <a:p>
            <a:pPr marL="0" indent="0">
              <a:buNone/>
            </a:pPr>
            <a:r>
              <a:rPr lang="en-GB" dirty="0"/>
              <a:t>	Patrick Collinson – ‘monarchical republic of Queen Elizabeth I’. </a:t>
            </a:r>
          </a:p>
          <a:p>
            <a:pPr marL="0" indent="0">
              <a:buNone/>
            </a:pPr>
            <a:r>
              <a:rPr lang="en-GB" dirty="0"/>
              <a:t>	Mark Goldie – C16th England ‘an unacknowledged  Republic’ </a:t>
            </a:r>
          </a:p>
          <a:p>
            <a:pPr marL="0" indent="0">
              <a:buNone/>
            </a:pPr>
            <a:r>
              <a:rPr lang="en-GB" dirty="0"/>
              <a:t>	‘chief inhabitants’ of towns and cities closely involved in their governance.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‘enslavement’</a:t>
            </a:r>
          </a:p>
          <a:p>
            <a:pPr marL="0" indent="0">
              <a:buNone/>
            </a:pPr>
            <a:r>
              <a:rPr lang="en-GB" dirty="0"/>
              <a:t>right to resist?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F8329D-2798-491C-BBB1-F20395180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677" y="512956"/>
            <a:ext cx="4825968" cy="583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76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3B997-BE0C-4F8D-BBF3-E201C67B4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Rebellions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1E1C3-4A4C-44B3-8ED8-A4BEECAB4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Most rebellions were regional/ national – opposition to central control, officials, courtiers </a:t>
            </a:r>
            <a:r>
              <a:rPr lang="en-GB" dirty="0" err="1"/>
              <a:t>eg</a:t>
            </a:r>
            <a:r>
              <a:rPr lang="en-GB" dirty="0"/>
              <a:t> 1640s Rebellions in Naples, Catalonia and Portugal against Philip IV of Spain and Count of 	Olivares &gt; Portuguese independence</a:t>
            </a:r>
          </a:p>
          <a:p>
            <a:r>
              <a:rPr lang="en-GB" dirty="0"/>
              <a:t>Aristocratic-led but with significant elements of popular participation. </a:t>
            </a:r>
          </a:p>
          <a:p>
            <a:r>
              <a:rPr lang="en-GB" dirty="0"/>
              <a:t>Rebels adopted rhetoric of legal and political conservatism</a:t>
            </a:r>
          </a:p>
          <a:p>
            <a:r>
              <a:rPr lang="en-GB" dirty="0"/>
              <a:t>Most explosive rebellions occur when a region had a different religious identity to its prince.</a:t>
            </a:r>
          </a:p>
          <a:p>
            <a:r>
              <a:rPr lang="en-GB" dirty="0"/>
              <a:t>Radical doctrines in both Reformation (e.g. Calvinism) and Counter-Reformation suggest that heretic ruler could be resisted or even overthrown. </a:t>
            </a:r>
          </a:p>
          <a:p>
            <a:r>
              <a:rPr lang="en-GB" dirty="0"/>
              <a:t>Clash between the ideology of the European Reformations (Catholic and Protestant) and the ideology of the Divine Right of Kings.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00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9F9F1-6291-4372-ABA2-6480CE1E8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91D06-62E0-4143-9372-92D61F5C3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763322" cy="4943165"/>
          </a:xfrm>
        </p:spPr>
        <p:txBody>
          <a:bodyPr/>
          <a:lstStyle/>
          <a:p>
            <a:r>
              <a:rPr lang="en-GB"/>
              <a:t>Overview of our </a:t>
            </a:r>
            <a:r>
              <a:rPr lang="en-GB" dirty="0"/>
              <a:t>next block of topics: the political landscape</a:t>
            </a:r>
          </a:p>
          <a:p>
            <a:r>
              <a:rPr lang="en-GB" dirty="0"/>
              <a:t>What is a state and what type of state structures characterised early modernity?</a:t>
            </a:r>
          </a:p>
          <a:p>
            <a:r>
              <a:rPr lang="en-GB" dirty="0"/>
              <a:t>Focus in on kingship and its quest for expanded powers</a:t>
            </a:r>
          </a:p>
          <a:p>
            <a:r>
              <a:rPr lang="en-GB" dirty="0"/>
              <a:t>What distinguishes power from authority? What challenges did powers face?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F04E06-269F-4404-A5D3-418A8610B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  <a14:imgEffect>
                      <a14:brightnessContrast bright="-15000" contrast="-1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00178" y="2062975"/>
            <a:ext cx="5009479" cy="313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67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-26513"/>
            <a:ext cx="8229600" cy="1143000"/>
          </a:xfrm>
        </p:spPr>
        <p:txBody>
          <a:bodyPr/>
          <a:lstStyle/>
          <a:p>
            <a:r>
              <a:rPr lang="en-GB" b="1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7702" y="1250302"/>
            <a:ext cx="9556595" cy="547388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3200" dirty="0"/>
              <a:t>Variety in types of early modern state: hereditary monarchies, city states, republics, composite monarchies, elected monarchies</a:t>
            </a:r>
          </a:p>
          <a:p>
            <a:pPr>
              <a:spcBef>
                <a:spcPts val="0"/>
              </a:spcBef>
            </a:pPr>
            <a:r>
              <a:rPr lang="en-GB" sz="3200" dirty="0"/>
              <a:t>Tension between state-building aspirations of monarchs, and existing structures, e.g. parliaments, regional assemblies, nobility. </a:t>
            </a:r>
          </a:p>
          <a:p>
            <a:pPr>
              <a:spcBef>
                <a:spcPts val="0"/>
              </a:spcBef>
            </a:pPr>
            <a:r>
              <a:rPr lang="en-GB" sz="3200" dirty="0"/>
              <a:t>Transition from feudal to sovereign/imperial state = complex and contingent process</a:t>
            </a:r>
          </a:p>
          <a:p>
            <a:pPr>
              <a:spcBef>
                <a:spcPts val="0"/>
              </a:spcBef>
            </a:pPr>
            <a:r>
              <a:rPr lang="en-GB" sz="3200" dirty="0"/>
              <a:t>Changes affected by other developments – religious and technological change, and intellectual developments (e.g. humanist thought)</a:t>
            </a:r>
          </a:p>
        </p:txBody>
      </p:sp>
    </p:spTree>
    <p:extLst>
      <p:ext uri="{BB962C8B-B14F-4D97-AF65-F5344CB8AC3E}">
        <p14:creationId xmlns:p14="http://schemas.microsoft.com/office/powerpoint/2010/main" val="4221141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F54CC-C41A-4E05-B126-58ED20CA8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7857"/>
            <a:ext cx="10515600" cy="1325563"/>
          </a:xfrm>
        </p:spPr>
        <p:txBody>
          <a:bodyPr/>
          <a:lstStyle/>
          <a:p>
            <a:r>
              <a:rPr lang="en-GB" dirty="0"/>
              <a:t>What is a state?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82BD7-E249-47EB-812F-4BA410808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5080" y="630450"/>
            <a:ext cx="5836920" cy="55971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state emerged as a concept and term in this period (Quentin Skinner, ‘A Genealogy of the Modern State’, </a:t>
            </a:r>
            <a:r>
              <a:rPr lang="en-GB" i="1" dirty="0"/>
              <a:t>Proceedings of the British Academy </a:t>
            </a:r>
            <a:r>
              <a:rPr lang="en-GB" dirty="0"/>
              <a:t>2008) – also ‘realm’, ‘body politic’</a:t>
            </a:r>
          </a:p>
          <a:p>
            <a:r>
              <a:rPr lang="en-GB" dirty="0"/>
              <a:t>‘state building’ vs ‘state formation’</a:t>
            </a:r>
          </a:p>
          <a:p>
            <a:endParaRPr lang="en-GB" dirty="0"/>
          </a:p>
          <a:p>
            <a:pPr>
              <a:spcAft>
                <a:spcPts val="0"/>
              </a:spcAft>
            </a:pPr>
            <a:r>
              <a:rPr lang="en-GB" dirty="0"/>
              <a:t>Jean </a:t>
            </a:r>
            <a:r>
              <a:rPr lang="en-GB" dirty="0" err="1"/>
              <a:t>Bodin</a:t>
            </a:r>
            <a:r>
              <a:rPr lang="en-GB" dirty="0"/>
              <a:t>: </a:t>
            </a:r>
            <a:r>
              <a:rPr lang="en-GB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“It is the distinguishing mark of the sovereign that </a:t>
            </a:r>
            <a:r>
              <a:rPr lang="en-GB" dirty="0">
                <a:solidFill>
                  <a:schemeClr val="bg1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en-GB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cannot in any way be subject to the commands of another”. The state was the union of the people under the same sovereignty’.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i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Six Books of the Republic </a:t>
            </a:r>
            <a:r>
              <a:rPr lang="en-GB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(1576)</a:t>
            </a:r>
            <a:endParaRPr lang="en-GB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A08FC2-0404-40F1-898D-69EF82093F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39" y="1679537"/>
            <a:ext cx="5836920" cy="463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999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B77C8-4F00-4CA9-8985-E94280A8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Types of polity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78680-340A-4345-AEA9-168DBC123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54624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There were different ways of constructing the state</a:t>
            </a:r>
          </a:p>
          <a:p>
            <a:r>
              <a:rPr lang="en-GB" dirty="0"/>
              <a:t>Europe c.1450 comprised 1000+ independent polities (less than 350 by 1700)</a:t>
            </a:r>
          </a:p>
          <a:p>
            <a:r>
              <a:rPr lang="en-GB" dirty="0"/>
              <a:t>Republics </a:t>
            </a:r>
          </a:p>
          <a:p>
            <a:r>
              <a:rPr lang="en-GB" dirty="0"/>
              <a:t>City states Greater civic participation, though still domination of elites/oligarchies </a:t>
            </a:r>
            <a:r>
              <a:rPr lang="en-GB" dirty="0" err="1"/>
              <a:t>eg</a:t>
            </a:r>
            <a:r>
              <a:rPr lang="en-GB" dirty="0"/>
              <a:t> Venice governed by c. 40 families</a:t>
            </a:r>
          </a:p>
          <a:p>
            <a:r>
              <a:rPr lang="en-GB" dirty="0"/>
              <a:t>Monarchies – with different types</a:t>
            </a:r>
          </a:p>
          <a:p>
            <a:r>
              <a:rPr lang="en-GB" dirty="0"/>
              <a:t>Empires. ‘empire’ / ‘imperium’ = dominion, sovereignty, not territorial conquests – but this changed over time</a:t>
            </a:r>
          </a:p>
          <a:p>
            <a:endParaRPr lang="en-GB" dirty="0"/>
          </a:p>
        </p:txBody>
      </p:sp>
      <p:pic>
        <p:nvPicPr>
          <p:cNvPr id="5" name="Picture 22" descr="Renaissance Italy.">
            <a:extLst>
              <a:ext uri="{FF2B5EF4-FFF2-40B4-BE49-F238E27FC236}">
                <a16:creationId xmlns:a16="http://schemas.microsoft.com/office/drawing/2014/main" id="{BB7981EC-29F4-408B-92D2-785A3468C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8235" y="1039745"/>
            <a:ext cx="4629809" cy="477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852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89664" y="1295927"/>
            <a:ext cx="3960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Cambria" panose="02040503050406030204" pitchFamily="18" charset="0"/>
                <a:cs typeface="Times New Roman" panose="02020603050405020304" pitchFamily="18" charset="0"/>
              </a:rPr>
              <a:t>Collection of c.300 semi-autonomous states; regional powers; and 66 free cities.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Cambria" panose="02040503050406030204" pitchFamily="18" charset="0"/>
                <a:cs typeface="Times New Roman" panose="02020603050405020304" pitchFamily="18" charset="0"/>
              </a:rPr>
              <a:t>Under control of ‘Holy Roman Emperor’ (e.g. Austrian House of Habsburg)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Cambria" panose="02040503050406030204" pitchFamily="18" charset="0"/>
                <a:cs typeface="Times New Roman" panose="02020603050405020304" pitchFamily="18" charset="0"/>
              </a:rPr>
              <a:t>Elected rather than hereditary monarch</a:t>
            </a:r>
          </a:p>
        </p:txBody>
      </p:sp>
      <p:sp>
        <p:nvSpPr>
          <p:cNvPr id="5" name="Title 3"/>
          <p:cNvSpPr>
            <a:spLocks noGrp="1"/>
          </p:cNvSpPr>
          <p:nvPr/>
        </p:nvSpPr>
        <p:spPr>
          <a:xfrm>
            <a:off x="1690917" y="95692"/>
            <a:ext cx="9021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Elective monarchies: Holy Roman </a:t>
            </a:r>
            <a:r>
              <a:rPr lang="en-GB" sz="3600" b="1" dirty="0" err="1"/>
              <a:t>Empire</a:t>
            </a:r>
            <a:r>
              <a:rPr lang="en-GB" sz="3600" b="1" dirty="0" err="1">
                <a:solidFill>
                  <a:schemeClr val="bg1"/>
                </a:solidFill>
              </a:rPr>
              <a:t>Empire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6" name="Picture 5" descr="File:Imperial Circles 1512 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5545" y="1549759"/>
            <a:ext cx="4750455" cy="466479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327106" y="5196049"/>
            <a:ext cx="53406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Cambria" panose="02040503050406030204" pitchFamily="18" charset="0"/>
                <a:cs typeface="Times New Roman" panose="02020603050405020304" pitchFamily="18" charset="0"/>
              </a:rPr>
              <a:t>10 Imperial Circles created by 1512 – for defence, taxation, peace-keeping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Cambria" panose="02040503050406030204" pitchFamily="18" charset="0"/>
                <a:cs typeface="Times New Roman" panose="02020603050405020304" pitchFamily="18" charset="0"/>
              </a:rPr>
              <a:t>Parliament of each circle = </a:t>
            </a:r>
            <a:r>
              <a:rPr lang="en-GB" sz="2400" i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Kreistag</a:t>
            </a:r>
            <a:endParaRPr lang="en-GB" sz="24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553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6F161-EABE-4C78-8CFF-BADAE40CE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546" y="2054579"/>
            <a:ext cx="1960756" cy="1325563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composite monarchies</a:t>
            </a:r>
            <a:br>
              <a:rPr lang="en-GB" sz="3200" dirty="0"/>
            </a:br>
            <a:r>
              <a:rPr lang="en-GB" sz="3200" dirty="0"/>
              <a:t>(Elliott).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33863C-DDCB-4BA3-931F-929CD7E63A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59" y="542"/>
            <a:ext cx="9728807" cy="6857458"/>
          </a:xfrm>
        </p:spPr>
      </p:pic>
    </p:spTree>
    <p:extLst>
      <p:ext uri="{BB962C8B-B14F-4D97-AF65-F5344CB8AC3E}">
        <p14:creationId xmlns:p14="http://schemas.microsoft.com/office/powerpoint/2010/main" val="1498129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E0774-EEB0-42F3-BCB2-B7F0DBFC8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Kingship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9040D-3A98-4C7E-9100-C1A5A28F2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dynastic hereditary monarchies – England, France, Spain</a:t>
            </a:r>
          </a:p>
          <a:p>
            <a:r>
              <a:rPr lang="en-GB" dirty="0"/>
              <a:t>Kings possessed largest armies and bureaucracies</a:t>
            </a:r>
          </a:p>
          <a:p>
            <a:r>
              <a:rPr lang="en-GB" dirty="0"/>
              <a:t>Kingship rested on spiritual and legal claims to power</a:t>
            </a:r>
          </a:p>
          <a:p>
            <a:r>
              <a:rPr lang="en-GB" dirty="0"/>
              <a:t>External ambition proceeded simultaneously with internal centralisationc.1500-1650</a:t>
            </a:r>
          </a:p>
          <a:p>
            <a:r>
              <a:rPr lang="en-GB" dirty="0"/>
              <a:t>Control over the Church – in Catholic as much as Protestant states.</a:t>
            </a:r>
          </a:p>
          <a:p>
            <a:r>
              <a:rPr lang="en-GB" dirty="0"/>
              <a:t>Expansion of the court into a major centre of government. </a:t>
            </a:r>
          </a:p>
          <a:p>
            <a:r>
              <a:rPr lang="en-GB" dirty="0"/>
              <a:t>Expansion of control over the regions – attempt to create legal and political uniformity</a:t>
            </a:r>
          </a:p>
          <a:p>
            <a:r>
              <a:rPr lang="en-GB" dirty="0"/>
              <a:t>‘Absolutism’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668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1657890" y="5498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Expansion of Monarchical Power (1) Territorial </a:t>
            </a:r>
            <a:r>
              <a:rPr lang="en-GB" sz="3600" b="1" dirty="0">
                <a:solidFill>
                  <a:schemeClr val="bg1"/>
                </a:solidFill>
              </a:rPr>
              <a:t>conquest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63552" y="2122576"/>
            <a:ext cx="8224854" cy="545435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Driven by better funded imperial armies and better technology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b="1" dirty="0"/>
              <a:t>Spain: </a:t>
            </a:r>
          </a:p>
          <a:p>
            <a:pPr>
              <a:spcBef>
                <a:spcPts val="0"/>
              </a:spcBef>
            </a:pPr>
            <a:r>
              <a:rPr lang="en-GB" dirty="0"/>
              <a:t>Conquer Valencia, Catalonia, the Netherlands and Portugal in C16th, and Mexico and Peru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b="1" dirty="0"/>
              <a:t>Italian Wars 1494-1559:</a:t>
            </a:r>
          </a:p>
          <a:p>
            <a:pPr>
              <a:spcBef>
                <a:spcPts val="0"/>
              </a:spcBef>
            </a:pPr>
            <a:r>
              <a:rPr lang="en-GB" dirty="0"/>
              <a:t>City states fall in face of French, Austrian and Spanish expansion</a:t>
            </a:r>
          </a:p>
          <a:p>
            <a:pPr>
              <a:spcBef>
                <a:spcPts val="0"/>
              </a:spcBef>
            </a:pPr>
            <a:r>
              <a:rPr lang="en-GB" dirty="0"/>
              <a:t>By 1559 – only Venice and San Marino retain independence</a:t>
            </a:r>
          </a:p>
        </p:txBody>
      </p:sp>
    </p:spTree>
    <p:extLst>
      <p:ext uri="{BB962C8B-B14F-4D97-AF65-F5344CB8AC3E}">
        <p14:creationId xmlns:p14="http://schemas.microsoft.com/office/powerpoint/2010/main" val="2709590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88768" y="34524"/>
            <a:ext cx="83736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(2) Domestic centralisation: over the Church</a:t>
            </a:r>
          </a:p>
        </p:txBody>
      </p:sp>
      <p:sp>
        <p:nvSpPr>
          <p:cNvPr id="7" name="Rectangle 6"/>
          <p:cNvSpPr/>
          <p:nvPr/>
        </p:nvSpPr>
        <p:spPr>
          <a:xfrm>
            <a:off x="356616" y="1184831"/>
            <a:ext cx="759866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Protestant Reformation gives secular rulers ability to limit power of bishops and Popes over territories.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Thomas Cromwell (1533): ‘</a:t>
            </a:r>
            <a:r>
              <a:rPr lang="en-GB" sz="2400" i="1" dirty="0">
                <a:latin typeface="+mj-lt"/>
              </a:rPr>
              <a:t>this </a:t>
            </a:r>
            <a:r>
              <a:rPr lang="en-GB" sz="2400" i="1" dirty="0" err="1">
                <a:latin typeface="+mj-lt"/>
              </a:rPr>
              <a:t>realme</a:t>
            </a:r>
            <a:r>
              <a:rPr lang="en-GB" sz="2400" i="1" dirty="0">
                <a:latin typeface="+mj-lt"/>
              </a:rPr>
              <a:t> of England is an Empire ... governed by one supreme head and king having the dignity and royal estate of the imperial crown of the same, unto whom a body politic... be bounden and owe to bear next to God a natural and humble obedience</a:t>
            </a:r>
            <a:r>
              <a:rPr lang="en-GB" sz="2400" dirty="0">
                <a:latin typeface="+mj-lt"/>
              </a:rPr>
              <a:t>’’</a:t>
            </a:r>
          </a:p>
          <a:p>
            <a:r>
              <a:rPr lang="en-GB" sz="2400" dirty="0"/>
              <a:t>In Catholic as much as Protestant states: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1516 </a:t>
            </a:r>
            <a:r>
              <a:rPr lang="en-GB" sz="2400" i="1" dirty="0"/>
              <a:t>Concordat of Bologna </a:t>
            </a:r>
            <a:r>
              <a:rPr lang="en-GB" sz="2400" dirty="0"/>
              <a:t>– papal bull giving kings of France given right to nominate appointments of all bishops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1555 Holy Roman Empire states - adopt policy of ‘</a:t>
            </a:r>
            <a:r>
              <a:rPr lang="en-GB" sz="2400" i="1" dirty="0" err="1"/>
              <a:t>cuius</a:t>
            </a:r>
            <a:r>
              <a:rPr lang="en-GB" sz="2400" i="1" dirty="0"/>
              <a:t> region, </a:t>
            </a:r>
            <a:r>
              <a:rPr lang="en-GB" sz="2400" i="1" dirty="0" err="1"/>
              <a:t>eius</a:t>
            </a:r>
            <a:r>
              <a:rPr lang="en-GB" sz="2400" i="1" dirty="0"/>
              <a:t> </a:t>
            </a:r>
            <a:r>
              <a:rPr lang="en-GB" sz="2400" i="1" dirty="0" err="1"/>
              <a:t>religio</a:t>
            </a:r>
            <a:r>
              <a:rPr lang="en-GB" sz="2400" i="1" dirty="0"/>
              <a:t>’ – of him the region, of him the religion</a:t>
            </a:r>
            <a:endParaRPr lang="en-GB" sz="24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646" y="1667656"/>
            <a:ext cx="3417401" cy="38710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75576" y="5842640"/>
            <a:ext cx="4762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Thomas Cromwell (1485-1540): chief advisor to Henry VIII 1532-40</a:t>
            </a:r>
            <a:endParaRPr lang="en-GB" b="1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601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1286</Words>
  <Application>Microsoft Office PowerPoint</Application>
  <PresentationFormat>Widescreen</PresentationFormat>
  <Paragraphs>129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Office Theme</vt:lpstr>
      <vt:lpstr>Power and Authority</vt:lpstr>
      <vt:lpstr>Lecture outline</vt:lpstr>
      <vt:lpstr>What is a state?</vt:lpstr>
      <vt:lpstr>Types of polity</vt:lpstr>
      <vt:lpstr>PowerPoint Presentation</vt:lpstr>
      <vt:lpstr>composite monarchies (Elliott).</vt:lpstr>
      <vt:lpstr>Kingship</vt:lpstr>
      <vt:lpstr>PowerPoint Presentation</vt:lpstr>
      <vt:lpstr>(2) Domestic centralisation: over the Church</vt:lpstr>
      <vt:lpstr>Strong religious ideology underpins dynastic monarchies</vt:lpstr>
      <vt:lpstr>The King’s Evil: Divinely appointed kings have power to heal scrofula through touch touch</vt:lpstr>
      <vt:lpstr>PowerPoint Presentation</vt:lpstr>
      <vt:lpstr>PowerPoint Presentation</vt:lpstr>
      <vt:lpstr>What is the difference between ‘power’ and ‘authority’?</vt:lpstr>
      <vt:lpstr>‘Composite monarchies’ (J. Elliott)</vt:lpstr>
      <vt:lpstr>22. The Nobility</vt:lpstr>
      <vt:lpstr>3. Representative institutions</vt:lpstr>
      <vt:lpstr>4. Republican tradition</vt:lpstr>
      <vt:lpstr>Rebellions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and Authority</dc:title>
  <dc:creator>Knights, Mark</dc:creator>
  <cp:lastModifiedBy>Knights, Mark</cp:lastModifiedBy>
  <cp:revision>24</cp:revision>
  <dcterms:created xsi:type="dcterms:W3CDTF">2019-01-07T12:06:53Z</dcterms:created>
  <dcterms:modified xsi:type="dcterms:W3CDTF">2019-01-07T13:44:47Z</dcterms:modified>
</cp:coreProperties>
</file>