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58" r:id="rId4"/>
    <p:sldId id="259" r:id="rId5"/>
    <p:sldId id="262" r:id="rId6"/>
    <p:sldId id="260" r:id="rId7"/>
    <p:sldId id="263" r:id="rId8"/>
    <p:sldId id="261" r:id="rId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6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71C64-E5CD-4C7F-AAB7-76AB6AF04232}" type="datetimeFigureOut">
              <a:rPr lang="it-IT" smtClean="0"/>
              <a:t>12/11/2018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41C87-4510-4477-8FD6-C526906355C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1465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71C64-E5CD-4C7F-AAB7-76AB6AF04232}" type="datetimeFigureOut">
              <a:rPr lang="it-IT" smtClean="0"/>
              <a:t>12/11/2018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41C87-4510-4477-8FD6-C526906355C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3627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71C64-E5CD-4C7F-AAB7-76AB6AF04232}" type="datetimeFigureOut">
              <a:rPr lang="it-IT" smtClean="0"/>
              <a:t>12/11/2018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41C87-4510-4477-8FD6-C526906355C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3182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71C64-E5CD-4C7F-AAB7-76AB6AF04232}" type="datetimeFigureOut">
              <a:rPr lang="it-IT" smtClean="0"/>
              <a:t>12/11/2018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41C87-4510-4477-8FD6-C526906355C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59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71C64-E5CD-4C7F-AAB7-76AB6AF04232}" type="datetimeFigureOut">
              <a:rPr lang="it-IT" smtClean="0"/>
              <a:t>12/11/2018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41C87-4510-4477-8FD6-C526906355C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3445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71C64-E5CD-4C7F-AAB7-76AB6AF04232}" type="datetimeFigureOut">
              <a:rPr lang="it-IT" smtClean="0"/>
              <a:t>12/11/2018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41C87-4510-4477-8FD6-C526906355C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8498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71C64-E5CD-4C7F-AAB7-76AB6AF04232}" type="datetimeFigureOut">
              <a:rPr lang="it-IT" smtClean="0"/>
              <a:t>12/11/2018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41C87-4510-4477-8FD6-C526906355C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4603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71C64-E5CD-4C7F-AAB7-76AB6AF04232}" type="datetimeFigureOut">
              <a:rPr lang="it-IT" smtClean="0"/>
              <a:t>12/11/2018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41C87-4510-4477-8FD6-C526906355C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8294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71C64-E5CD-4C7F-AAB7-76AB6AF04232}" type="datetimeFigureOut">
              <a:rPr lang="it-IT" smtClean="0"/>
              <a:t>12/11/2018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41C87-4510-4477-8FD6-C526906355C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4286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71C64-E5CD-4C7F-AAB7-76AB6AF04232}" type="datetimeFigureOut">
              <a:rPr lang="it-IT" smtClean="0"/>
              <a:t>12/11/2018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41C87-4510-4477-8FD6-C526906355C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3849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71C64-E5CD-4C7F-AAB7-76AB6AF04232}" type="datetimeFigureOut">
              <a:rPr lang="it-IT" smtClean="0"/>
              <a:t>12/11/2018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41C87-4510-4477-8FD6-C526906355C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3925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71C64-E5CD-4C7F-AAB7-76AB6AF04232}" type="datetimeFigureOut">
              <a:rPr lang="it-IT" smtClean="0"/>
              <a:t>12/11/2018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41C87-4510-4477-8FD6-C526906355C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2080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0634" y="365126"/>
            <a:ext cx="11033166" cy="394728"/>
          </a:xfrm>
        </p:spPr>
        <p:txBody>
          <a:bodyPr>
            <a:normAutofit fontScale="90000"/>
          </a:bodyPr>
          <a:lstStyle/>
          <a:p>
            <a:r>
              <a:rPr lang="it-IT" b="1" dirty="0" smtClean="0">
                <a:latin typeface="Garamond" panose="02020404030301010803" pitchFamily="18" charset="0"/>
              </a:rPr>
              <a:t>Late Medieval Church</a:t>
            </a:r>
            <a:endParaRPr lang="it-IT" b="1" dirty="0">
              <a:latin typeface="Garamond" panose="02020404030301010803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6878" y="1318161"/>
            <a:ext cx="8680862" cy="53438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 smtClean="0">
                <a:latin typeface="Garamond" panose="02020404030301010803" pitchFamily="18" charset="0"/>
              </a:rPr>
              <a:t>─The Church was solid. Medieval Latin Christianity was an insecure religion surrounded by enemies, threatened by demonic forces </a:t>
            </a:r>
            <a:r>
              <a:rPr lang="it-IT" dirty="0" smtClean="0">
                <a:latin typeface="Garamond" panose="02020404030301010803" pitchFamily="18" charset="0"/>
              </a:rPr>
              <a:t>-Humanism- </a:t>
            </a:r>
            <a:r>
              <a:rPr lang="it-IT" dirty="0" smtClean="0">
                <a:latin typeface="Garamond" panose="02020404030301010803" pitchFamily="18" charset="0"/>
              </a:rPr>
              <a:t>anxious about an end always imminent.</a:t>
            </a:r>
          </a:p>
          <a:p>
            <a:pPr marL="0" indent="0">
              <a:buNone/>
            </a:pPr>
            <a:r>
              <a:rPr lang="it-IT" dirty="0" smtClean="0">
                <a:latin typeface="Garamond" panose="02020404030301010803" pitchFamily="18" charset="0"/>
              </a:rPr>
              <a:t>─The Catholic Church embraced a variety of standpoints.</a:t>
            </a:r>
          </a:p>
          <a:p>
            <a:pPr marL="0" indent="0">
              <a:buNone/>
            </a:pPr>
            <a:r>
              <a:rPr lang="it-IT" dirty="0" smtClean="0">
                <a:latin typeface="Garamond" panose="02020404030301010803" pitchFamily="18" charset="0"/>
              </a:rPr>
              <a:t>─Religion was regionalised.</a:t>
            </a:r>
          </a:p>
          <a:p>
            <a:pPr marL="0" indent="0">
              <a:buNone/>
            </a:pPr>
            <a:r>
              <a:rPr lang="it-IT" dirty="0" smtClean="0">
                <a:latin typeface="Garamond" panose="02020404030301010803" pitchFamily="18" charset="0"/>
              </a:rPr>
              <a:t>─Papacy recovered strenght from the Great Schism (1378-1417) and Conciliarism.</a:t>
            </a:r>
          </a:p>
          <a:p>
            <a:pPr marL="0" indent="0">
              <a:buNone/>
            </a:pPr>
            <a:r>
              <a:rPr lang="it-IT" dirty="0" smtClean="0">
                <a:latin typeface="Garamond" panose="02020404030301010803" pitchFamily="18" charset="0"/>
              </a:rPr>
              <a:t>─It turned on itself. National churches emerged all over Europe. </a:t>
            </a:r>
            <a:r>
              <a:rPr lang="it-IT" dirty="0" smtClean="0">
                <a:latin typeface="Garamond" panose="02020404030301010803" pitchFamily="18" charset="0"/>
              </a:rPr>
              <a:t>Composite Monarchies. </a:t>
            </a:r>
          </a:p>
          <a:p>
            <a:pPr marL="0" indent="0">
              <a:buNone/>
            </a:pPr>
            <a:r>
              <a:rPr lang="it-IT" u="sng" dirty="0" smtClean="0">
                <a:latin typeface="Garamond" panose="02020404030301010803" pitchFamily="18" charset="0"/>
              </a:rPr>
              <a:t>The </a:t>
            </a:r>
            <a:r>
              <a:rPr lang="it-IT" u="sng" dirty="0" smtClean="0">
                <a:latin typeface="Garamond" panose="02020404030301010803" pitchFamily="18" charset="0"/>
              </a:rPr>
              <a:t>power of Rome was limited. </a:t>
            </a:r>
            <a:endParaRPr lang="it-IT" u="sng" dirty="0">
              <a:latin typeface="Garamond" panose="02020404030301010803" pitchFamily="18" charset="0"/>
            </a:endParaRPr>
          </a:p>
        </p:txBody>
      </p:sp>
      <p:pic>
        <p:nvPicPr>
          <p:cNvPr id="4" name="Picture 12" descr="Image result for san feliciano folign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9956" y="3640875"/>
            <a:ext cx="3166753" cy="2372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Image result for san gennaro napl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4210" y="365126"/>
            <a:ext cx="2984302" cy="2484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73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01881" y="365126"/>
            <a:ext cx="11151919" cy="420486"/>
          </a:xfrm>
        </p:spPr>
        <p:txBody>
          <a:bodyPr>
            <a:normAutofit fontScale="90000"/>
          </a:bodyPr>
          <a:lstStyle/>
          <a:p>
            <a:r>
              <a:rPr lang="it-IT" b="1" dirty="0" smtClean="0">
                <a:latin typeface="Garamond" panose="02020404030301010803" pitchFamily="18" charset="0"/>
              </a:rPr>
              <a:t>The Hierarchy</a:t>
            </a:r>
            <a:endParaRPr lang="it-IT" b="1" dirty="0">
              <a:latin typeface="Garamond" panose="02020404030301010803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938151"/>
            <a:ext cx="8229599" cy="564295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400" dirty="0" smtClean="0">
                <a:latin typeface="Garamond" panose="02020404030301010803" pitchFamily="18" charset="0"/>
              </a:rPr>
              <a:t>Religious services defined time, daily life and dietary requirements</a:t>
            </a:r>
            <a:r>
              <a:rPr lang="it-IT" sz="2400" dirty="0" smtClean="0">
                <a:latin typeface="Garamond" panose="02020404030301010803" pitchFamily="18" charset="0"/>
              </a:rPr>
              <a:t>.</a:t>
            </a:r>
          </a:p>
          <a:p>
            <a:pPr marL="0" indent="0">
              <a:buNone/>
            </a:pPr>
            <a:r>
              <a:rPr lang="it-IT" sz="2400" dirty="0">
                <a:latin typeface="Garamond" panose="02020404030301010803" pitchFamily="18" charset="0"/>
              </a:rPr>
              <a:t>The Faith shaped a familiar world, provided sense of continuity </a:t>
            </a:r>
            <a:endParaRPr lang="it-IT" sz="2400" dirty="0" smtClean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it-IT" sz="2400" dirty="0" smtClean="0">
                <a:latin typeface="Garamond" panose="02020404030301010803" pitchFamily="18" charset="0"/>
              </a:rPr>
              <a:t>and </a:t>
            </a:r>
            <a:r>
              <a:rPr lang="it-IT" sz="2400" dirty="0">
                <a:latin typeface="Garamond" panose="02020404030301010803" pitchFamily="18" charset="0"/>
              </a:rPr>
              <a:t>community</a:t>
            </a:r>
            <a:r>
              <a:rPr lang="it-IT" sz="2400" dirty="0" smtClean="0">
                <a:latin typeface="Garamond" panose="02020404030301010803" pitchFamily="18" charset="0"/>
              </a:rPr>
              <a:t>.</a:t>
            </a:r>
            <a:endParaRPr lang="it-IT" sz="2400" dirty="0" smtClean="0">
              <a:latin typeface="Garamond" panose="02020404030301010803" pitchFamily="18" charset="0"/>
            </a:endParaRPr>
          </a:p>
          <a:p>
            <a:r>
              <a:rPr lang="it-IT" sz="2400" u="sng" dirty="0" smtClean="0">
                <a:latin typeface="Garamond" panose="02020404030301010803" pitchFamily="18" charset="0"/>
              </a:rPr>
              <a:t>Secular </a:t>
            </a:r>
            <a:r>
              <a:rPr lang="it-IT" sz="2400" u="sng" dirty="0" smtClean="0">
                <a:latin typeface="Garamond" panose="02020404030301010803" pitchFamily="18" charset="0"/>
              </a:rPr>
              <a:t>clergy</a:t>
            </a:r>
            <a:r>
              <a:rPr lang="it-IT" sz="2400" dirty="0">
                <a:latin typeface="Garamond" panose="02020404030301010803" pitchFamily="18" charset="0"/>
              </a:rPr>
              <a:t>:</a:t>
            </a:r>
            <a:r>
              <a:rPr lang="it-IT" sz="2400" dirty="0" smtClean="0">
                <a:latin typeface="Garamond" panose="02020404030301010803" pitchFamily="18" charset="0"/>
              </a:rPr>
              <a:t> lived in the world</a:t>
            </a:r>
            <a:r>
              <a:rPr lang="it-IT" sz="2400" dirty="0">
                <a:latin typeface="Garamond" panose="02020404030301010803" pitchFamily="18" charset="0"/>
              </a:rPr>
              <a:t> -</a:t>
            </a:r>
            <a:r>
              <a:rPr lang="it-IT" sz="2400" dirty="0" smtClean="0">
                <a:latin typeface="Garamond" panose="02020404030301010803" pitchFamily="18" charset="0"/>
              </a:rPr>
              <a:t>bishops </a:t>
            </a:r>
            <a:r>
              <a:rPr lang="it-IT" sz="2400" dirty="0">
                <a:latin typeface="Garamond" panose="02020404030301010803" pitchFamily="18" charset="0"/>
              </a:rPr>
              <a:t>and </a:t>
            </a:r>
            <a:r>
              <a:rPr lang="it-IT" sz="2400" dirty="0" smtClean="0">
                <a:latin typeface="Garamond" panose="02020404030301010803" pitchFamily="18" charset="0"/>
              </a:rPr>
              <a:t>priests</a:t>
            </a:r>
            <a:r>
              <a:rPr lang="it-IT" sz="2400" dirty="0">
                <a:latin typeface="Garamond" panose="02020404030301010803" pitchFamily="18" charset="0"/>
              </a:rPr>
              <a:t>.</a:t>
            </a:r>
            <a:endParaRPr lang="it-IT" sz="2400" dirty="0" smtClean="0">
              <a:latin typeface="Garamond" panose="02020404030301010803" pitchFamily="18" charset="0"/>
            </a:endParaRPr>
          </a:p>
          <a:p>
            <a:r>
              <a:rPr lang="it-IT" sz="2400" u="sng" dirty="0" smtClean="0">
                <a:latin typeface="Garamond" panose="02020404030301010803" pitchFamily="18" charset="0"/>
              </a:rPr>
              <a:t>Regulars</a:t>
            </a:r>
            <a:r>
              <a:rPr lang="it-IT" sz="2400" dirty="0">
                <a:latin typeface="Garamond" panose="02020404030301010803" pitchFamily="18" charset="0"/>
              </a:rPr>
              <a:t>: observed a </a:t>
            </a:r>
            <a:r>
              <a:rPr lang="it-IT" sz="2400" dirty="0" smtClean="0">
                <a:latin typeface="Garamond" panose="02020404030301010803" pitchFamily="18" charset="0"/>
              </a:rPr>
              <a:t>rule of chastity </a:t>
            </a:r>
            <a:r>
              <a:rPr lang="it-IT" sz="2400" dirty="0">
                <a:latin typeface="Garamond" panose="02020404030301010803" pitchFamily="18" charset="0"/>
              </a:rPr>
              <a:t>and </a:t>
            </a:r>
            <a:r>
              <a:rPr lang="it-IT" sz="2400" dirty="0" smtClean="0">
                <a:latin typeface="Garamond" panose="02020404030301010803" pitchFamily="18" charset="0"/>
              </a:rPr>
              <a:t>obedience. </a:t>
            </a:r>
            <a:r>
              <a:rPr lang="it-IT" sz="2400" dirty="0">
                <a:latin typeface="Garamond" panose="02020404030301010803" pitchFamily="18" charset="0"/>
              </a:rPr>
              <a:t>M</a:t>
            </a:r>
            <a:r>
              <a:rPr lang="it-IT" sz="2400" dirty="0" smtClean="0">
                <a:latin typeface="Garamond" panose="02020404030301010803" pitchFamily="18" charset="0"/>
              </a:rPr>
              <a:t>ysticism, preached, sheltered pilgrims, offered charity -Nuns</a:t>
            </a:r>
            <a:r>
              <a:rPr lang="it-IT" sz="2400" dirty="0">
                <a:latin typeface="Garamond" panose="02020404030301010803" pitchFamily="18" charset="0"/>
              </a:rPr>
              <a:t>, monks and </a:t>
            </a:r>
            <a:r>
              <a:rPr lang="it-IT" sz="2400" dirty="0" smtClean="0">
                <a:latin typeface="Garamond" panose="02020404030301010803" pitchFamily="18" charset="0"/>
              </a:rPr>
              <a:t>friars. </a:t>
            </a:r>
          </a:p>
          <a:p>
            <a:pPr marL="0" indent="0">
              <a:buNone/>
            </a:pPr>
            <a:r>
              <a:rPr lang="it-IT" sz="2400" b="1" dirty="0" smtClean="0">
                <a:latin typeface="Garamond" panose="02020404030301010803" pitchFamily="18" charset="0"/>
              </a:rPr>
              <a:t>Pope,</a:t>
            </a:r>
            <a:r>
              <a:rPr lang="it-IT" sz="2400" dirty="0" smtClean="0">
                <a:latin typeface="Garamond" panose="02020404030301010803" pitchFamily="18" charset="0"/>
              </a:rPr>
              <a:t> successor of the </a:t>
            </a:r>
            <a:r>
              <a:rPr lang="it-IT" sz="2400" dirty="0">
                <a:latin typeface="Garamond" panose="02020404030301010803" pitchFamily="18" charset="0"/>
              </a:rPr>
              <a:t>A</a:t>
            </a:r>
            <a:r>
              <a:rPr lang="it-IT" sz="2400" dirty="0" smtClean="0">
                <a:latin typeface="Garamond" panose="02020404030301010803" pitchFamily="18" charset="0"/>
              </a:rPr>
              <a:t>postle Peter, </a:t>
            </a:r>
            <a:r>
              <a:rPr lang="it-IT" sz="2400" dirty="0">
                <a:latin typeface="Garamond" panose="02020404030301010803" pitchFamily="18" charset="0"/>
              </a:rPr>
              <a:t>B</a:t>
            </a:r>
            <a:r>
              <a:rPr lang="it-IT" sz="2400" dirty="0" smtClean="0">
                <a:latin typeface="Garamond" panose="02020404030301010803" pitchFamily="18" charset="0"/>
              </a:rPr>
              <a:t>ishop of Rome.</a:t>
            </a:r>
          </a:p>
          <a:p>
            <a:r>
              <a:rPr lang="it-IT" sz="2400" dirty="0" err="1" smtClean="0">
                <a:latin typeface="Garamond" panose="02020404030301010803" pitchFamily="18" charset="0"/>
              </a:rPr>
              <a:t>Elected</a:t>
            </a:r>
            <a:r>
              <a:rPr lang="it-IT" sz="2400" dirty="0" smtClean="0">
                <a:latin typeface="Garamond" panose="02020404030301010803" pitchFamily="18" charset="0"/>
              </a:rPr>
              <a:t> by the </a:t>
            </a:r>
            <a:r>
              <a:rPr lang="it-IT" sz="2400" dirty="0" err="1" smtClean="0">
                <a:latin typeface="Garamond" panose="02020404030301010803" pitchFamily="18" charset="0"/>
              </a:rPr>
              <a:t>cardinals</a:t>
            </a:r>
            <a:r>
              <a:rPr lang="it-IT" sz="2400" dirty="0" smtClean="0">
                <a:latin typeface="Garamond" panose="02020404030301010803" pitchFamily="18" charset="0"/>
              </a:rPr>
              <a:t>, </a:t>
            </a:r>
            <a:r>
              <a:rPr lang="it-IT" sz="2400" dirty="0" err="1" smtClean="0">
                <a:latin typeface="Garamond" panose="02020404030301010803" pitchFamily="18" charset="0"/>
              </a:rPr>
              <a:t>chosen</a:t>
            </a:r>
            <a:r>
              <a:rPr lang="it-IT" sz="2400" dirty="0" smtClean="0">
                <a:latin typeface="Garamond" panose="02020404030301010803" pitchFamily="18" charset="0"/>
              </a:rPr>
              <a:t> by </a:t>
            </a:r>
            <a:r>
              <a:rPr lang="it-IT" sz="2400" dirty="0" err="1" smtClean="0">
                <a:latin typeface="Garamond" panose="02020404030301010803" pitchFamily="18" charset="0"/>
              </a:rPr>
              <a:t>previous</a:t>
            </a:r>
            <a:r>
              <a:rPr lang="it-IT" sz="2400" dirty="0" smtClean="0">
                <a:latin typeface="Garamond" panose="02020404030301010803" pitchFamily="18" charset="0"/>
              </a:rPr>
              <a:t> </a:t>
            </a:r>
            <a:r>
              <a:rPr lang="it-IT" sz="2400" dirty="0" err="1" smtClean="0">
                <a:latin typeface="Garamond" panose="02020404030301010803" pitchFamily="18" charset="0"/>
              </a:rPr>
              <a:t>popes</a:t>
            </a:r>
            <a:r>
              <a:rPr lang="it-IT" sz="2400" dirty="0" smtClean="0">
                <a:latin typeface="Garamond" panose="02020404030301010803" pitchFamily="18" charset="0"/>
              </a:rPr>
              <a:t> </a:t>
            </a:r>
            <a:r>
              <a:rPr lang="it-IT" sz="2400" dirty="0" err="1" smtClean="0">
                <a:latin typeface="Garamond" panose="02020404030301010803" pitchFamily="18" charset="0"/>
              </a:rPr>
              <a:t>among</a:t>
            </a:r>
            <a:r>
              <a:rPr lang="it-IT" sz="2400" dirty="0" smtClean="0">
                <a:latin typeface="Garamond" panose="02020404030301010803" pitchFamily="18" charset="0"/>
              </a:rPr>
              <a:t> the </a:t>
            </a:r>
            <a:r>
              <a:rPr lang="it-IT" sz="2400" dirty="0" err="1" smtClean="0">
                <a:latin typeface="Garamond" panose="02020404030301010803" pitchFamily="18" charset="0"/>
              </a:rPr>
              <a:t>bishops</a:t>
            </a:r>
            <a:r>
              <a:rPr lang="it-IT" sz="2400" dirty="0" smtClean="0">
                <a:latin typeface="Garamond" panose="02020404030301010803" pitchFamily="18" charset="0"/>
              </a:rPr>
              <a:t> (men in </a:t>
            </a:r>
            <a:r>
              <a:rPr lang="it-IT" sz="2400" dirty="0" err="1" smtClean="0">
                <a:latin typeface="Garamond" panose="02020404030301010803" pitchFamily="18" charset="0"/>
              </a:rPr>
              <a:t>charge</a:t>
            </a:r>
            <a:r>
              <a:rPr lang="it-IT" sz="2400" dirty="0" smtClean="0">
                <a:latin typeface="Garamond" panose="02020404030301010803" pitchFamily="18" charset="0"/>
              </a:rPr>
              <a:t> of </a:t>
            </a:r>
            <a:r>
              <a:rPr lang="it-IT" sz="2400" dirty="0" err="1" smtClean="0">
                <a:latin typeface="Garamond" panose="02020404030301010803" pitchFamily="18" charset="0"/>
              </a:rPr>
              <a:t>regional</a:t>
            </a:r>
            <a:r>
              <a:rPr lang="it-IT" sz="2400" dirty="0" smtClean="0">
                <a:latin typeface="Garamond" panose="02020404030301010803" pitchFamily="18" charset="0"/>
              </a:rPr>
              <a:t> </a:t>
            </a:r>
            <a:r>
              <a:rPr lang="it-IT" sz="2400" dirty="0" err="1" smtClean="0">
                <a:latin typeface="Garamond" panose="02020404030301010803" pitchFamily="18" charset="0"/>
              </a:rPr>
              <a:t>units</a:t>
            </a:r>
            <a:r>
              <a:rPr lang="it-IT" sz="2400" dirty="0" smtClean="0">
                <a:latin typeface="Garamond" panose="02020404030301010803" pitchFamily="18" charset="0"/>
              </a:rPr>
              <a:t> </a:t>
            </a:r>
            <a:r>
              <a:rPr lang="it-IT" sz="2400" dirty="0" err="1" smtClean="0">
                <a:latin typeface="Garamond" panose="02020404030301010803" pitchFamily="18" charset="0"/>
              </a:rPr>
              <a:t>known</a:t>
            </a:r>
            <a:r>
              <a:rPr lang="it-IT" sz="2400" dirty="0" smtClean="0">
                <a:latin typeface="Garamond" panose="02020404030301010803" pitchFamily="18" charset="0"/>
              </a:rPr>
              <a:t> </a:t>
            </a:r>
            <a:r>
              <a:rPr lang="it-IT" sz="2400" dirty="0" err="1" smtClean="0">
                <a:latin typeface="Garamond" panose="02020404030301010803" pitchFamily="18" charset="0"/>
              </a:rPr>
              <a:t>as</a:t>
            </a:r>
            <a:r>
              <a:rPr lang="it-IT" sz="2400" dirty="0" smtClean="0">
                <a:latin typeface="Garamond" panose="02020404030301010803" pitchFamily="18" charset="0"/>
              </a:rPr>
              <a:t> </a:t>
            </a:r>
            <a:r>
              <a:rPr lang="it-IT" sz="2400" dirty="0" err="1" smtClean="0">
                <a:latin typeface="Garamond" panose="02020404030301010803" pitchFamily="18" charset="0"/>
              </a:rPr>
              <a:t>diocese</a:t>
            </a:r>
            <a:r>
              <a:rPr lang="it-IT" sz="2400" dirty="0" smtClean="0">
                <a:latin typeface="Garamond" panose="02020404030301010803" pitchFamily="18" charset="0"/>
              </a:rPr>
              <a:t> or </a:t>
            </a:r>
            <a:r>
              <a:rPr lang="it-IT" sz="2400" dirty="0" err="1" smtClean="0">
                <a:latin typeface="Garamond" panose="02020404030301010803" pitchFamily="18" charset="0"/>
              </a:rPr>
              <a:t>bishopric</a:t>
            </a:r>
            <a:r>
              <a:rPr lang="it-IT" sz="2400" dirty="0" smtClean="0">
                <a:latin typeface="Garamond" panose="02020404030301010803" pitchFamily="18" charset="0"/>
              </a:rPr>
              <a:t>)</a:t>
            </a:r>
          </a:p>
          <a:p>
            <a:r>
              <a:rPr lang="it-IT" sz="2400" dirty="0" smtClean="0">
                <a:latin typeface="Garamond" panose="02020404030301010803" pitchFamily="18" charset="0"/>
              </a:rPr>
              <a:t>Clergy immune from taxation, judged in separate courts. </a:t>
            </a:r>
            <a:r>
              <a:rPr lang="it-IT" sz="2400" dirty="0" smtClean="0">
                <a:latin typeface="Garamond" panose="02020404030301010803" pitchFamily="18" charset="0"/>
              </a:rPr>
              <a:t> </a:t>
            </a:r>
            <a:endParaRPr lang="it-IT" sz="2400" dirty="0" smtClean="0">
              <a:latin typeface="Garamond" panose="02020404030301010803" pitchFamily="18" charset="0"/>
            </a:endParaRPr>
          </a:p>
          <a:p>
            <a:pPr marL="0" indent="0">
              <a:buNone/>
            </a:pPr>
            <a:endParaRPr lang="it-IT" sz="2400" dirty="0">
              <a:latin typeface="Garamond" panose="02020404030301010803" pitchFamily="18" charset="0"/>
            </a:endParaRPr>
          </a:p>
        </p:txBody>
      </p:sp>
      <p:pic>
        <p:nvPicPr>
          <p:cNvPr id="6146" name="Picture 2" descr="Image result for pop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866" y="4581035"/>
            <a:ext cx="2412431" cy="2000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Related ima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3690" y="3073148"/>
            <a:ext cx="2392204" cy="1842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Image result for bishop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866" y="1300078"/>
            <a:ext cx="2810579" cy="220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Image result for praying in the field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029" y="-43005"/>
            <a:ext cx="2542763" cy="217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42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11199" y="83128"/>
            <a:ext cx="11042600" cy="499234"/>
          </a:xfrm>
        </p:spPr>
        <p:txBody>
          <a:bodyPr>
            <a:normAutofit fontScale="90000"/>
          </a:bodyPr>
          <a:lstStyle/>
          <a:p>
            <a:r>
              <a:rPr lang="it-IT" b="1" dirty="0" smtClean="0">
                <a:latin typeface="Garamond" panose="02020404030301010803" pitchFamily="18" charset="0"/>
              </a:rPr>
              <a:t>Belief and Practice: </a:t>
            </a:r>
            <a:r>
              <a:rPr lang="it-IT" b="1" i="1" dirty="0" smtClean="0">
                <a:latin typeface="Garamond" panose="02020404030301010803" pitchFamily="18" charset="0"/>
              </a:rPr>
              <a:t>Catholicisms</a:t>
            </a:r>
            <a:endParaRPr lang="it-IT" b="1" i="1" dirty="0">
              <a:latin typeface="Garamond" panose="02020404030301010803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372592" y="736270"/>
            <a:ext cx="8668987" cy="596141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it-IT" dirty="0" smtClean="0">
                <a:latin typeface="Garamond" panose="02020404030301010803" pitchFamily="18" charset="0"/>
              </a:rPr>
              <a:t>Laity participated. </a:t>
            </a:r>
            <a:r>
              <a:rPr lang="it-IT" dirty="0">
                <a:latin typeface="Garamond" panose="02020404030301010803" pitchFamily="18" charset="0"/>
              </a:rPr>
              <a:t>A</a:t>
            </a:r>
            <a:r>
              <a:rPr lang="it-IT" dirty="0" smtClean="0">
                <a:latin typeface="Garamond" panose="02020404030301010803" pitchFamily="18" charset="0"/>
              </a:rPr>
              <a:t>ttention </a:t>
            </a:r>
            <a:r>
              <a:rPr lang="it-IT" dirty="0" smtClean="0">
                <a:latin typeface="Garamond" panose="02020404030301010803" pitchFamily="18" charset="0"/>
              </a:rPr>
              <a:t>on clerics, (private chaplains</a:t>
            </a:r>
            <a:r>
              <a:rPr lang="it-IT" dirty="0" smtClean="0">
                <a:latin typeface="Garamond" panose="02020404030301010803" pitchFamily="18" charset="0"/>
              </a:rPr>
              <a:t>).</a:t>
            </a:r>
            <a:endParaRPr lang="it-IT" dirty="0" smtClean="0">
              <a:latin typeface="Garamond" panose="02020404030301010803" pitchFamily="18" charset="0"/>
            </a:endParaRPr>
          </a:p>
          <a:p>
            <a:r>
              <a:rPr lang="it-IT" dirty="0" smtClean="0">
                <a:latin typeface="Garamond" panose="02020404030301010803" pitchFamily="18" charset="0"/>
              </a:rPr>
              <a:t>At the </a:t>
            </a:r>
            <a:r>
              <a:rPr lang="it-IT" dirty="0" err="1" smtClean="0">
                <a:latin typeface="Garamond" panose="02020404030301010803" pitchFamily="18" charset="0"/>
              </a:rPr>
              <a:t>local</a:t>
            </a:r>
            <a:r>
              <a:rPr lang="it-IT" dirty="0" smtClean="0">
                <a:latin typeface="Garamond" panose="02020404030301010803" pitchFamily="18" charset="0"/>
              </a:rPr>
              <a:t> </a:t>
            </a:r>
            <a:r>
              <a:rPr lang="it-IT" dirty="0" err="1" smtClean="0">
                <a:latin typeface="Garamond" panose="02020404030301010803" pitchFamily="18" charset="0"/>
              </a:rPr>
              <a:t>level</a:t>
            </a:r>
            <a:r>
              <a:rPr lang="it-IT" dirty="0" smtClean="0">
                <a:latin typeface="Garamond" panose="02020404030301010803" pitchFamily="18" charset="0"/>
              </a:rPr>
              <a:t> </a:t>
            </a:r>
            <a:r>
              <a:rPr lang="it-IT" dirty="0" err="1" smtClean="0">
                <a:latin typeface="Garamond" panose="02020404030301010803" pitchFamily="18" charset="0"/>
              </a:rPr>
              <a:t>there</a:t>
            </a:r>
            <a:r>
              <a:rPr lang="it-IT" dirty="0" smtClean="0">
                <a:latin typeface="Garamond" panose="02020404030301010803" pitchFamily="18" charset="0"/>
              </a:rPr>
              <a:t> </a:t>
            </a:r>
            <a:r>
              <a:rPr lang="it-IT" dirty="0" err="1" smtClean="0">
                <a:latin typeface="Garamond" panose="02020404030301010803" pitchFamily="18" charset="0"/>
              </a:rPr>
              <a:t>was</a:t>
            </a:r>
            <a:r>
              <a:rPr lang="it-IT" dirty="0" smtClean="0">
                <a:latin typeface="Garamond" panose="02020404030301010803" pitchFamily="18" charset="0"/>
              </a:rPr>
              <a:t> </a:t>
            </a:r>
            <a:r>
              <a:rPr lang="it-IT" dirty="0" err="1" smtClean="0">
                <a:latin typeface="Garamond" panose="02020404030301010803" pitchFamily="18" charset="0"/>
              </a:rPr>
              <a:t>religious</a:t>
            </a:r>
            <a:r>
              <a:rPr lang="it-IT" dirty="0" smtClean="0">
                <a:latin typeface="Garamond" panose="02020404030301010803" pitchFamily="18" charset="0"/>
              </a:rPr>
              <a:t> </a:t>
            </a:r>
            <a:r>
              <a:rPr lang="it-IT" dirty="0" err="1" smtClean="0">
                <a:latin typeface="Garamond" panose="02020404030301010803" pitchFamily="18" charset="0"/>
              </a:rPr>
              <a:t>vitality</a:t>
            </a:r>
            <a:r>
              <a:rPr lang="it-IT" dirty="0" smtClean="0">
                <a:latin typeface="Garamond" panose="02020404030301010803" pitchFamily="18" charset="0"/>
              </a:rPr>
              <a:t>. </a:t>
            </a:r>
          </a:p>
          <a:p>
            <a:r>
              <a:rPr lang="it-IT" dirty="0" smtClean="0">
                <a:latin typeface="Garamond" panose="02020404030301010803" pitchFamily="18" charset="0"/>
              </a:rPr>
              <a:t>Religious orders (Dominicans, Franciscans, Augustinians) religious enthusiatic.</a:t>
            </a:r>
          </a:p>
          <a:p>
            <a:r>
              <a:rPr lang="it-IT" dirty="0" smtClean="0">
                <a:latin typeface="Garamond" panose="02020404030301010803" pitchFamily="18" charset="0"/>
              </a:rPr>
              <a:t>Martin Luther </a:t>
            </a:r>
            <a:r>
              <a:rPr lang="it-IT" dirty="0" err="1" smtClean="0">
                <a:latin typeface="Garamond" panose="02020404030301010803" pitchFamily="18" charset="0"/>
              </a:rPr>
              <a:t>was</a:t>
            </a:r>
            <a:r>
              <a:rPr lang="it-IT" dirty="0" smtClean="0">
                <a:latin typeface="Garamond" panose="02020404030301010803" pitchFamily="18" charset="0"/>
              </a:rPr>
              <a:t> an </a:t>
            </a:r>
            <a:r>
              <a:rPr lang="it-IT" dirty="0" err="1" smtClean="0">
                <a:latin typeface="Garamond" panose="02020404030301010803" pitchFamily="18" charset="0"/>
              </a:rPr>
              <a:t>Augustinian</a:t>
            </a:r>
            <a:r>
              <a:rPr lang="it-IT" dirty="0" smtClean="0">
                <a:latin typeface="Garamond" panose="02020404030301010803" pitchFamily="18" charset="0"/>
              </a:rPr>
              <a:t> </a:t>
            </a:r>
            <a:r>
              <a:rPr lang="it-IT" dirty="0" err="1" smtClean="0">
                <a:latin typeface="Garamond" panose="02020404030301010803" pitchFamily="18" charset="0"/>
              </a:rPr>
              <a:t>Monk</a:t>
            </a:r>
            <a:r>
              <a:rPr lang="it-IT" dirty="0" smtClean="0">
                <a:latin typeface="Garamond" panose="02020404030301010803" pitchFamily="18" charset="0"/>
              </a:rPr>
              <a:t>.</a:t>
            </a:r>
          </a:p>
          <a:p>
            <a:pPr marL="0" indent="0">
              <a:buNone/>
            </a:pPr>
            <a:r>
              <a:rPr lang="it-IT" u="sng" dirty="0" smtClean="0">
                <a:latin typeface="Garamond" panose="02020404030301010803" pitchFamily="18" charset="0"/>
              </a:rPr>
              <a:t>Belief and Practice</a:t>
            </a:r>
            <a:r>
              <a:rPr lang="it-IT" dirty="0" smtClean="0">
                <a:latin typeface="Garamond" panose="02020404030301010803" pitchFamily="18" charset="0"/>
              </a:rPr>
              <a:t>: Sacraments, </a:t>
            </a:r>
            <a:r>
              <a:rPr lang="it-IT" dirty="0" smtClean="0">
                <a:latin typeface="Garamond" panose="02020404030301010803" pitchFamily="18" charset="0"/>
              </a:rPr>
              <a:t>10</a:t>
            </a:r>
            <a:r>
              <a:rPr lang="it-IT" dirty="0" smtClean="0">
                <a:latin typeface="Garamond" panose="02020404030301010803" pitchFamily="18" charset="0"/>
              </a:rPr>
              <a:t> </a:t>
            </a:r>
            <a:r>
              <a:rPr lang="it-IT" dirty="0" smtClean="0">
                <a:latin typeface="Garamond" panose="02020404030301010803" pitchFamily="18" charset="0"/>
              </a:rPr>
              <a:t>Commandements. </a:t>
            </a:r>
            <a:r>
              <a:rPr lang="it-IT" dirty="0" smtClean="0">
                <a:latin typeface="Garamond" panose="02020404030301010803" pitchFamily="18" charset="0"/>
              </a:rPr>
              <a:t>No </a:t>
            </a:r>
            <a:r>
              <a:rPr lang="it-IT" dirty="0" smtClean="0">
                <a:latin typeface="Garamond" panose="02020404030301010803" pitchFamily="18" charset="0"/>
              </a:rPr>
              <a:t>sins</a:t>
            </a:r>
            <a:r>
              <a:rPr lang="it-IT" dirty="0" smtClean="0">
                <a:latin typeface="Garamond" panose="02020404030301010803" pitchFamily="18" charset="0"/>
              </a:rPr>
              <a:t>, attend the </a:t>
            </a:r>
            <a:r>
              <a:rPr lang="it-IT" dirty="0" smtClean="0">
                <a:latin typeface="Garamond" panose="02020404030301010803" pitchFamily="18" charset="0"/>
              </a:rPr>
              <a:t>7 </a:t>
            </a:r>
            <a:r>
              <a:rPr lang="it-IT" dirty="0" smtClean="0">
                <a:latin typeface="Garamond" panose="02020404030301010803" pitchFamily="18" charset="0"/>
              </a:rPr>
              <a:t>works </a:t>
            </a:r>
            <a:r>
              <a:rPr lang="it-IT" dirty="0" smtClean="0">
                <a:latin typeface="Garamond" panose="02020404030301010803" pitchFamily="18" charset="0"/>
              </a:rPr>
              <a:t>of mercy</a:t>
            </a:r>
            <a:r>
              <a:rPr lang="it-IT" dirty="0" smtClean="0">
                <a:latin typeface="Garamond" panose="02020404030301010803" pitchFamily="18" charset="0"/>
              </a:rPr>
              <a:t>.</a:t>
            </a:r>
          </a:p>
          <a:p>
            <a:pPr marL="0" indent="0">
              <a:buNone/>
            </a:pPr>
            <a:r>
              <a:rPr lang="it-IT" dirty="0" smtClean="0">
                <a:latin typeface="Garamond" panose="02020404030301010803" pitchFamily="18" charset="0"/>
              </a:rPr>
              <a:t>Mass</a:t>
            </a:r>
            <a:r>
              <a:rPr lang="it-IT" dirty="0">
                <a:latin typeface="Garamond" panose="02020404030301010803" pitchFamily="18" charset="0"/>
              </a:rPr>
              <a:t>: most important celebration. </a:t>
            </a:r>
          </a:p>
          <a:p>
            <a:pPr marL="0" indent="0">
              <a:buNone/>
            </a:pPr>
            <a:r>
              <a:rPr lang="it-IT" dirty="0">
                <a:latin typeface="Garamond" panose="02020404030301010803" pitchFamily="18" charset="0"/>
              </a:rPr>
              <a:t>Eucharist, presence of the Christ. (Transubstantiation</a:t>
            </a:r>
            <a:r>
              <a:rPr lang="it-IT" dirty="0" smtClean="0">
                <a:latin typeface="Garamond" panose="02020404030301010803" pitchFamily="18" charset="0"/>
              </a:rPr>
              <a:t>)</a:t>
            </a:r>
            <a:endParaRPr lang="it-IT" dirty="0" smtClean="0">
              <a:latin typeface="Garamond" panose="02020404030301010803" pitchFamily="18" charset="0"/>
            </a:endParaRPr>
          </a:p>
          <a:p>
            <a:r>
              <a:rPr lang="it-IT" dirty="0" err="1" smtClean="0">
                <a:latin typeface="Garamond" panose="02020404030301010803" pitchFamily="18" charset="0"/>
              </a:rPr>
              <a:t>Religion</a:t>
            </a:r>
            <a:r>
              <a:rPr lang="it-IT" dirty="0" smtClean="0">
                <a:latin typeface="Garamond" panose="02020404030301010803" pitchFamily="18" charset="0"/>
              </a:rPr>
              <a:t> </a:t>
            </a:r>
            <a:r>
              <a:rPr lang="it-IT" dirty="0" err="1" smtClean="0">
                <a:latin typeface="Garamond" panose="02020404030301010803" pitchFamily="18" charset="0"/>
              </a:rPr>
              <a:t>flexible</a:t>
            </a:r>
            <a:r>
              <a:rPr lang="it-IT" dirty="0" smtClean="0">
                <a:latin typeface="Garamond" panose="02020404030301010803" pitchFamily="18" charset="0"/>
              </a:rPr>
              <a:t> and </a:t>
            </a:r>
            <a:r>
              <a:rPr lang="it-IT" dirty="0" err="1" smtClean="0">
                <a:latin typeface="Garamond" panose="02020404030301010803" pitchFamily="18" charset="0"/>
              </a:rPr>
              <a:t>variable</a:t>
            </a:r>
            <a:r>
              <a:rPr lang="it-IT" dirty="0" smtClean="0">
                <a:latin typeface="Garamond" panose="02020404030301010803" pitchFamily="18" charset="0"/>
              </a:rPr>
              <a:t>.</a:t>
            </a:r>
          </a:p>
          <a:p>
            <a:r>
              <a:rPr lang="it-IT" dirty="0" smtClean="0">
                <a:latin typeface="Garamond" panose="02020404030301010803" pitchFamily="18" charset="0"/>
              </a:rPr>
              <a:t>Catholicism </a:t>
            </a:r>
            <a:r>
              <a:rPr lang="it-IT" dirty="0">
                <a:latin typeface="Garamond" panose="02020404030301010803" pitchFamily="18" charset="0"/>
              </a:rPr>
              <a:t>r</a:t>
            </a:r>
            <a:r>
              <a:rPr lang="it-IT" dirty="0" smtClean="0">
                <a:latin typeface="Garamond" panose="02020404030301010803" pitchFamily="18" charset="0"/>
              </a:rPr>
              <a:t>egional and fragmented (local commemorations of saints)</a:t>
            </a:r>
          </a:p>
          <a:p>
            <a:r>
              <a:rPr lang="it-IT" dirty="0" smtClean="0">
                <a:latin typeface="Garamond" panose="02020404030301010803" pitchFamily="18" charset="0"/>
              </a:rPr>
              <a:t>Theology</a:t>
            </a:r>
            <a:r>
              <a:rPr lang="it-IT" dirty="0">
                <a:latin typeface="Garamond" panose="02020404030301010803" pitchFamily="18" charset="0"/>
              </a:rPr>
              <a:t>:</a:t>
            </a:r>
            <a:r>
              <a:rPr lang="it-IT" dirty="0" smtClean="0">
                <a:latin typeface="Garamond" panose="02020404030301010803" pitchFamily="18" charset="0"/>
              </a:rPr>
              <a:t> regional and gradations in spirituality. </a:t>
            </a:r>
          </a:p>
          <a:p>
            <a:r>
              <a:rPr lang="it-IT" dirty="0" smtClean="0">
                <a:latin typeface="Garamond" panose="02020404030301010803" pitchFamily="18" charset="0"/>
              </a:rPr>
              <a:t>But people of pre-Reformation Europe were true Christians. </a:t>
            </a:r>
          </a:p>
          <a:p>
            <a:pPr marL="0" indent="0">
              <a:buNone/>
            </a:pPr>
            <a:r>
              <a:rPr lang="it-IT" dirty="0">
                <a:latin typeface="Garamond" panose="02020404030301010803" pitchFamily="18" charset="0"/>
              </a:rPr>
              <a:t>&gt;</a:t>
            </a:r>
            <a:r>
              <a:rPr lang="it-IT" dirty="0" smtClean="0">
                <a:latin typeface="Garamond" panose="02020404030301010803" pitchFamily="18" charset="0"/>
              </a:rPr>
              <a:t>The learned theologised and the unlearned believed and prayed. </a:t>
            </a:r>
          </a:p>
          <a:p>
            <a:r>
              <a:rPr lang="it-IT" dirty="0" smtClean="0">
                <a:latin typeface="Garamond" panose="02020404030301010803" pitchFamily="18" charset="0"/>
              </a:rPr>
              <a:t>We can speak of </a:t>
            </a:r>
            <a:r>
              <a:rPr lang="it-IT" i="1" dirty="0" smtClean="0">
                <a:latin typeface="Garamond" panose="02020404030301010803" pitchFamily="18" charset="0"/>
              </a:rPr>
              <a:t>Catholicisms.</a:t>
            </a:r>
            <a:r>
              <a:rPr lang="it-IT" dirty="0" smtClean="0">
                <a:latin typeface="Garamond" panose="02020404030301010803" pitchFamily="18" charset="0"/>
              </a:rPr>
              <a:t> </a:t>
            </a:r>
          </a:p>
        </p:txBody>
      </p:sp>
      <p:pic>
        <p:nvPicPr>
          <p:cNvPr id="1026" name="Picture 2" descr="Image result for franciscan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72" y="1276832"/>
            <a:ext cx="3025068" cy="196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martin luth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14" y="3711288"/>
            <a:ext cx="2778126" cy="2416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693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7507" y="160225"/>
            <a:ext cx="11116293" cy="463137"/>
          </a:xfrm>
        </p:spPr>
        <p:txBody>
          <a:bodyPr>
            <a:normAutofit fontScale="90000"/>
          </a:bodyPr>
          <a:lstStyle/>
          <a:p>
            <a:r>
              <a:rPr lang="it-IT" b="1" dirty="0" smtClean="0">
                <a:latin typeface="Garamond" panose="02020404030301010803" pitchFamily="18" charset="0"/>
              </a:rPr>
              <a:t>Low and High Spirituality</a:t>
            </a:r>
            <a:endParaRPr lang="it-IT" b="1" dirty="0">
              <a:latin typeface="Garamond" panose="02020404030301010803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37506" y="950026"/>
            <a:ext cx="11727871" cy="5907973"/>
          </a:xfrm>
        </p:spPr>
        <p:txBody>
          <a:bodyPr>
            <a:normAutofit fontScale="92500" lnSpcReduction="10000"/>
          </a:bodyPr>
          <a:lstStyle/>
          <a:p>
            <a:r>
              <a:rPr lang="it-IT" dirty="0" smtClean="0">
                <a:latin typeface="Garamond" panose="02020404030301010803" pitchFamily="18" charset="0"/>
              </a:rPr>
              <a:t>Printing in vernacular. Debates among the learned</a:t>
            </a:r>
          </a:p>
          <a:p>
            <a:r>
              <a:rPr lang="it-IT" dirty="0" smtClean="0">
                <a:latin typeface="Garamond" panose="02020404030301010803" pitchFamily="18" charset="0"/>
              </a:rPr>
              <a:t>Time of </a:t>
            </a:r>
            <a:r>
              <a:rPr lang="it-IT" dirty="0" err="1" smtClean="0">
                <a:latin typeface="Garamond" panose="02020404030301010803" pitchFamily="18" charset="0"/>
              </a:rPr>
              <a:t>mysticism</a:t>
            </a:r>
            <a:r>
              <a:rPr lang="it-IT" dirty="0" smtClean="0">
                <a:latin typeface="Garamond" panose="02020404030301010803" pitchFamily="18" charset="0"/>
              </a:rPr>
              <a:t> and </a:t>
            </a:r>
            <a:r>
              <a:rPr lang="it-IT" dirty="0" err="1" smtClean="0">
                <a:latin typeface="Garamond" panose="02020404030301010803" pitchFamily="18" charset="0"/>
              </a:rPr>
              <a:t>Christocentric</a:t>
            </a:r>
            <a:r>
              <a:rPr lang="it-IT" dirty="0" smtClean="0">
                <a:latin typeface="Garamond" panose="02020404030301010803" pitchFamily="18" charset="0"/>
              </a:rPr>
              <a:t> </a:t>
            </a:r>
            <a:r>
              <a:rPr lang="it-IT" dirty="0" err="1" smtClean="0">
                <a:latin typeface="Garamond" panose="02020404030301010803" pitchFamily="18" charset="0"/>
              </a:rPr>
              <a:t>spirituality</a:t>
            </a:r>
            <a:r>
              <a:rPr lang="it-IT" dirty="0" smtClean="0">
                <a:latin typeface="Garamond" panose="02020404030301010803" pitchFamily="18" charset="0"/>
              </a:rPr>
              <a:t>.</a:t>
            </a:r>
          </a:p>
          <a:p>
            <a:r>
              <a:rPr lang="it-IT" dirty="0" smtClean="0">
                <a:latin typeface="Garamond" panose="02020404030301010803" pitchFamily="18" charset="0"/>
              </a:rPr>
              <a:t>Guilt culture. Purgatory offered release. </a:t>
            </a:r>
          </a:p>
          <a:p>
            <a:pPr marL="0" indent="0">
              <a:buNone/>
            </a:pPr>
            <a:r>
              <a:rPr lang="it-IT" dirty="0">
                <a:latin typeface="Garamond" panose="02020404030301010803" pitchFamily="18" charset="0"/>
              </a:rPr>
              <a:t>&gt;</a:t>
            </a:r>
            <a:r>
              <a:rPr lang="it-IT" dirty="0" smtClean="0">
                <a:latin typeface="Garamond" panose="02020404030301010803" pitchFamily="18" charset="0"/>
              </a:rPr>
              <a:t>Speedy transit (at a price) with masses, indulgences or </a:t>
            </a:r>
          </a:p>
          <a:p>
            <a:pPr marL="0" indent="0">
              <a:buNone/>
            </a:pPr>
            <a:r>
              <a:rPr lang="it-IT" dirty="0" smtClean="0">
                <a:latin typeface="Garamond" panose="02020404030301010803" pitchFamily="18" charset="0"/>
              </a:rPr>
              <a:t>pilgrimages. </a:t>
            </a:r>
          </a:p>
          <a:p>
            <a:r>
              <a:rPr lang="it-IT" dirty="0" smtClean="0">
                <a:latin typeface="Garamond" panose="02020404030301010803" pitchFamily="18" charset="0"/>
              </a:rPr>
              <a:t>Emphasis on the Mass:</a:t>
            </a:r>
          </a:p>
          <a:p>
            <a:pPr marL="0" indent="0">
              <a:buNone/>
            </a:pPr>
            <a:r>
              <a:rPr lang="it-IT" dirty="0" smtClean="0">
                <a:latin typeface="Garamond" panose="02020404030301010803" pitchFamily="18" charset="0"/>
              </a:rPr>
              <a:t> &gt;(</a:t>
            </a:r>
            <a:r>
              <a:rPr lang="it-IT" dirty="0">
                <a:latin typeface="Garamond" panose="02020404030301010803" pitchFamily="18" charset="0"/>
              </a:rPr>
              <a:t>T</a:t>
            </a:r>
            <a:r>
              <a:rPr lang="it-IT" dirty="0" smtClean="0">
                <a:latin typeface="Garamond" panose="02020404030301010803" pitchFamily="18" charset="0"/>
              </a:rPr>
              <a:t>ransubstation) re-sacrifice the Son to the Father. </a:t>
            </a:r>
          </a:p>
          <a:p>
            <a:r>
              <a:rPr lang="it-IT" dirty="0" smtClean="0">
                <a:latin typeface="Garamond" panose="02020404030301010803" pitchFamily="18" charset="0"/>
              </a:rPr>
              <a:t>Priest: primary role. laity as spectators, but they did understand</a:t>
            </a:r>
            <a:r>
              <a:rPr lang="it-IT" dirty="0">
                <a:latin typeface="Garamond" panose="02020404030301010803" pitchFamily="18" charset="0"/>
              </a:rPr>
              <a:t> </a:t>
            </a:r>
            <a:r>
              <a:rPr lang="it-IT" dirty="0" smtClean="0">
                <a:latin typeface="Garamond" panose="02020404030301010803" pitchFamily="18" charset="0"/>
              </a:rPr>
              <a:t>and participated in rituals. </a:t>
            </a:r>
          </a:p>
          <a:p>
            <a:r>
              <a:rPr lang="it-IT" dirty="0" err="1" smtClean="0">
                <a:latin typeface="Garamond" panose="02020404030301010803" pitchFamily="18" charset="0"/>
              </a:rPr>
              <a:t>Catholic</a:t>
            </a:r>
            <a:r>
              <a:rPr lang="it-IT" dirty="0" smtClean="0">
                <a:latin typeface="Garamond" panose="02020404030301010803" pitchFamily="18" charset="0"/>
              </a:rPr>
              <a:t> </a:t>
            </a:r>
            <a:r>
              <a:rPr lang="it-IT" dirty="0">
                <a:latin typeface="Garamond" panose="02020404030301010803" pitchFamily="18" charset="0"/>
              </a:rPr>
              <a:t>C</a:t>
            </a:r>
            <a:r>
              <a:rPr lang="it-IT" dirty="0" smtClean="0">
                <a:latin typeface="Garamond" panose="02020404030301010803" pitchFamily="18" charset="0"/>
              </a:rPr>
              <a:t>hurch </a:t>
            </a:r>
            <a:r>
              <a:rPr lang="it-IT" dirty="0" err="1" smtClean="0">
                <a:latin typeface="Garamond" panose="02020404030301010803" pitchFamily="18" charset="0"/>
              </a:rPr>
              <a:t>sustained</a:t>
            </a:r>
            <a:r>
              <a:rPr lang="it-IT" dirty="0" smtClean="0">
                <a:latin typeface="Garamond" panose="02020404030301010803" pitchFamily="18" charset="0"/>
              </a:rPr>
              <a:t> </a:t>
            </a:r>
            <a:r>
              <a:rPr lang="it-IT" dirty="0" err="1" smtClean="0">
                <a:latin typeface="Garamond" panose="02020404030301010803" pitchFamily="18" charset="0"/>
              </a:rPr>
              <a:t>religious</a:t>
            </a:r>
            <a:r>
              <a:rPr lang="it-IT" dirty="0" smtClean="0">
                <a:latin typeface="Garamond" panose="02020404030301010803" pitchFamily="18" charset="0"/>
              </a:rPr>
              <a:t> </a:t>
            </a:r>
            <a:r>
              <a:rPr lang="it-IT" dirty="0" err="1" smtClean="0">
                <a:latin typeface="Garamond" panose="02020404030301010803" pitchFamily="18" charset="0"/>
              </a:rPr>
              <a:t>piety</a:t>
            </a:r>
            <a:r>
              <a:rPr lang="it-IT" dirty="0" smtClean="0">
                <a:latin typeface="Garamond" panose="02020404030301010803" pitchFamily="18" charset="0"/>
              </a:rPr>
              <a:t>. (gentry financed their parish churches)</a:t>
            </a:r>
          </a:p>
          <a:p>
            <a:r>
              <a:rPr lang="it-IT" dirty="0" err="1" smtClean="0">
                <a:latin typeface="Garamond" panose="02020404030301010803" pitchFamily="18" charset="0"/>
              </a:rPr>
              <a:t>Popular</a:t>
            </a:r>
            <a:r>
              <a:rPr lang="it-IT" dirty="0" smtClean="0">
                <a:latin typeface="Garamond" panose="02020404030301010803" pitchFamily="18" charset="0"/>
              </a:rPr>
              <a:t> and </a:t>
            </a:r>
            <a:r>
              <a:rPr lang="it-IT" dirty="0" err="1" smtClean="0">
                <a:latin typeface="Garamond" panose="02020404030301010803" pitchFamily="18" charset="0"/>
              </a:rPr>
              <a:t>religious</a:t>
            </a:r>
            <a:r>
              <a:rPr lang="it-IT" dirty="0" smtClean="0">
                <a:latin typeface="Garamond" panose="02020404030301010803" pitchFamily="18" charset="0"/>
              </a:rPr>
              <a:t> </a:t>
            </a:r>
            <a:r>
              <a:rPr lang="it-IT" dirty="0" err="1" smtClean="0">
                <a:latin typeface="Garamond" panose="02020404030301010803" pitchFamily="18" charset="0"/>
              </a:rPr>
              <a:t>beliefs</a:t>
            </a:r>
            <a:r>
              <a:rPr lang="it-IT" dirty="0" smtClean="0">
                <a:latin typeface="Garamond" panose="02020404030301010803" pitchFamily="18" charset="0"/>
              </a:rPr>
              <a:t> </a:t>
            </a:r>
            <a:r>
              <a:rPr lang="it-IT" dirty="0" err="1" smtClean="0">
                <a:latin typeface="Garamond" panose="02020404030301010803" pitchFamily="18" charset="0"/>
              </a:rPr>
              <a:t>overlapped</a:t>
            </a:r>
            <a:r>
              <a:rPr lang="it-IT" dirty="0" smtClean="0">
                <a:latin typeface="Garamond" panose="02020404030301010803" pitchFamily="18" charset="0"/>
              </a:rPr>
              <a:t>. </a:t>
            </a:r>
          </a:p>
          <a:p>
            <a:r>
              <a:rPr lang="it-IT" dirty="0" err="1" smtClean="0">
                <a:latin typeface="Garamond" panose="02020404030301010803" pitchFamily="18" charset="0"/>
              </a:rPr>
              <a:t>Even</a:t>
            </a:r>
            <a:r>
              <a:rPr lang="it-IT" dirty="0" smtClean="0">
                <a:latin typeface="Garamond" panose="02020404030301010803" pitchFamily="18" charset="0"/>
              </a:rPr>
              <a:t> Erasmus </a:t>
            </a:r>
            <a:r>
              <a:rPr lang="it-IT" dirty="0" err="1" smtClean="0">
                <a:latin typeface="Garamond" panose="02020404030301010803" pitchFamily="18" charset="0"/>
              </a:rPr>
              <a:t>believed</a:t>
            </a:r>
            <a:r>
              <a:rPr lang="it-IT" dirty="0" smtClean="0">
                <a:latin typeface="Garamond" panose="02020404030301010803" pitchFamily="18" charset="0"/>
              </a:rPr>
              <a:t> </a:t>
            </a:r>
            <a:r>
              <a:rPr lang="it-IT" dirty="0" err="1" smtClean="0">
                <a:latin typeface="Garamond" panose="02020404030301010803" pitchFamily="18" charset="0"/>
              </a:rPr>
              <a:t>had</a:t>
            </a:r>
            <a:r>
              <a:rPr lang="it-IT" dirty="0" smtClean="0">
                <a:latin typeface="Garamond" panose="02020404030301010803" pitchFamily="18" charset="0"/>
              </a:rPr>
              <a:t> </a:t>
            </a:r>
            <a:r>
              <a:rPr lang="it-IT" dirty="0" err="1" smtClean="0">
                <a:latin typeface="Garamond" panose="02020404030301010803" pitchFamily="18" charset="0"/>
              </a:rPr>
              <a:t>been</a:t>
            </a:r>
            <a:r>
              <a:rPr lang="it-IT" dirty="0" smtClean="0">
                <a:latin typeface="Garamond" panose="02020404030301010803" pitchFamily="18" charset="0"/>
              </a:rPr>
              <a:t> </a:t>
            </a:r>
            <a:r>
              <a:rPr lang="it-IT" dirty="0" err="1" smtClean="0">
                <a:latin typeface="Garamond" panose="02020404030301010803" pitchFamily="18" charset="0"/>
              </a:rPr>
              <a:t>healed</a:t>
            </a:r>
            <a:r>
              <a:rPr lang="it-IT" dirty="0" smtClean="0">
                <a:latin typeface="Garamond" panose="02020404030301010803" pitchFamily="18" charset="0"/>
              </a:rPr>
              <a:t> by a Saint.</a:t>
            </a:r>
          </a:p>
          <a:p>
            <a:r>
              <a:rPr lang="it-IT" dirty="0" smtClean="0">
                <a:latin typeface="Garamond" panose="02020404030301010803" pitchFamily="18" charset="0"/>
              </a:rPr>
              <a:t>No decadence or apathy. </a:t>
            </a:r>
            <a:r>
              <a:rPr lang="it-IT" u="sng" dirty="0" smtClean="0">
                <a:latin typeface="Garamond" panose="02020404030301010803" pitchFamily="18" charset="0"/>
              </a:rPr>
              <a:t>The </a:t>
            </a:r>
            <a:r>
              <a:rPr lang="it-IT" u="sng" dirty="0">
                <a:latin typeface="Garamond" panose="02020404030301010803" pitchFamily="18" charset="0"/>
              </a:rPr>
              <a:t>Medieval Church was its own sternest </a:t>
            </a:r>
            <a:r>
              <a:rPr lang="it-IT" u="sng" dirty="0" smtClean="0">
                <a:latin typeface="Garamond" panose="02020404030301010803" pitchFamily="18" charset="0"/>
              </a:rPr>
              <a:t>critic.</a:t>
            </a:r>
            <a:endParaRPr lang="it-IT" u="sng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endParaRPr lang="it-IT" dirty="0" smtClean="0"/>
          </a:p>
          <a:p>
            <a:endParaRPr lang="it-IT" dirty="0"/>
          </a:p>
        </p:txBody>
      </p:sp>
      <p:pic>
        <p:nvPicPr>
          <p:cNvPr id="3074" name="Picture 2" descr="Image result for church arundel cast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9593" y="90698"/>
            <a:ext cx="3640777" cy="2784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524011" y="3038886"/>
            <a:ext cx="1745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Garamond" panose="02020404030301010803" pitchFamily="18" charset="0"/>
              </a:rPr>
              <a:t>Arundel Castle</a:t>
            </a:r>
            <a:endParaRPr lang="en-GB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965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4384" y="166255"/>
            <a:ext cx="2826328" cy="724395"/>
          </a:xfrm>
        </p:spPr>
        <p:txBody>
          <a:bodyPr>
            <a:normAutofit/>
          </a:bodyPr>
          <a:lstStyle/>
          <a:p>
            <a:r>
              <a:rPr lang="it-IT" b="1" dirty="0" smtClean="0">
                <a:latin typeface="Garamond" panose="02020404030301010803" pitchFamily="18" charset="0"/>
              </a:rPr>
              <a:t>Heresy</a:t>
            </a:r>
            <a:endParaRPr lang="it-IT" b="1" dirty="0">
              <a:latin typeface="Garamond" panose="02020404030301010803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01881" y="1080656"/>
            <a:ext cx="11859490" cy="55932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b="1" dirty="0" smtClean="0">
                <a:latin typeface="Garamond" panose="02020404030301010803" pitchFamily="18" charset="0"/>
              </a:rPr>
              <a:t>Who is the heretic?</a:t>
            </a:r>
          </a:p>
          <a:p>
            <a:r>
              <a:rPr lang="it-IT" dirty="0" err="1" smtClean="0">
                <a:latin typeface="Garamond" panose="02020404030301010803" pitchFamily="18" charset="0"/>
              </a:rPr>
              <a:t>Attended</a:t>
            </a:r>
            <a:r>
              <a:rPr lang="it-IT" dirty="0" smtClean="0">
                <a:latin typeface="Garamond" panose="02020404030301010803" pitchFamily="18" charset="0"/>
              </a:rPr>
              <a:t> the </a:t>
            </a:r>
            <a:r>
              <a:rPr lang="it-IT" dirty="0" err="1" smtClean="0">
                <a:latin typeface="Garamond" panose="02020404030301010803" pitchFamily="18" charset="0"/>
              </a:rPr>
              <a:t>services</a:t>
            </a:r>
            <a:r>
              <a:rPr lang="it-IT" dirty="0" smtClean="0">
                <a:latin typeface="Garamond" panose="02020404030301010803" pitchFamily="18" charset="0"/>
              </a:rPr>
              <a:t> of the Church</a:t>
            </a:r>
          </a:p>
          <a:p>
            <a:r>
              <a:rPr lang="it-IT" dirty="0" smtClean="0">
                <a:latin typeface="Garamond" panose="02020404030301010803" pitchFamily="18" charset="0"/>
              </a:rPr>
              <a:t>Heresy was a communal activity.</a:t>
            </a:r>
          </a:p>
          <a:p>
            <a:r>
              <a:rPr lang="it-IT" dirty="0" smtClean="0">
                <a:latin typeface="Garamond" panose="02020404030301010803" pitchFamily="18" charset="0"/>
              </a:rPr>
              <a:t>Reads the vernacular.</a:t>
            </a:r>
          </a:p>
          <a:p>
            <a:r>
              <a:rPr lang="it-IT" dirty="0" smtClean="0">
                <a:latin typeface="Garamond" panose="02020404030301010803" pitchFamily="18" charset="0"/>
              </a:rPr>
              <a:t>Sometimes women led the dissent.</a:t>
            </a:r>
          </a:p>
          <a:p>
            <a:r>
              <a:rPr lang="it-IT" dirty="0" smtClean="0">
                <a:latin typeface="Garamond" panose="02020404030301010803" pitchFamily="18" charset="0"/>
              </a:rPr>
              <a:t>More </a:t>
            </a:r>
            <a:r>
              <a:rPr lang="it-IT" dirty="0" err="1" smtClean="0">
                <a:latin typeface="Garamond" panose="02020404030301010803" pitchFamily="18" charset="0"/>
              </a:rPr>
              <a:t>devout</a:t>
            </a:r>
            <a:r>
              <a:rPr lang="it-IT" dirty="0" smtClean="0">
                <a:latin typeface="Garamond" panose="02020404030301010803" pitchFamily="18" charset="0"/>
              </a:rPr>
              <a:t>, </a:t>
            </a:r>
            <a:r>
              <a:rPr lang="it-IT" dirty="0" err="1" smtClean="0">
                <a:latin typeface="Garamond" panose="02020404030301010803" pitchFamily="18" charset="0"/>
              </a:rPr>
              <a:t>reserved</a:t>
            </a:r>
            <a:r>
              <a:rPr lang="it-IT" dirty="0" smtClean="0">
                <a:latin typeface="Garamond" panose="02020404030301010803" pitchFamily="18" charset="0"/>
              </a:rPr>
              <a:t>, </a:t>
            </a:r>
            <a:r>
              <a:rPr lang="it-IT" dirty="0" err="1" smtClean="0">
                <a:latin typeface="Garamond" panose="02020404030301010803" pitchFamily="18" charset="0"/>
              </a:rPr>
              <a:t>plain</a:t>
            </a:r>
            <a:r>
              <a:rPr lang="it-IT" dirty="0" smtClean="0">
                <a:latin typeface="Garamond" panose="02020404030301010803" pitchFamily="18" charset="0"/>
              </a:rPr>
              <a:t>, </a:t>
            </a:r>
            <a:r>
              <a:rPr lang="it-IT" dirty="0" err="1" smtClean="0">
                <a:latin typeface="Garamond" panose="02020404030301010803" pitchFamily="18" charset="0"/>
              </a:rPr>
              <a:t>modest</a:t>
            </a:r>
            <a:r>
              <a:rPr lang="it-IT" dirty="0" smtClean="0">
                <a:latin typeface="Garamond" panose="02020404030301010803" pitchFamily="18" charset="0"/>
              </a:rPr>
              <a:t>.</a:t>
            </a:r>
          </a:p>
          <a:p>
            <a:r>
              <a:rPr lang="it-IT" u="sng" dirty="0" smtClean="0">
                <a:latin typeface="Garamond" panose="02020404030301010803" pitchFamily="18" charset="0"/>
              </a:rPr>
              <a:t>A </a:t>
            </a:r>
            <a:r>
              <a:rPr lang="it-IT" u="sng" dirty="0" err="1" smtClean="0">
                <a:latin typeface="Garamond" panose="02020404030301010803" pitchFamily="18" charset="0"/>
              </a:rPr>
              <a:t>heretic</a:t>
            </a:r>
            <a:r>
              <a:rPr lang="it-IT" u="sng" dirty="0" smtClean="0">
                <a:latin typeface="Garamond" panose="02020404030301010803" pitchFamily="18" charset="0"/>
              </a:rPr>
              <a:t> </a:t>
            </a:r>
            <a:r>
              <a:rPr lang="it-IT" u="sng" dirty="0" err="1" smtClean="0">
                <a:latin typeface="Garamond" panose="02020404030301010803" pitchFamily="18" charset="0"/>
              </a:rPr>
              <a:t>believes</a:t>
            </a:r>
            <a:r>
              <a:rPr lang="it-IT" u="sng" dirty="0" smtClean="0">
                <a:latin typeface="Garamond" panose="02020404030301010803" pitchFamily="18" charset="0"/>
              </a:rPr>
              <a:t> </a:t>
            </a:r>
            <a:r>
              <a:rPr lang="it-IT" u="sng" dirty="0" err="1" smtClean="0">
                <a:latin typeface="Garamond" panose="02020404030301010803" pitchFamily="18" charset="0"/>
              </a:rPr>
              <a:t>badly</a:t>
            </a:r>
            <a:r>
              <a:rPr lang="it-IT" u="sng" dirty="0" smtClean="0">
                <a:latin typeface="Garamond" panose="02020404030301010803" pitchFamily="18" charset="0"/>
              </a:rPr>
              <a:t>, </a:t>
            </a:r>
            <a:r>
              <a:rPr lang="it-IT" u="sng" dirty="0" err="1" smtClean="0">
                <a:latin typeface="Garamond" panose="02020404030301010803" pitchFamily="18" charset="0"/>
              </a:rPr>
              <a:t>not</a:t>
            </a:r>
            <a:r>
              <a:rPr lang="it-IT" u="sng" dirty="0" smtClean="0">
                <a:latin typeface="Garamond" panose="02020404030301010803" pitchFamily="18" charset="0"/>
              </a:rPr>
              <a:t> </a:t>
            </a:r>
            <a:r>
              <a:rPr lang="it-IT" u="sng" dirty="0" err="1" smtClean="0">
                <a:latin typeface="Garamond" panose="02020404030301010803" pitchFamily="18" charset="0"/>
              </a:rPr>
              <a:t>lives</a:t>
            </a:r>
            <a:r>
              <a:rPr lang="it-IT" u="sng" dirty="0" smtClean="0">
                <a:latin typeface="Garamond" panose="02020404030301010803" pitchFamily="18" charset="0"/>
              </a:rPr>
              <a:t> </a:t>
            </a:r>
            <a:r>
              <a:rPr lang="it-IT" u="sng" dirty="0" err="1" smtClean="0">
                <a:latin typeface="Garamond" panose="02020404030301010803" pitchFamily="18" charset="0"/>
              </a:rPr>
              <a:t>badly</a:t>
            </a:r>
            <a:r>
              <a:rPr lang="it-IT" u="sng" dirty="0" smtClean="0">
                <a:latin typeface="Garamond" panose="02020404030301010803" pitchFamily="18" charset="0"/>
              </a:rPr>
              <a:t>. </a:t>
            </a:r>
            <a:r>
              <a:rPr lang="it-IT" dirty="0" err="1" smtClean="0">
                <a:latin typeface="Garamond" panose="02020404030301010803" pitchFamily="18" charset="0"/>
              </a:rPr>
              <a:t>Affirmed</a:t>
            </a:r>
            <a:r>
              <a:rPr lang="it-IT" dirty="0" smtClean="0">
                <a:latin typeface="Garamond" panose="02020404030301010803" pitchFamily="18" charset="0"/>
              </a:rPr>
              <a:t> the </a:t>
            </a:r>
            <a:r>
              <a:rPr lang="it-IT" dirty="0" err="1" smtClean="0">
                <a:latin typeface="Garamond" panose="02020404030301010803" pitchFamily="18" charset="0"/>
              </a:rPr>
              <a:t>disbelief</a:t>
            </a:r>
            <a:r>
              <a:rPr lang="it-IT" dirty="0" smtClean="0">
                <a:latin typeface="Garamond" panose="02020404030301010803" pitchFamily="18" charset="0"/>
              </a:rPr>
              <a:t>. </a:t>
            </a:r>
            <a:r>
              <a:rPr lang="it-IT" dirty="0" err="1" smtClean="0">
                <a:latin typeface="Garamond" panose="02020404030301010803" pitchFamily="18" charset="0"/>
              </a:rPr>
              <a:t>Hus</a:t>
            </a:r>
            <a:r>
              <a:rPr lang="it-IT" dirty="0" smtClean="0">
                <a:latin typeface="Garamond" panose="02020404030301010803" pitchFamily="18" charset="0"/>
              </a:rPr>
              <a:t> </a:t>
            </a:r>
            <a:r>
              <a:rPr lang="it-IT" dirty="0" err="1" smtClean="0">
                <a:latin typeface="Garamond" panose="02020404030301010803" pitchFamily="18" charset="0"/>
              </a:rPr>
              <a:t>believed</a:t>
            </a:r>
            <a:r>
              <a:rPr lang="it-IT" dirty="0" smtClean="0">
                <a:latin typeface="Garamond" panose="02020404030301010803" pitchFamily="18" charset="0"/>
              </a:rPr>
              <a:t> to be the </a:t>
            </a:r>
            <a:r>
              <a:rPr lang="it-IT" dirty="0" err="1" smtClean="0">
                <a:latin typeface="Garamond" panose="02020404030301010803" pitchFamily="18" charset="0"/>
              </a:rPr>
              <a:t>fourth</a:t>
            </a:r>
            <a:r>
              <a:rPr lang="it-IT" dirty="0" smtClean="0">
                <a:latin typeface="Garamond" panose="02020404030301010803" pitchFamily="18" charset="0"/>
              </a:rPr>
              <a:t> </a:t>
            </a:r>
            <a:r>
              <a:rPr lang="it-IT" dirty="0" err="1" smtClean="0">
                <a:latin typeface="Garamond" panose="02020404030301010803" pitchFamily="18" charset="0"/>
              </a:rPr>
              <a:t>person</a:t>
            </a:r>
            <a:r>
              <a:rPr lang="it-IT" dirty="0" smtClean="0">
                <a:latin typeface="Garamond" panose="02020404030301010803" pitchFamily="18" charset="0"/>
              </a:rPr>
              <a:t> of the </a:t>
            </a:r>
            <a:r>
              <a:rPr lang="it-IT" dirty="0" err="1" smtClean="0">
                <a:latin typeface="Garamond" panose="02020404030301010803" pitchFamily="18" charset="0"/>
              </a:rPr>
              <a:t>Trinity</a:t>
            </a:r>
            <a:r>
              <a:rPr lang="it-IT" dirty="0" smtClean="0">
                <a:latin typeface="Garamond" panose="02020404030301010803" pitchFamily="18" charset="0"/>
              </a:rPr>
              <a:t>. </a:t>
            </a:r>
          </a:p>
          <a:p>
            <a:r>
              <a:rPr lang="it-IT" dirty="0" err="1" smtClean="0">
                <a:latin typeface="Garamond" panose="02020404030301010803" pitchFamily="18" charset="0"/>
              </a:rPr>
              <a:t>They</a:t>
            </a:r>
            <a:r>
              <a:rPr lang="it-IT" dirty="0" smtClean="0">
                <a:latin typeface="Garamond" panose="02020404030301010803" pitchFamily="18" charset="0"/>
              </a:rPr>
              <a:t> </a:t>
            </a:r>
            <a:r>
              <a:rPr lang="it-IT" dirty="0" err="1" smtClean="0">
                <a:latin typeface="Garamond" panose="02020404030301010803" pitchFamily="18" charset="0"/>
              </a:rPr>
              <a:t>wanted</a:t>
            </a:r>
            <a:r>
              <a:rPr lang="it-IT" dirty="0" smtClean="0">
                <a:latin typeface="Garamond" panose="02020404030301010803" pitchFamily="18" charset="0"/>
              </a:rPr>
              <a:t> an </a:t>
            </a:r>
            <a:r>
              <a:rPr lang="it-IT" dirty="0" err="1">
                <a:latin typeface="Garamond" panose="02020404030301010803" pitchFamily="18" charset="0"/>
              </a:rPr>
              <a:t>A</a:t>
            </a:r>
            <a:r>
              <a:rPr lang="it-IT" dirty="0" err="1" smtClean="0">
                <a:latin typeface="Garamond" panose="02020404030301010803" pitchFamily="18" charset="0"/>
              </a:rPr>
              <a:t>postolic</a:t>
            </a:r>
            <a:r>
              <a:rPr lang="it-IT" dirty="0" smtClean="0">
                <a:latin typeface="Garamond" panose="02020404030301010803" pitchFamily="18" charset="0"/>
              </a:rPr>
              <a:t> Church, </a:t>
            </a:r>
            <a:r>
              <a:rPr lang="it-IT" dirty="0" err="1" smtClean="0">
                <a:latin typeface="Garamond" panose="02020404030301010803" pitchFamily="18" charset="0"/>
              </a:rPr>
              <a:t>simple</a:t>
            </a:r>
            <a:r>
              <a:rPr lang="it-IT" dirty="0" smtClean="0">
                <a:latin typeface="Garamond" panose="02020404030301010803" pitchFamily="18" charset="0"/>
              </a:rPr>
              <a:t>, </a:t>
            </a:r>
            <a:r>
              <a:rPr lang="it-IT" dirty="0" err="1" smtClean="0">
                <a:latin typeface="Garamond" panose="02020404030301010803" pitchFamily="18" charset="0"/>
              </a:rPr>
              <a:t>poor</a:t>
            </a:r>
            <a:r>
              <a:rPr lang="it-IT" dirty="0" smtClean="0">
                <a:latin typeface="Garamond" panose="02020404030301010803" pitchFamily="18" charset="0"/>
              </a:rPr>
              <a:t> and </a:t>
            </a:r>
            <a:r>
              <a:rPr lang="it-IT" dirty="0" err="1" smtClean="0">
                <a:latin typeface="Garamond" panose="02020404030301010803" pitchFamily="18" charset="0"/>
              </a:rPr>
              <a:t>humble</a:t>
            </a:r>
            <a:r>
              <a:rPr lang="it-IT" dirty="0" smtClean="0">
                <a:latin typeface="Garamond" panose="02020404030301010803" pitchFamily="18" charset="0"/>
              </a:rPr>
              <a:t>.</a:t>
            </a:r>
          </a:p>
          <a:p>
            <a:r>
              <a:rPr lang="it-IT" dirty="0" smtClean="0">
                <a:latin typeface="Garamond" panose="02020404030301010803" pitchFamily="18" charset="0"/>
              </a:rPr>
              <a:t>Sceptical about pilgrimages, saints and relics. Transubstantion. </a:t>
            </a:r>
          </a:p>
          <a:p>
            <a:r>
              <a:rPr lang="it-IT" dirty="0" smtClean="0">
                <a:latin typeface="Garamond" panose="02020404030301010803" pitchFamily="18" charset="0"/>
              </a:rPr>
              <a:t>Mainly they read the Bible. </a:t>
            </a:r>
            <a:endParaRPr lang="it-IT" dirty="0">
              <a:latin typeface="Garamond" panose="02020404030301010803" pitchFamily="18" charset="0"/>
            </a:endParaRPr>
          </a:p>
        </p:txBody>
      </p:sp>
      <p:pic>
        <p:nvPicPr>
          <p:cNvPr id="7170" name="Picture 2" descr="Image result for transubstanti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9408" y="338447"/>
            <a:ext cx="3051959" cy="2568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Image result for heresy lollard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5390" y="528452"/>
            <a:ext cx="3425981" cy="2938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7825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6255" y="151370"/>
            <a:ext cx="11187545" cy="428180"/>
          </a:xfrm>
        </p:spPr>
        <p:txBody>
          <a:bodyPr>
            <a:normAutofit fontScale="90000"/>
          </a:bodyPr>
          <a:lstStyle/>
          <a:p>
            <a:r>
              <a:rPr lang="it-IT" b="1" dirty="0" smtClean="0">
                <a:latin typeface="Garamond" panose="02020404030301010803" pitchFamily="18" charset="0"/>
              </a:rPr>
              <a:t>Religious Dissent</a:t>
            </a:r>
            <a:endParaRPr lang="it-IT" b="1" dirty="0">
              <a:latin typeface="Garamond" panose="02020404030301010803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66255" y="1068779"/>
            <a:ext cx="8550231" cy="558140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dirty="0" smtClean="0">
                <a:latin typeface="Garamond" panose="02020404030301010803" pitchFamily="18" charset="0"/>
              </a:rPr>
              <a:t>Preaching was popular. Some </a:t>
            </a:r>
            <a:r>
              <a:rPr lang="it-IT" dirty="0" err="1" smtClean="0">
                <a:latin typeface="Garamond" panose="02020404030301010803" pitchFamily="18" charset="0"/>
              </a:rPr>
              <a:t>preachers</a:t>
            </a:r>
            <a:r>
              <a:rPr lang="it-IT" dirty="0" smtClean="0">
                <a:latin typeface="Garamond" panose="02020404030301010803" pitchFamily="18" charset="0"/>
              </a:rPr>
              <a:t> </a:t>
            </a:r>
            <a:r>
              <a:rPr lang="it-IT" dirty="0" err="1" smtClean="0">
                <a:latin typeface="Garamond" panose="02020404030301010803" pitchFamily="18" charset="0"/>
              </a:rPr>
              <a:t>likened</a:t>
            </a:r>
            <a:r>
              <a:rPr lang="it-IT" dirty="0" smtClean="0">
                <a:latin typeface="Garamond" panose="02020404030301010803" pitchFamily="18" charset="0"/>
              </a:rPr>
              <a:t> to </a:t>
            </a:r>
            <a:r>
              <a:rPr lang="it-IT" dirty="0" err="1" smtClean="0">
                <a:latin typeface="Garamond" panose="02020404030301010803" pitchFamily="18" charset="0"/>
              </a:rPr>
              <a:t>saints</a:t>
            </a:r>
            <a:r>
              <a:rPr lang="it-IT" dirty="0" smtClean="0">
                <a:latin typeface="Garamond" panose="02020404030301010803" pitchFamily="18" charset="0"/>
              </a:rPr>
              <a:t>.</a:t>
            </a:r>
          </a:p>
          <a:p>
            <a:pPr marL="0" indent="0">
              <a:buNone/>
            </a:pPr>
            <a:r>
              <a:rPr lang="it-IT" dirty="0" smtClean="0">
                <a:latin typeface="Garamond" panose="02020404030301010803" pitchFamily="18" charset="0"/>
              </a:rPr>
              <a:t>Theologians debated about free will, predestination and authority of the </a:t>
            </a:r>
            <a:r>
              <a:rPr lang="it-IT" dirty="0">
                <a:latin typeface="Garamond" panose="02020404030301010803" pitchFamily="18" charset="0"/>
              </a:rPr>
              <a:t>C</a:t>
            </a:r>
            <a:r>
              <a:rPr lang="it-IT" dirty="0" smtClean="0">
                <a:latin typeface="Garamond" panose="02020404030301010803" pitchFamily="18" charset="0"/>
              </a:rPr>
              <a:t>hurch. </a:t>
            </a:r>
          </a:p>
          <a:p>
            <a:pPr marL="0" indent="0">
              <a:buNone/>
            </a:pPr>
            <a:r>
              <a:rPr lang="it-IT" dirty="0" smtClean="0">
                <a:latin typeface="Garamond" panose="02020404030301010803" pitchFamily="18" charset="0"/>
              </a:rPr>
              <a:t>Not all medieval clergymen and women were felons and sexual perverts.</a:t>
            </a:r>
            <a:endParaRPr lang="it-IT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it-IT" u="sng" dirty="0" smtClean="0">
                <a:latin typeface="Garamond" panose="02020404030301010803" pitchFamily="18" charset="0"/>
              </a:rPr>
              <a:t>Dissent and non conformity, localised and uncoordinated.  </a:t>
            </a:r>
          </a:p>
          <a:p>
            <a:r>
              <a:rPr lang="it-IT" b="1" dirty="0" smtClean="0">
                <a:latin typeface="Garamond" panose="02020404030301010803" pitchFamily="18" charset="0"/>
              </a:rPr>
              <a:t>Waldensians</a:t>
            </a:r>
            <a:r>
              <a:rPr lang="it-IT" dirty="0" smtClean="0">
                <a:latin typeface="Garamond" panose="02020404030301010803" pitchFamily="18" charset="0"/>
              </a:rPr>
              <a:t>: (Germany, Italy, France), </a:t>
            </a:r>
            <a:r>
              <a:rPr lang="it-IT" dirty="0">
                <a:latin typeface="Garamond" panose="02020404030301010803" pitchFamily="18" charset="0"/>
              </a:rPr>
              <a:t>V</a:t>
            </a:r>
            <a:r>
              <a:rPr lang="it-IT" dirty="0" smtClean="0">
                <a:latin typeface="Garamond" panose="02020404030301010803" pitchFamily="18" charset="0"/>
              </a:rPr>
              <a:t>aldesius of Lyon, 1170s, self-abnegation</a:t>
            </a:r>
            <a:r>
              <a:rPr lang="it-IT" dirty="0">
                <a:latin typeface="Garamond" panose="02020404030301010803" pitchFamily="18" charset="0"/>
              </a:rPr>
              <a:t>,</a:t>
            </a:r>
            <a:r>
              <a:rPr lang="it-IT" dirty="0" smtClean="0">
                <a:latin typeface="Garamond" panose="02020404030301010803" pitchFamily="18" charset="0"/>
              </a:rPr>
              <a:t> poverty and vernacular preaching.</a:t>
            </a:r>
          </a:p>
          <a:p>
            <a:r>
              <a:rPr lang="it-IT" b="1" dirty="0" smtClean="0">
                <a:latin typeface="Garamond" panose="02020404030301010803" pitchFamily="18" charset="0"/>
              </a:rPr>
              <a:t>Lollards</a:t>
            </a:r>
            <a:r>
              <a:rPr lang="it-IT" dirty="0" smtClean="0">
                <a:latin typeface="Garamond" panose="02020404030301010803" pitchFamily="18" charset="0"/>
              </a:rPr>
              <a:t>: (England) John Wycliffe (1320-1384), critical towards </a:t>
            </a:r>
            <a:r>
              <a:rPr lang="it-IT" dirty="0">
                <a:latin typeface="Garamond" panose="02020404030301010803" pitchFamily="18" charset="0"/>
              </a:rPr>
              <a:t>S</a:t>
            </a:r>
            <a:r>
              <a:rPr lang="it-IT" dirty="0" smtClean="0">
                <a:latin typeface="Garamond" panose="02020404030301010803" pitchFamily="18" charset="0"/>
              </a:rPr>
              <a:t>acraments and sacerdotalism, appeal the lower orders. </a:t>
            </a:r>
          </a:p>
          <a:p>
            <a:r>
              <a:rPr lang="it-IT" b="1" dirty="0" smtClean="0">
                <a:latin typeface="Garamond" panose="02020404030301010803" pitchFamily="18" charset="0"/>
              </a:rPr>
              <a:t>Hussites</a:t>
            </a:r>
            <a:r>
              <a:rPr lang="it-IT" dirty="0" smtClean="0">
                <a:latin typeface="Garamond" panose="02020404030301010803" pitchFamily="18" charset="0"/>
              </a:rPr>
              <a:t>: (Bohemia), Jan Hus (1370-1415), discipline, against corruption of the Church and sins of the clergy. </a:t>
            </a:r>
          </a:p>
          <a:p>
            <a:r>
              <a:rPr lang="it-IT" b="1" i="1" dirty="0" smtClean="0">
                <a:latin typeface="Garamond" panose="02020404030301010803" pitchFamily="18" charset="0"/>
              </a:rPr>
              <a:t>Devotio Moderna</a:t>
            </a:r>
            <a:r>
              <a:rPr lang="it-IT" dirty="0">
                <a:latin typeface="Garamond" panose="02020404030301010803" pitchFamily="18" charset="0"/>
              </a:rPr>
              <a:t>:</a:t>
            </a:r>
            <a:r>
              <a:rPr lang="it-IT" dirty="0" smtClean="0">
                <a:latin typeface="Garamond" panose="02020404030301010803" pitchFamily="18" charset="0"/>
              </a:rPr>
              <a:t> </a:t>
            </a:r>
            <a:r>
              <a:rPr lang="it-IT" dirty="0">
                <a:latin typeface="Garamond" panose="02020404030301010803" pitchFamily="18" charset="0"/>
              </a:rPr>
              <a:t>N</a:t>
            </a:r>
            <a:r>
              <a:rPr lang="it-IT" dirty="0" smtClean="0">
                <a:latin typeface="Garamond" panose="02020404030301010803" pitchFamily="18" charset="0"/>
              </a:rPr>
              <a:t>etherlands by the ascetic Geert Grote (1340-1384), fought the decadence of the Church.  </a:t>
            </a:r>
            <a:endParaRPr lang="it-IT" dirty="0">
              <a:latin typeface="Garamond" panose="02020404030301010803" pitchFamily="18" charset="0"/>
            </a:endParaRPr>
          </a:p>
        </p:txBody>
      </p:sp>
      <p:pic>
        <p:nvPicPr>
          <p:cNvPr id="4098" name="Picture 2" descr="Image result for waldensia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3153" y="74261"/>
            <a:ext cx="3538847" cy="261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Image result for hussite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565" y="2207346"/>
            <a:ext cx="3126054" cy="2517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Image result for lollard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7744" y="4316680"/>
            <a:ext cx="2981696" cy="2541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6330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8753" y="144693"/>
            <a:ext cx="11235048" cy="852833"/>
          </a:xfrm>
        </p:spPr>
        <p:txBody>
          <a:bodyPr>
            <a:normAutofit/>
          </a:bodyPr>
          <a:lstStyle/>
          <a:p>
            <a:r>
              <a:rPr lang="it-IT" b="1" dirty="0" smtClean="0">
                <a:latin typeface="Garamond" panose="02020404030301010803" pitchFamily="18" charset="0"/>
              </a:rPr>
              <a:t>Expressing Belief</a:t>
            </a:r>
            <a:endParaRPr lang="it-IT" b="1" dirty="0">
              <a:latin typeface="Garamond" panose="02020404030301010803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8752" y="914400"/>
            <a:ext cx="7802089" cy="578328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b="1" dirty="0" smtClean="0">
                <a:latin typeface="Garamond" panose="02020404030301010803" pitchFamily="18" charset="0"/>
              </a:rPr>
              <a:t>Widows, </a:t>
            </a:r>
            <a:r>
              <a:rPr lang="it-IT" b="1" dirty="0">
                <a:latin typeface="Garamond" panose="02020404030301010803" pitchFamily="18" charset="0"/>
              </a:rPr>
              <a:t>H</a:t>
            </a:r>
            <a:r>
              <a:rPr lang="it-IT" b="1" dirty="0" smtClean="0">
                <a:latin typeface="Garamond" panose="02020404030301010803" pitchFamily="18" charset="0"/>
              </a:rPr>
              <a:t>ermits and Anchorites</a:t>
            </a:r>
          </a:p>
          <a:p>
            <a:pPr marL="0" indent="0">
              <a:buNone/>
            </a:pPr>
            <a:r>
              <a:rPr lang="it-IT" b="1" dirty="0" smtClean="0">
                <a:latin typeface="Garamond" panose="02020404030301010803" pitchFamily="18" charset="0"/>
              </a:rPr>
              <a:t>Widows</a:t>
            </a:r>
            <a:r>
              <a:rPr lang="it-IT" dirty="0" smtClean="0">
                <a:latin typeface="Garamond" panose="02020404030301010803" pitchFamily="18" charset="0"/>
              </a:rPr>
              <a:t>: </a:t>
            </a:r>
            <a:r>
              <a:rPr lang="it-IT" dirty="0">
                <a:latin typeface="Garamond" panose="02020404030301010803" pitchFamily="18" charset="0"/>
              </a:rPr>
              <a:t>l</a:t>
            </a:r>
            <a:r>
              <a:rPr lang="it-IT" dirty="0" smtClean="0">
                <a:latin typeface="Garamond" panose="02020404030301010803" pitchFamily="18" charset="0"/>
              </a:rPr>
              <a:t>ived by the virtue of humility and discretion, took vows of perpetual chastity, poverty and obedience. But they were no Nuns.</a:t>
            </a:r>
          </a:p>
          <a:p>
            <a:pPr marL="0" indent="0">
              <a:buNone/>
            </a:pPr>
            <a:r>
              <a:rPr lang="it-IT" b="1" dirty="0" smtClean="0">
                <a:latin typeface="Garamond" panose="02020404030301010803" pitchFamily="18" charset="0"/>
              </a:rPr>
              <a:t>Hermits</a:t>
            </a:r>
            <a:r>
              <a:rPr lang="it-IT" dirty="0">
                <a:latin typeface="Garamond" panose="02020404030301010803" pitchFamily="18" charset="0"/>
              </a:rPr>
              <a:t>:</a:t>
            </a:r>
            <a:r>
              <a:rPr lang="it-IT" dirty="0" smtClean="0">
                <a:latin typeface="Garamond" panose="02020404030301010803" pitchFamily="18" charset="0"/>
              </a:rPr>
              <a:t> mainly men, devotional regime, recluse, begging, sort of medieval hippies (Swanson)</a:t>
            </a:r>
          </a:p>
          <a:p>
            <a:pPr marL="0" indent="0">
              <a:buNone/>
            </a:pPr>
            <a:r>
              <a:rPr lang="it-IT" b="1" dirty="0" smtClean="0">
                <a:latin typeface="Garamond" panose="02020404030301010803" pitchFamily="18" charset="0"/>
              </a:rPr>
              <a:t>Anchorites</a:t>
            </a:r>
            <a:r>
              <a:rPr lang="it-IT" dirty="0">
                <a:latin typeface="Garamond" panose="02020404030301010803" pitchFamily="18" charset="0"/>
              </a:rPr>
              <a:t>:</a:t>
            </a:r>
            <a:r>
              <a:rPr lang="it-IT" dirty="0" smtClean="0">
                <a:latin typeface="Garamond" panose="02020404030301010803" pitchFamily="18" charset="0"/>
              </a:rPr>
              <a:t> life of total reclusion. </a:t>
            </a:r>
            <a:r>
              <a:rPr lang="it-IT" dirty="0" err="1" smtClean="0">
                <a:latin typeface="Garamond" panose="02020404030301010803" pitchFamily="18" charset="0"/>
              </a:rPr>
              <a:t>Meditation</a:t>
            </a:r>
            <a:r>
              <a:rPr lang="it-IT" dirty="0" smtClean="0">
                <a:latin typeface="Garamond" panose="02020404030301010803" pitchFamily="18" charset="0"/>
              </a:rPr>
              <a:t> and </a:t>
            </a:r>
            <a:r>
              <a:rPr lang="it-IT" dirty="0" err="1" smtClean="0">
                <a:latin typeface="Garamond" panose="02020404030301010803" pitchFamily="18" charset="0"/>
              </a:rPr>
              <a:t>preparation</a:t>
            </a:r>
            <a:r>
              <a:rPr lang="it-IT" dirty="0" smtClean="0">
                <a:latin typeface="Garamond" panose="02020404030301010803" pitchFamily="18" charset="0"/>
              </a:rPr>
              <a:t> for </a:t>
            </a:r>
            <a:r>
              <a:rPr lang="it-IT" dirty="0" err="1" smtClean="0">
                <a:latin typeface="Garamond" panose="02020404030301010803" pitchFamily="18" charset="0"/>
              </a:rPr>
              <a:t>death</a:t>
            </a:r>
            <a:r>
              <a:rPr lang="it-IT" dirty="0" smtClean="0">
                <a:latin typeface="Garamond" panose="02020404030301010803" pitchFamily="18" charset="0"/>
              </a:rPr>
              <a:t>. </a:t>
            </a:r>
            <a:r>
              <a:rPr lang="it-IT" dirty="0" err="1" smtClean="0">
                <a:latin typeface="Garamond" panose="02020404030301010803" pitchFamily="18" charset="0"/>
              </a:rPr>
              <a:t>Lived</a:t>
            </a:r>
            <a:r>
              <a:rPr lang="it-IT" dirty="0" smtClean="0">
                <a:latin typeface="Garamond" panose="02020404030301010803" pitchFamily="18" charset="0"/>
              </a:rPr>
              <a:t> off private </a:t>
            </a:r>
            <a:r>
              <a:rPr lang="it-IT" dirty="0" err="1" smtClean="0">
                <a:latin typeface="Garamond" panose="02020404030301010803" pitchFamily="18" charset="0"/>
              </a:rPr>
              <a:t>income</a:t>
            </a:r>
            <a:r>
              <a:rPr lang="it-IT" dirty="0" smtClean="0">
                <a:latin typeface="Garamond" panose="02020404030301010803" pitchFamily="18" charset="0"/>
              </a:rPr>
              <a:t>.</a:t>
            </a:r>
          </a:p>
          <a:p>
            <a:pPr marL="0" indent="0">
              <a:buNone/>
            </a:pPr>
            <a:r>
              <a:rPr lang="it-IT" dirty="0" smtClean="0">
                <a:latin typeface="Garamond" panose="02020404030301010803" pitchFamily="18" charset="0"/>
              </a:rPr>
              <a:t>&gt;Church forbade them to preach, various gradations of religious experience. </a:t>
            </a:r>
          </a:p>
          <a:p>
            <a:pPr marL="0" indent="0">
              <a:buNone/>
            </a:pPr>
            <a:r>
              <a:rPr lang="it-IT" b="1" i="1" dirty="0" smtClean="0">
                <a:latin typeface="Garamond" panose="02020404030301010803" pitchFamily="18" charset="0"/>
              </a:rPr>
              <a:t>Humiliati</a:t>
            </a:r>
            <a:r>
              <a:rPr lang="it-IT" b="1" dirty="0" smtClean="0">
                <a:latin typeface="Garamond" panose="02020404030301010803" pitchFamily="18" charset="0"/>
              </a:rPr>
              <a:t> and Beguines</a:t>
            </a:r>
            <a:r>
              <a:rPr lang="it-IT" dirty="0" smtClean="0">
                <a:latin typeface="Garamond" panose="02020404030301010803" pitchFamily="18" charset="0"/>
              </a:rPr>
              <a:t>, (Italy and the Netherlands), semi-regular, but not bound by a vow, lived by a voluntary rule </a:t>
            </a:r>
            <a:r>
              <a:rPr lang="it-IT" dirty="0">
                <a:latin typeface="Garamond" panose="02020404030301010803" pitchFamily="18" charset="0"/>
              </a:rPr>
              <a:t>a</a:t>
            </a:r>
            <a:r>
              <a:rPr lang="it-IT" dirty="0" smtClean="0">
                <a:latin typeface="Garamond" panose="02020404030301010803" pitchFamily="18" charset="0"/>
              </a:rPr>
              <a:t>nd in poverty. </a:t>
            </a:r>
          </a:p>
          <a:p>
            <a:pPr marL="0" indent="0">
              <a:buNone/>
            </a:pPr>
            <a:r>
              <a:rPr lang="it-IT" dirty="0" smtClean="0">
                <a:latin typeface="Garamond" panose="02020404030301010803" pitchFamily="18" charset="0"/>
              </a:rPr>
              <a:t>The </a:t>
            </a:r>
            <a:r>
              <a:rPr lang="it-IT" dirty="0">
                <a:latin typeface="Garamond" panose="02020404030301010803" pitchFamily="18" charset="0"/>
              </a:rPr>
              <a:t>C</a:t>
            </a:r>
            <a:r>
              <a:rPr lang="it-IT" dirty="0" smtClean="0">
                <a:latin typeface="Garamond" panose="02020404030301010803" pitchFamily="18" charset="0"/>
              </a:rPr>
              <a:t>hurch was ambivalent, as they were not fully regular, nor straightforwardly lay. Potentially deviants.  </a:t>
            </a:r>
            <a:endParaRPr lang="it-IT" dirty="0">
              <a:latin typeface="Garamond" panose="02020404030301010803" pitchFamily="18" charset="0"/>
            </a:endParaRPr>
          </a:p>
        </p:txBody>
      </p:sp>
      <p:pic>
        <p:nvPicPr>
          <p:cNvPr id="5122" name="Picture 2" descr="Image result for eremita pale folign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1617" y="144694"/>
            <a:ext cx="3122183" cy="2282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Image result for beguin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424" y="4645270"/>
            <a:ext cx="3659299" cy="2212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Image result for anchorit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424" y="2426820"/>
            <a:ext cx="3093682" cy="241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4418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4379" y="365125"/>
            <a:ext cx="11199421" cy="442397"/>
          </a:xfrm>
        </p:spPr>
        <p:txBody>
          <a:bodyPr>
            <a:normAutofit fontScale="90000"/>
          </a:bodyPr>
          <a:lstStyle/>
          <a:p>
            <a:r>
              <a:rPr lang="it-IT" b="1" dirty="0">
                <a:latin typeface="Garamond" panose="02020404030301010803" pitchFamily="18" charset="0"/>
              </a:rPr>
              <a:t>R</a:t>
            </a:r>
            <a:r>
              <a:rPr lang="it-IT" b="1" dirty="0" smtClean="0">
                <a:latin typeface="Garamond" panose="02020404030301010803" pitchFamily="18" charset="0"/>
              </a:rPr>
              <a:t>oad to the Reformation</a:t>
            </a:r>
            <a:endParaRPr lang="it-IT" b="1" dirty="0">
              <a:latin typeface="Garamond" panose="02020404030301010803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4379" y="1211283"/>
            <a:ext cx="11199421" cy="54626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b="1" dirty="0" smtClean="0">
                <a:latin typeface="Garamond" panose="02020404030301010803" pitchFamily="18" charset="0"/>
              </a:rPr>
              <a:t>Christian Humanism</a:t>
            </a:r>
            <a:r>
              <a:rPr lang="it-IT" dirty="0" smtClean="0">
                <a:latin typeface="Garamond" panose="02020404030301010803" pitchFamily="18" charset="0"/>
              </a:rPr>
              <a:t>: Tensions about clerical malpractice and exploitation. Calls for reform.</a:t>
            </a:r>
          </a:p>
          <a:p>
            <a:pPr marL="0" indent="0">
              <a:buNone/>
            </a:pPr>
            <a:r>
              <a:rPr lang="it-IT" dirty="0" smtClean="0">
                <a:latin typeface="Garamond" panose="02020404030301010803" pitchFamily="18" charset="0"/>
              </a:rPr>
              <a:t>Pre-existent body of dissent provided a useful seed-bed for the </a:t>
            </a:r>
            <a:r>
              <a:rPr lang="it-IT" dirty="0">
                <a:latin typeface="Garamond" panose="02020404030301010803" pitchFamily="18" charset="0"/>
              </a:rPr>
              <a:t>R</a:t>
            </a:r>
            <a:r>
              <a:rPr lang="it-IT" dirty="0" smtClean="0">
                <a:latin typeface="Garamond" panose="02020404030301010803" pitchFamily="18" charset="0"/>
              </a:rPr>
              <a:t>eformation. </a:t>
            </a:r>
          </a:p>
          <a:p>
            <a:pPr marL="0" indent="0">
              <a:buNone/>
            </a:pPr>
            <a:r>
              <a:rPr lang="it-IT" dirty="0" smtClean="0">
                <a:latin typeface="Garamond" panose="02020404030301010803" pitchFamily="18" charset="0"/>
              </a:rPr>
              <a:t> </a:t>
            </a:r>
            <a:r>
              <a:rPr lang="it-IT" b="1" dirty="0" smtClean="0">
                <a:latin typeface="Garamond" panose="02020404030301010803" pitchFamily="18" charset="0"/>
              </a:rPr>
              <a:t>Transform the system, not smash it!</a:t>
            </a:r>
          </a:p>
          <a:p>
            <a:pPr marL="0" indent="0">
              <a:buNone/>
            </a:pPr>
            <a:r>
              <a:rPr lang="it-IT" dirty="0" smtClean="0">
                <a:latin typeface="Garamond" panose="02020404030301010803" pitchFamily="18" charset="0"/>
              </a:rPr>
              <a:t> −Religion remained vital</a:t>
            </a:r>
          </a:p>
          <a:p>
            <a:pPr marL="0" indent="0">
              <a:buNone/>
            </a:pPr>
            <a:r>
              <a:rPr lang="it-IT" dirty="0" smtClean="0">
                <a:latin typeface="Garamond" panose="02020404030301010803" pitchFamily="18" charset="0"/>
              </a:rPr>
              <a:t> −Catholicism united under the Pope</a:t>
            </a:r>
          </a:p>
          <a:p>
            <a:pPr marL="0" indent="0">
              <a:buNone/>
            </a:pPr>
            <a:r>
              <a:rPr lang="it-IT" u="sng" dirty="0" smtClean="0">
                <a:latin typeface="Garamond" panose="02020404030301010803" pitchFamily="18" charset="0"/>
              </a:rPr>
              <a:t> It accomodated diversity without adversity </a:t>
            </a:r>
            <a:r>
              <a:rPr lang="it-IT" dirty="0" smtClean="0">
                <a:latin typeface="Garamond" panose="02020404030301010803" pitchFamily="18" charset="0"/>
              </a:rPr>
              <a:t>(Swanson)</a:t>
            </a:r>
          </a:p>
          <a:p>
            <a:pPr marL="0" indent="0">
              <a:buNone/>
            </a:pPr>
            <a:r>
              <a:rPr lang="it-IT" dirty="0" smtClean="0">
                <a:latin typeface="Garamond" panose="02020404030301010803" pitchFamily="18" charset="0"/>
              </a:rPr>
              <a:t>−The </a:t>
            </a:r>
            <a:r>
              <a:rPr lang="it-IT" dirty="0">
                <a:latin typeface="Garamond" panose="02020404030301010803" pitchFamily="18" charset="0"/>
              </a:rPr>
              <a:t>R</a:t>
            </a:r>
            <a:r>
              <a:rPr lang="it-IT" dirty="0" smtClean="0">
                <a:latin typeface="Garamond" panose="02020404030301010803" pitchFamily="18" charset="0"/>
              </a:rPr>
              <a:t>eformation not necessarily caused by the abuses of the Catholic Church</a:t>
            </a:r>
          </a:p>
          <a:p>
            <a:pPr marL="0" indent="0">
              <a:buNone/>
            </a:pPr>
            <a:r>
              <a:rPr lang="it-IT" dirty="0" smtClean="0">
                <a:latin typeface="Garamond" panose="02020404030301010803" pitchFamily="18" charset="0"/>
              </a:rPr>
              <a:t>−Luther seen as an new Wycliffe or Hus, a follower rather than innovator. </a:t>
            </a:r>
          </a:p>
          <a:p>
            <a:pPr marL="0" indent="0">
              <a:buNone/>
            </a:pPr>
            <a:r>
              <a:rPr lang="it-IT" u="sng" dirty="0" smtClean="0">
                <a:latin typeface="Garamond" panose="02020404030301010803" pitchFamily="18" charset="0"/>
              </a:rPr>
              <a:t> </a:t>
            </a:r>
            <a:r>
              <a:rPr lang="it-IT" b="1" u="sng" dirty="0" smtClean="0">
                <a:latin typeface="Garamond" panose="02020404030301010803" pitchFamily="18" charset="0"/>
              </a:rPr>
              <a:t>The Reformation was an internal transfromation, not external assault. </a:t>
            </a:r>
            <a:endParaRPr lang="it-IT" b="1" u="sng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2070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897</Words>
  <Application>Microsoft Office PowerPoint</Application>
  <PresentationFormat>Widescreen</PresentationFormat>
  <Paragraphs>82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Garamond</vt:lpstr>
      <vt:lpstr>Tema di Office</vt:lpstr>
      <vt:lpstr>Late Medieval Church</vt:lpstr>
      <vt:lpstr>The Hierarchy</vt:lpstr>
      <vt:lpstr>Belief and Practice: Catholicisms</vt:lpstr>
      <vt:lpstr>Low and High Spirituality</vt:lpstr>
      <vt:lpstr>Heresy</vt:lpstr>
      <vt:lpstr>Religious Dissent</vt:lpstr>
      <vt:lpstr>Expressing Belief</vt:lpstr>
      <vt:lpstr>Road to the Reformation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Giada</dc:creator>
  <cp:lastModifiedBy>Pizzoni, Giada</cp:lastModifiedBy>
  <cp:revision>30</cp:revision>
  <dcterms:created xsi:type="dcterms:W3CDTF">2017-11-11T09:59:18Z</dcterms:created>
  <dcterms:modified xsi:type="dcterms:W3CDTF">2018-11-12T12:18:32Z</dcterms:modified>
</cp:coreProperties>
</file>