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1CC2-6955-40E1-8B15-0FD01EC72719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7687-A932-40DF-8020-D8B0FC66885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2121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1CC2-6955-40E1-8B15-0FD01EC72719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7687-A932-40DF-8020-D8B0FC66885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533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1CC2-6955-40E1-8B15-0FD01EC72719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7687-A932-40DF-8020-D8B0FC66885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1570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1CC2-6955-40E1-8B15-0FD01EC72719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7687-A932-40DF-8020-D8B0FC66885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6512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1CC2-6955-40E1-8B15-0FD01EC72719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7687-A932-40DF-8020-D8B0FC66885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3689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1CC2-6955-40E1-8B15-0FD01EC72719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7687-A932-40DF-8020-D8B0FC66885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7172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1CC2-6955-40E1-8B15-0FD01EC72719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7687-A932-40DF-8020-D8B0FC66885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8089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1CC2-6955-40E1-8B15-0FD01EC72719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7687-A932-40DF-8020-D8B0FC66885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2313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1CC2-6955-40E1-8B15-0FD01EC72719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7687-A932-40DF-8020-D8B0FC66885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1284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1CC2-6955-40E1-8B15-0FD01EC72719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7687-A932-40DF-8020-D8B0FC66885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968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1CC2-6955-40E1-8B15-0FD01EC72719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7687-A932-40DF-8020-D8B0FC66885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0180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E1CC2-6955-40E1-8B15-0FD01EC72719}" type="datetimeFigureOut">
              <a:rPr lang="it-IT" smtClean="0"/>
              <a:t>08/10/2018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47687-A932-40DF-8020-D8B0FC66885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7329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06637"/>
          </a:xfrm>
        </p:spPr>
        <p:txBody>
          <a:bodyPr/>
          <a:lstStyle/>
          <a:p>
            <a:r>
              <a:rPr lang="it-IT" dirty="0" smtClean="0">
                <a:latin typeface="Garamond" panose="02020404030301010803" pitchFamily="18" charset="0"/>
              </a:rPr>
              <a:t>Society at the Margins</a:t>
            </a:r>
            <a:endParaRPr lang="it-IT" dirty="0">
              <a:latin typeface="Garamond" panose="020204040303010108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9523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547" y="505326"/>
            <a:ext cx="8277726" cy="5678905"/>
          </a:xfrm>
        </p:spPr>
        <p:txBody>
          <a:bodyPr>
            <a:normAutofit/>
          </a:bodyPr>
          <a:lstStyle/>
          <a:p>
            <a:r>
              <a:rPr lang="it-IT" sz="4000" b="1" dirty="0" smtClean="0">
                <a:latin typeface="Garamond" panose="02020404030301010803" pitchFamily="18" charset="0"/>
              </a:rPr>
              <a:t>The causes of poverty</a:t>
            </a:r>
            <a:r>
              <a:rPr lang="it-IT" sz="4000" dirty="0" smtClean="0">
                <a:latin typeface="Garamond" panose="02020404030301010803" pitchFamily="18" charset="0"/>
              </a:rPr>
              <a:t>:</a:t>
            </a:r>
            <a:br>
              <a:rPr lang="it-IT" sz="4000" dirty="0" smtClean="0">
                <a:latin typeface="Garamond" panose="02020404030301010803" pitchFamily="18" charset="0"/>
              </a:rPr>
            </a:br>
            <a:r>
              <a:rPr lang="it-IT" sz="4000" dirty="0" smtClean="0">
                <a:latin typeface="Garamond" panose="02020404030301010803" pitchFamily="18" charset="0"/>
              </a:rPr>
              <a:t/>
            </a:r>
            <a:br>
              <a:rPr lang="it-IT" sz="4000" dirty="0" smtClean="0">
                <a:latin typeface="Garamond" panose="02020404030301010803" pitchFamily="18" charset="0"/>
              </a:rPr>
            </a:br>
            <a:r>
              <a:rPr lang="it-IT" sz="4000" dirty="0" smtClean="0">
                <a:latin typeface="Garamond" panose="02020404030301010803" pitchFamily="18" charset="0"/>
              </a:rPr>
              <a:t>Illness</a:t>
            </a:r>
            <a:br>
              <a:rPr lang="it-IT" sz="4000" dirty="0" smtClean="0">
                <a:latin typeface="Garamond" panose="02020404030301010803" pitchFamily="18" charset="0"/>
              </a:rPr>
            </a:br>
            <a:r>
              <a:rPr lang="it-IT" sz="4000" dirty="0" smtClean="0">
                <a:latin typeface="Garamond" panose="02020404030301010803" pitchFamily="18" charset="0"/>
              </a:rPr>
              <a:t>Famine</a:t>
            </a:r>
            <a:br>
              <a:rPr lang="it-IT" sz="4000" dirty="0" smtClean="0">
                <a:latin typeface="Garamond" panose="02020404030301010803" pitchFamily="18" charset="0"/>
              </a:rPr>
            </a:br>
            <a:r>
              <a:rPr lang="it-IT" sz="4000" dirty="0" smtClean="0">
                <a:latin typeface="Garamond" panose="02020404030301010803" pitchFamily="18" charset="0"/>
              </a:rPr>
              <a:t>Epidemics</a:t>
            </a:r>
            <a:br>
              <a:rPr lang="it-IT" sz="4000" dirty="0" smtClean="0">
                <a:latin typeface="Garamond" panose="02020404030301010803" pitchFamily="18" charset="0"/>
              </a:rPr>
            </a:br>
            <a:r>
              <a:rPr lang="it-IT" sz="4000" dirty="0" smtClean="0">
                <a:latin typeface="Garamond" panose="02020404030301010803" pitchFamily="18" charset="0"/>
              </a:rPr>
              <a:t>Warfare</a:t>
            </a:r>
            <a:br>
              <a:rPr lang="it-IT" sz="4000" dirty="0" smtClean="0">
                <a:latin typeface="Garamond" panose="02020404030301010803" pitchFamily="18" charset="0"/>
              </a:rPr>
            </a:br>
            <a:r>
              <a:rPr lang="it-IT" sz="4000" dirty="0" smtClean="0">
                <a:latin typeface="Garamond" panose="02020404030301010803" pitchFamily="18" charset="0"/>
              </a:rPr>
              <a:t>Poor economy</a:t>
            </a:r>
            <a:br>
              <a:rPr lang="it-IT" sz="4000" dirty="0" smtClean="0">
                <a:latin typeface="Garamond" panose="02020404030301010803" pitchFamily="18" charset="0"/>
              </a:rPr>
            </a:br>
            <a:r>
              <a:rPr lang="it-IT" sz="4000" dirty="0" smtClean="0">
                <a:latin typeface="Garamond" panose="02020404030301010803" pitchFamily="18" charset="0"/>
              </a:rPr>
              <a:t/>
            </a:r>
            <a:br>
              <a:rPr lang="it-IT" sz="4000" dirty="0" smtClean="0">
                <a:latin typeface="Garamond" panose="02020404030301010803" pitchFamily="18" charset="0"/>
              </a:rPr>
            </a:br>
            <a:r>
              <a:rPr lang="it-IT" sz="4000" dirty="0" smtClean="0">
                <a:latin typeface="Garamond" panose="02020404030301010803" pitchFamily="18" charset="0"/>
              </a:rPr>
              <a:t>How many? 2/3 of the population</a:t>
            </a:r>
            <a:endParaRPr lang="it-IT" sz="4000" dirty="0">
              <a:latin typeface="Garamond" panose="02020404030301010803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253" y="3344778"/>
            <a:ext cx="3541502" cy="3334716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423" y="196276"/>
            <a:ext cx="4074798" cy="301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60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789" y="144380"/>
            <a:ext cx="7680304" cy="6412150"/>
          </a:xfrm>
        </p:spPr>
        <p:txBody>
          <a:bodyPr>
            <a:normAutofit/>
          </a:bodyPr>
          <a:lstStyle/>
          <a:p>
            <a:r>
              <a:rPr lang="it-IT" b="1" dirty="0" smtClean="0">
                <a:latin typeface="Garamond" panose="02020404030301010803" pitchFamily="18" charset="0"/>
              </a:rPr>
              <a:t>Poor Relief</a:t>
            </a:r>
            <a:r>
              <a:rPr lang="it-IT" b="1" dirty="0" smtClean="0">
                <a:latin typeface="Garamond" panose="02020404030301010803" pitchFamily="18" charset="0"/>
              </a:rPr>
              <a:t>,</a:t>
            </a:r>
            <a:br>
              <a:rPr lang="it-IT" b="1" dirty="0" smtClean="0">
                <a:latin typeface="Garamond" panose="02020404030301010803" pitchFamily="18" charset="0"/>
              </a:rPr>
            </a:br>
            <a:r>
              <a:rPr lang="it-IT" u="sng" dirty="0">
                <a:latin typeface="Garamond" panose="02020404030301010803" pitchFamily="18" charset="0"/>
              </a:rPr>
              <a:t>T</a:t>
            </a:r>
            <a:r>
              <a:rPr lang="it-IT" u="sng" dirty="0" smtClean="0">
                <a:latin typeface="Garamond" panose="02020404030301010803" pitchFamily="18" charset="0"/>
              </a:rPr>
              <a:t>he </a:t>
            </a:r>
            <a:r>
              <a:rPr lang="it-IT" u="sng" dirty="0" smtClean="0">
                <a:latin typeface="Garamond" panose="02020404030301010803" pitchFamily="18" charset="0"/>
              </a:rPr>
              <a:t>deserving </a:t>
            </a:r>
            <a:r>
              <a:rPr lang="it-IT" u="sng" dirty="0" smtClean="0">
                <a:latin typeface="Garamond" panose="02020404030301010803" pitchFamily="18" charset="0"/>
              </a:rPr>
              <a:t>poor</a:t>
            </a:r>
            <a:r>
              <a:rPr lang="it-IT" dirty="0" smtClean="0">
                <a:latin typeface="Garamond" panose="02020404030301010803" pitchFamily="18" charset="0"/>
              </a:rPr>
              <a:t>: (Christlike)</a:t>
            </a:r>
            <a:br>
              <a:rPr lang="it-IT" dirty="0" smtClean="0">
                <a:latin typeface="Garamond" panose="02020404030301010803" pitchFamily="18" charset="0"/>
              </a:rPr>
            </a:br>
            <a:r>
              <a:rPr lang="it-IT" dirty="0" smtClean="0">
                <a:latin typeface="Garamond" panose="02020404030301010803" pitchFamily="18" charset="0"/>
              </a:rPr>
              <a:t/>
            </a:r>
            <a:br>
              <a:rPr lang="it-IT" dirty="0" smtClean="0">
                <a:latin typeface="Garamond" panose="02020404030301010803" pitchFamily="18" charset="0"/>
              </a:rPr>
            </a:br>
            <a:r>
              <a:rPr lang="it-IT" sz="3600" dirty="0">
                <a:latin typeface="Garamond" panose="02020404030301010803" pitchFamily="18" charset="0"/>
              </a:rPr>
              <a:t>C</a:t>
            </a:r>
            <a:r>
              <a:rPr lang="it-IT" sz="3600" dirty="0" smtClean="0">
                <a:latin typeface="Garamond" panose="02020404030301010803" pitchFamily="18" charset="0"/>
              </a:rPr>
              <a:t>entralised system/state intervention</a:t>
            </a:r>
            <a:r>
              <a:rPr lang="it-IT" sz="3600" dirty="0" smtClean="0">
                <a:latin typeface="Garamond" panose="02020404030301010803" pitchFamily="18" charset="0"/>
              </a:rPr>
              <a:t/>
            </a:r>
            <a:br>
              <a:rPr lang="it-IT" sz="3600" dirty="0" smtClean="0">
                <a:latin typeface="Garamond" panose="02020404030301010803" pitchFamily="18" charset="0"/>
              </a:rPr>
            </a:br>
            <a:r>
              <a:rPr lang="it-IT" sz="3600" dirty="0" smtClean="0">
                <a:latin typeface="Garamond" panose="02020404030301010803" pitchFamily="18" charset="0"/>
              </a:rPr>
              <a:t/>
            </a:r>
            <a:br>
              <a:rPr lang="it-IT" sz="3600" dirty="0" smtClean="0">
                <a:latin typeface="Garamond" panose="02020404030301010803" pitchFamily="18" charset="0"/>
              </a:rPr>
            </a:br>
            <a:r>
              <a:rPr lang="it-IT" sz="3600" dirty="0">
                <a:latin typeface="Garamond" panose="02020404030301010803" pitchFamily="18" charset="0"/>
              </a:rPr>
              <a:t>D</a:t>
            </a:r>
            <a:r>
              <a:rPr lang="it-IT" sz="3600" dirty="0" smtClean="0">
                <a:latin typeface="Garamond" panose="02020404030301010803" pitchFamily="18" charset="0"/>
              </a:rPr>
              <a:t>ecentralised:</a:t>
            </a:r>
            <a:r>
              <a:rPr lang="it-IT" sz="3600" dirty="0" smtClean="0">
                <a:latin typeface="Garamond" panose="02020404030301010803" pitchFamily="18" charset="0"/>
              </a:rPr>
              <a:t/>
            </a:r>
            <a:br>
              <a:rPr lang="it-IT" sz="3600" dirty="0" smtClean="0">
                <a:latin typeface="Garamond" panose="02020404030301010803" pitchFamily="18" charset="0"/>
              </a:rPr>
            </a:br>
            <a:r>
              <a:rPr lang="it-IT" sz="3600" dirty="0" smtClean="0">
                <a:latin typeface="Garamond" panose="02020404030301010803" pitchFamily="18" charset="0"/>
              </a:rPr>
              <a:t>-Confraternities</a:t>
            </a:r>
            <a:r>
              <a:rPr lang="it-IT" sz="3600" dirty="0" smtClean="0">
                <a:latin typeface="Garamond" panose="02020404030301010803" pitchFamily="18" charset="0"/>
              </a:rPr>
              <a:t>: outdoor relief.</a:t>
            </a:r>
            <a:br>
              <a:rPr lang="it-IT" sz="3600" dirty="0" smtClean="0">
                <a:latin typeface="Garamond" panose="02020404030301010803" pitchFamily="18" charset="0"/>
              </a:rPr>
            </a:br>
            <a:r>
              <a:rPr lang="it-IT" sz="3600" dirty="0" smtClean="0">
                <a:latin typeface="Garamond" panose="02020404030301010803" pitchFamily="18" charset="0"/>
              </a:rPr>
              <a:t/>
            </a:r>
            <a:br>
              <a:rPr lang="it-IT" sz="3600" dirty="0" smtClean="0">
                <a:latin typeface="Garamond" panose="02020404030301010803" pitchFamily="18" charset="0"/>
              </a:rPr>
            </a:br>
            <a:r>
              <a:rPr lang="it-IT" sz="3600" dirty="0" smtClean="0">
                <a:latin typeface="Garamond" panose="02020404030301010803" pitchFamily="18" charset="0"/>
              </a:rPr>
              <a:t>-Pawn </a:t>
            </a:r>
            <a:r>
              <a:rPr lang="it-IT" sz="3600" dirty="0" smtClean="0">
                <a:latin typeface="Garamond" panose="02020404030301010803" pitchFamily="18" charset="0"/>
              </a:rPr>
              <a:t>shops (Monti di Pieta’): give loans.</a:t>
            </a:r>
            <a:br>
              <a:rPr lang="it-IT" sz="3600" dirty="0" smtClean="0">
                <a:latin typeface="Garamond" panose="02020404030301010803" pitchFamily="18" charset="0"/>
              </a:rPr>
            </a:br>
            <a:r>
              <a:rPr lang="it-IT" sz="3600" dirty="0" smtClean="0">
                <a:latin typeface="Garamond" panose="02020404030301010803" pitchFamily="18" charset="0"/>
              </a:rPr>
              <a:t/>
            </a:r>
            <a:br>
              <a:rPr lang="it-IT" sz="3600" dirty="0" smtClean="0">
                <a:latin typeface="Garamond" panose="02020404030301010803" pitchFamily="18" charset="0"/>
              </a:rPr>
            </a:br>
            <a:r>
              <a:rPr lang="it-IT" sz="3600" dirty="0" smtClean="0">
                <a:latin typeface="Garamond" panose="02020404030301010803" pitchFamily="18" charset="0"/>
              </a:rPr>
              <a:t>-Hospitals </a:t>
            </a:r>
            <a:r>
              <a:rPr lang="it-IT" sz="3600" dirty="0" smtClean="0">
                <a:latin typeface="Garamond" panose="02020404030301010803" pitchFamily="18" charset="0"/>
              </a:rPr>
              <a:t>(shelters, not medical care)</a:t>
            </a:r>
            <a:br>
              <a:rPr lang="it-IT" sz="3600" dirty="0" smtClean="0">
                <a:latin typeface="Garamond" panose="02020404030301010803" pitchFamily="18" charset="0"/>
              </a:rPr>
            </a:br>
            <a:endParaRPr lang="it-IT" sz="3600" dirty="0">
              <a:latin typeface="Garamond" panose="02020404030301010803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093" y="144380"/>
            <a:ext cx="3677360" cy="151915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499" y="1752728"/>
            <a:ext cx="3228547" cy="23570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137" y="4223084"/>
            <a:ext cx="3923606" cy="233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24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4221"/>
            <a:ext cx="11963400" cy="2923673"/>
          </a:xfrm>
        </p:spPr>
        <p:txBody>
          <a:bodyPr>
            <a:normAutofit/>
          </a:bodyPr>
          <a:lstStyle/>
          <a:p>
            <a:r>
              <a:rPr lang="it-IT" sz="4000" u="sng" dirty="0" smtClean="0">
                <a:latin typeface="Garamond" panose="02020404030301010803" pitchFamily="18" charset="0"/>
              </a:rPr>
              <a:t>The Undeserving Poor</a:t>
            </a:r>
            <a:r>
              <a:rPr lang="it-IT" sz="4000" dirty="0" smtClean="0">
                <a:latin typeface="Garamond" panose="02020404030301010803" pitchFamily="18" charset="0"/>
              </a:rPr>
              <a:t>: </a:t>
            </a:r>
            <a:r>
              <a:rPr lang="it-IT" sz="4000" dirty="0" smtClean="0">
                <a:latin typeface="Garamond" panose="02020404030301010803" pitchFamily="18" charset="0"/>
              </a:rPr>
              <a:t>(Devil in disguise)</a:t>
            </a:r>
            <a:br>
              <a:rPr lang="it-IT" sz="4000" dirty="0" smtClean="0">
                <a:latin typeface="Garamond" panose="02020404030301010803" pitchFamily="18" charset="0"/>
              </a:rPr>
            </a:br>
            <a:r>
              <a:rPr lang="it-IT" sz="3600" dirty="0" smtClean="0">
                <a:latin typeface="Garamond" panose="02020404030301010803" pitchFamily="18" charset="0"/>
              </a:rPr>
              <a:t>gypsies </a:t>
            </a:r>
            <a:r>
              <a:rPr lang="it-IT" sz="3600" dirty="0" smtClean="0">
                <a:latin typeface="Garamond" panose="02020404030301010803" pitchFamily="18" charset="0"/>
              </a:rPr>
              <a:t>(c.100,000 in Europe), </a:t>
            </a:r>
            <a:br>
              <a:rPr lang="it-IT" sz="3600" dirty="0" smtClean="0">
                <a:latin typeface="Garamond" panose="02020404030301010803" pitchFamily="18" charset="0"/>
              </a:rPr>
            </a:br>
            <a:r>
              <a:rPr lang="it-IT" sz="3600" dirty="0" smtClean="0">
                <a:latin typeface="Garamond" panose="02020404030301010803" pitchFamily="18" charset="0"/>
              </a:rPr>
              <a:t>prostitutes,</a:t>
            </a:r>
            <a:br>
              <a:rPr lang="it-IT" sz="3600" dirty="0" smtClean="0">
                <a:latin typeface="Garamond" panose="02020404030301010803" pitchFamily="18" charset="0"/>
              </a:rPr>
            </a:br>
            <a:r>
              <a:rPr lang="it-IT" sz="3600" dirty="0" smtClean="0">
                <a:latin typeface="Garamond" panose="02020404030301010803" pitchFamily="18" charset="0"/>
              </a:rPr>
              <a:t>sexual deviants,</a:t>
            </a:r>
            <a:br>
              <a:rPr lang="it-IT" sz="3600" dirty="0" smtClean="0">
                <a:latin typeface="Garamond" panose="02020404030301010803" pitchFamily="18" charset="0"/>
              </a:rPr>
            </a:br>
            <a:r>
              <a:rPr lang="it-IT" sz="3600" dirty="0" smtClean="0">
                <a:latin typeface="Garamond" panose="02020404030301010803" pitchFamily="18" charset="0"/>
              </a:rPr>
              <a:t>and </a:t>
            </a:r>
            <a:r>
              <a:rPr lang="it-IT" sz="3600" dirty="0" smtClean="0">
                <a:latin typeface="Garamond" panose="02020404030301010803" pitchFamily="18" charset="0"/>
              </a:rPr>
              <a:t>vagrants/idle/criminals. </a:t>
            </a:r>
            <a:endParaRPr lang="it-IT" sz="3600" dirty="0">
              <a:latin typeface="Garamond" panose="020204040303010108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764" y="3458967"/>
            <a:ext cx="3616036" cy="30258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685" y="3549455"/>
            <a:ext cx="3847406" cy="2844858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48" y="3007894"/>
            <a:ext cx="2257199" cy="3610787"/>
          </a:xfrm>
        </p:spPr>
      </p:pic>
    </p:spTree>
    <p:extLst>
      <p:ext uri="{BB962C8B-B14F-4D97-AF65-F5344CB8AC3E}">
        <p14:creationId xmlns:p14="http://schemas.microsoft.com/office/powerpoint/2010/main" val="2437424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05" y="372978"/>
            <a:ext cx="8915399" cy="6208295"/>
          </a:xfrm>
        </p:spPr>
        <p:txBody>
          <a:bodyPr>
            <a:normAutofit fontScale="90000"/>
          </a:bodyPr>
          <a:lstStyle/>
          <a:p>
            <a:r>
              <a:rPr lang="en-GB" sz="3200" b="1" dirty="0" smtClean="0">
                <a:latin typeface="Garamond" panose="02020404030301010803" pitchFamily="18" charset="0"/>
              </a:rPr>
              <a:t>Religious Marginal: Jews and Muslims</a:t>
            </a:r>
            <a:br>
              <a:rPr lang="en-GB" sz="3200" b="1" dirty="0" smtClean="0">
                <a:latin typeface="Garamond" panose="02020404030301010803" pitchFamily="18" charset="0"/>
              </a:rPr>
            </a:br>
            <a:r>
              <a:rPr lang="en-GB" sz="2400" dirty="0">
                <a:latin typeface="Garamond" panose="02020404030301010803" pitchFamily="18" charset="0"/>
              </a:rPr>
              <a:t/>
            </a:r>
            <a:br>
              <a:rPr lang="en-GB" sz="2400" dirty="0">
                <a:latin typeface="Garamond" panose="02020404030301010803" pitchFamily="18" charset="0"/>
              </a:rPr>
            </a:br>
            <a:r>
              <a:rPr lang="en-GB" sz="3100" dirty="0" smtClean="0">
                <a:latin typeface="Garamond" panose="02020404030301010803" pitchFamily="18" charset="0"/>
              </a:rPr>
              <a:t>A deformed image received as true. </a:t>
            </a:r>
            <a:br>
              <a:rPr lang="en-GB" sz="3100" dirty="0" smtClean="0">
                <a:latin typeface="Garamond" panose="02020404030301010803" pitchFamily="18" charset="0"/>
              </a:rPr>
            </a:br>
            <a:r>
              <a:rPr lang="en-GB" sz="3100" u="sng" dirty="0" smtClean="0">
                <a:latin typeface="Garamond" panose="02020404030301010803" pitchFamily="18" charset="0"/>
              </a:rPr>
              <a:t>Infidels, not heretics. </a:t>
            </a:r>
            <a:r>
              <a:rPr lang="en-GB" sz="3100" dirty="0" smtClean="0">
                <a:latin typeface="Garamond" panose="02020404030301010803" pitchFamily="18" charset="0"/>
              </a:rPr>
              <a:t>Outsiders.</a:t>
            </a:r>
            <a:br>
              <a:rPr lang="en-GB" sz="3100" dirty="0" smtClean="0">
                <a:latin typeface="Garamond" panose="02020404030301010803" pitchFamily="18" charset="0"/>
              </a:rPr>
            </a:br>
            <a:r>
              <a:rPr lang="en-GB" sz="3100" dirty="0" smtClean="0">
                <a:latin typeface="Garamond" panose="02020404030301010803" pitchFamily="18" charset="0"/>
              </a:rPr>
              <a:t/>
            </a:r>
            <a:br>
              <a:rPr lang="en-GB" sz="3100" dirty="0" smtClean="0">
                <a:latin typeface="Garamond" panose="02020404030301010803" pitchFamily="18" charset="0"/>
              </a:rPr>
            </a:br>
            <a:r>
              <a:rPr lang="en-GB" sz="3100" dirty="0" smtClean="0">
                <a:latin typeface="Garamond" panose="02020404030301010803" pitchFamily="18" charset="0"/>
              </a:rPr>
              <a:t>Islam and Judaism: perceived threat to Christianity and European Identity.</a:t>
            </a:r>
            <a:br>
              <a:rPr lang="en-GB" sz="3100" dirty="0" smtClean="0">
                <a:latin typeface="Garamond" panose="02020404030301010803" pitchFamily="18" charset="0"/>
              </a:rPr>
            </a:br>
            <a:r>
              <a:rPr lang="en-GB" sz="3100" dirty="0" smtClean="0">
                <a:latin typeface="Garamond" panose="02020404030301010803" pitchFamily="18" charset="0"/>
              </a:rPr>
              <a:t/>
            </a:r>
            <a:br>
              <a:rPr lang="en-GB" sz="3100" dirty="0" smtClean="0">
                <a:latin typeface="Garamond" panose="02020404030301010803" pitchFamily="18" charset="0"/>
              </a:rPr>
            </a:br>
            <a:r>
              <a:rPr lang="en-GB" sz="3100" u="sng" dirty="0" smtClean="0">
                <a:latin typeface="Garamond" panose="02020404030301010803" pitchFamily="18" charset="0"/>
              </a:rPr>
              <a:t>Islam:</a:t>
            </a:r>
            <a:r>
              <a:rPr lang="en-GB" sz="3100" dirty="0" smtClean="0">
                <a:latin typeface="Garamond" panose="02020404030301010803" pitchFamily="18" charset="0"/>
              </a:rPr>
              <a:t> post-Christian, competing form of monotheism.</a:t>
            </a:r>
            <a:br>
              <a:rPr lang="en-GB" sz="3100" dirty="0" smtClean="0">
                <a:latin typeface="Garamond" panose="02020404030301010803" pitchFamily="18" charset="0"/>
              </a:rPr>
            </a:br>
            <a:r>
              <a:rPr lang="en-GB" sz="3100" u="sng" dirty="0" smtClean="0">
                <a:latin typeface="Garamond" panose="02020404030301010803" pitchFamily="18" charset="0"/>
              </a:rPr>
              <a:t>Judaism:</a:t>
            </a:r>
            <a:r>
              <a:rPr lang="en-GB" sz="3100" dirty="0" smtClean="0">
                <a:latin typeface="Garamond" panose="02020404030301010803" pitchFamily="18" charset="0"/>
              </a:rPr>
              <a:t> pre-Christian, conversion or exile.</a:t>
            </a:r>
            <a:br>
              <a:rPr lang="en-GB" sz="3100" dirty="0" smtClean="0">
                <a:latin typeface="Garamond" panose="02020404030301010803" pitchFamily="18" charset="0"/>
              </a:rPr>
            </a:br>
            <a:r>
              <a:rPr lang="en-GB" sz="3100" dirty="0" smtClean="0">
                <a:latin typeface="Garamond" panose="02020404030301010803" pitchFamily="18" charset="0"/>
              </a:rPr>
              <a:t/>
            </a:r>
            <a:br>
              <a:rPr lang="en-GB" sz="3100" dirty="0" smtClean="0">
                <a:latin typeface="Garamond" panose="02020404030301010803" pitchFamily="18" charset="0"/>
              </a:rPr>
            </a:br>
            <a:r>
              <a:rPr lang="en-GB" sz="3100" dirty="0" smtClean="0">
                <a:latin typeface="Garamond" panose="02020404030301010803" pitchFamily="18" charset="0"/>
              </a:rPr>
              <a:t>Persecution, reception and stereotype, a result of a climate of anxiety.</a:t>
            </a:r>
            <a:br>
              <a:rPr lang="en-GB" sz="3100" dirty="0" smtClean="0">
                <a:latin typeface="Garamond" panose="02020404030301010803" pitchFamily="18" charset="0"/>
              </a:rPr>
            </a:br>
            <a:r>
              <a:rPr lang="en-GB" sz="3100" dirty="0" smtClean="0">
                <a:latin typeface="Garamond" panose="02020404030301010803" pitchFamily="18" charset="0"/>
              </a:rPr>
              <a:t/>
            </a:r>
            <a:br>
              <a:rPr lang="en-GB" sz="3100" dirty="0" smtClean="0">
                <a:latin typeface="Garamond" panose="02020404030301010803" pitchFamily="18" charset="0"/>
              </a:rPr>
            </a:br>
            <a:r>
              <a:rPr lang="en-GB" sz="3100" dirty="0" smtClean="0">
                <a:latin typeface="Garamond" panose="02020404030301010803" pitchFamily="18" charset="0"/>
              </a:rPr>
              <a:t>The frontier was porous, mutual influence and conflict.</a:t>
            </a:r>
            <a:br>
              <a:rPr lang="en-GB" sz="3100" dirty="0" smtClean="0">
                <a:latin typeface="Garamond" panose="02020404030301010803" pitchFamily="18" charset="0"/>
              </a:rPr>
            </a:br>
            <a:endParaRPr lang="en-GB" sz="3100" dirty="0">
              <a:latin typeface="Garamond" panose="02020404030301010803" pitchFamily="18" charset="0"/>
            </a:endParaRPr>
          </a:p>
        </p:txBody>
      </p:sp>
      <p:pic>
        <p:nvPicPr>
          <p:cNvPr id="4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7432" y="365125"/>
            <a:ext cx="2707105" cy="328254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126" y="3777917"/>
            <a:ext cx="2177716" cy="2803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133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314" cy="6857999"/>
          </a:xfrm>
        </p:spPr>
        <p:txBody>
          <a:bodyPr>
            <a:normAutofit/>
          </a:bodyPr>
          <a:lstStyle/>
          <a:p>
            <a:r>
              <a:rPr lang="en-GB" sz="2400" b="1" dirty="0" smtClean="0">
                <a:latin typeface="Garamond" panose="02020404030301010803" pitchFamily="18" charset="0"/>
              </a:rPr>
              <a:t/>
            </a:r>
            <a:br>
              <a:rPr lang="en-GB" sz="2400" b="1" dirty="0" smtClean="0">
                <a:latin typeface="Garamond" panose="02020404030301010803" pitchFamily="18" charset="0"/>
              </a:rPr>
            </a:br>
            <a:r>
              <a:rPr lang="en-GB" sz="2700" b="1" dirty="0" smtClean="0">
                <a:latin typeface="Garamond" panose="02020404030301010803" pitchFamily="18" charset="0"/>
              </a:rPr>
              <a:t>Judaism: </a:t>
            </a:r>
            <a:r>
              <a:rPr lang="en-GB" sz="2700" dirty="0" smtClean="0">
                <a:latin typeface="Garamond" panose="02020404030301010803" pitchFamily="18" charset="0"/>
              </a:rPr>
              <a:t>a stateless religion,</a:t>
            </a:r>
            <a:r>
              <a:rPr lang="en-GB" sz="2700" dirty="0">
                <a:latin typeface="Garamond" panose="02020404030301010803" pitchFamily="18" charset="0"/>
              </a:rPr>
              <a:t> </a:t>
            </a:r>
            <a:r>
              <a:rPr lang="en-GB" sz="2700" dirty="0" smtClean="0">
                <a:latin typeface="Garamond" panose="02020404030301010803" pitchFamily="18" charset="0"/>
              </a:rPr>
              <a:t>business and financial role.</a:t>
            </a:r>
            <a:br>
              <a:rPr lang="en-GB" sz="2700" dirty="0" smtClean="0">
                <a:latin typeface="Garamond" panose="02020404030301010803" pitchFamily="18" charset="0"/>
              </a:rPr>
            </a:br>
            <a:r>
              <a:rPr lang="en-GB" sz="2700" dirty="0" smtClean="0">
                <a:latin typeface="Garamond" panose="02020404030301010803" pitchFamily="18" charset="0"/>
              </a:rPr>
              <a:t/>
            </a:r>
            <a:br>
              <a:rPr lang="en-GB" sz="2700" dirty="0" smtClean="0">
                <a:latin typeface="Garamond" panose="02020404030301010803" pitchFamily="18" charset="0"/>
              </a:rPr>
            </a:br>
            <a:r>
              <a:rPr lang="en-GB" sz="2700" dirty="0" smtClean="0">
                <a:latin typeface="Garamond" panose="02020404030301010803" pitchFamily="18" charset="0"/>
              </a:rPr>
              <a:t>Jewish persecution in Europe since the 13</a:t>
            </a:r>
            <a:r>
              <a:rPr lang="en-GB" sz="2700" baseline="30000" dirty="0" smtClean="0">
                <a:latin typeface="Garamond" panose="02020404030301010803" pitchFamily="18" charset="0"/>
              </a:rPr>
              <a:t>th</a:t>
            </a:r>
            <a:r>
              <a:rPr lang="en-GB" sz="2700" dirty="0" smtClean="0">
                <a:latin typeface="Garamond" panose="02020404030301010803" pitchFamily="18" charset="0"/>
              </a:rPr>
              <a:t> c.,</a:t>
            </a:r>
            <a:br>
              <a:rPr lang="en-GB" sz="2700" dirty="0" smtClean="0">
                <a:latin typeface="Garamond" panose="02020404030301010803" pitchFamily="18" charset="0"/>
              </a:rPr>
            </a:br>
            <a:r>
              <a:rPr lang="en-GB" sz="2700" dirty="0" smtClean="0">
                <a:latin typeface="Garamond" panose="02020404030301010803" pitchFamily="18" charset="0"/>
              </a:rPr>
              <a:t>assimilation only in the 18</a:t>
            </a:r>
            <a:r>
              <a:rPr lang="en-GB" sz="2700" baseline="30000" dirty="0" smtClean="0">
                <a:latin typeface="Garamond" panose="02020404030301010803" pitchFamily="18" charset="0"/>
              </a:rPr>
              <a:t>th</a:t>
            </a:r>
            <a:r>
              <a:rPr lang="en-GB" sz="2700" dirty="0" smtClean="0">
                <a:latin typeface="Garamond" panose="02020404030301010803" pitchFamily="18" charset="0"/>
              </a:rPr>
              <a:t> c.</a:t>
            </a:r>
            <a:br>
              <a:rPr lang="en-GB" sz="2700" dirty="0" smtClean="0">
                <a:latin typeface="Garamond" panose="02020404030301010803" pitchFamily="18" charset="0"/>
              </a:rPr>
            </a:br>
            <a:r>
              <a:rPr lang="en-GB" sz="2700" dirty="0" smtClean="0">
                <a:latin typeface="Garamond" panose="02020404030301010803" pitchFamily="18" charset="0"/>
              </a:rPr>
              <a:t/>
            </a:r>
            <a:br>
              <a:rPr lang="en-GB" sz="2700" dirty="0" smtClean="0">
                <a:latin typeface="Garamond" panose="02020404030301010803" pitchFamily="18" charset="0"/>
              </a:rPr>
            </a:br>
            <a:r>
              <a:rPr lang="en-GB" sz="2700" dirty="0">
                <a:latin typeface="Garamond" panose="02020404030301010803" pitchFamily="18" charset="0"/>
              </a:rPr>
              <a:t>E</a:t>
            </a:r>
            <a:r>
              <a:rPr lang="en-GB" sz="2700" dirty="0" smtClean="0">
                <a:latin typeface="Garamond" panose="02020404030301010803" pitchFamily="18" charset="0"/>
              </a:rPr>
              <a:t>xiled </a:t>
            </a:r>
            <a:r>
              <a:rPr lang="en-GB" sz="2700" dirty="0" smtClean="0">
                <a:latin typeface="Garamond" panose="02020404030301010803" pitchFamily="18" charset="0"/>
              </a:rPr>
              <a:t>or converted (</a:t>
            </a:r>
            <a:r>
              <a:rPr lang="en-GB" sz="2700" i="1" dirty="0" err="1" smtClean="0">
                <a:latin typeface="Garamond" panose="02020404030301010803" pitchFamily="18" charset="0"/>
              </a:rPr>
              <a:t>conversos</a:t>
            </a:r>
            <a:r>
              <a:rPr lang="en-GB" sz="2700" dirty="0" smtClean="0">
                <a:latin typeface="Garamond" panose="02020404030301010803" pitchFamily="18" charset="0"/>
              </a:rPr>
              <a:t> or </a:t>
            </a:r>
            <a:r>
              <a:rPr lang="en-GB" sz="2700" i="1" dirty="0" err="1" smtClean="0">
                <a:latin typeface="Garamond" panose="02020404030301010803" pitchFamily="18" charset="0"/>
              </a:rPr>
              <a:t>marranos</a:t>
            </a:r>
            <a:r>
              <a:rPr lang="en-GB" sz="2700" dirty="0" smtClean="0">
                <a:latin typeface="Garamond" panose="02020404030301010803" pitchFamily="18" charset="0"/>
              </a:rPr>
              <a:t>/swine)</a:t>
            </a:r>
            <a:br>
              <a:rPr lang="en-GB" sz="2700" dirty="0" smtClean="0">
                <a:latin typeface="Garamond" panose="02020404030301010803" pitchFamily="18" charset="0"/>
              </a:rPr>
            </a:br>
            <a:r>
              <a:rPr lang="en-GB" sz="2700" dirty="0">
                <a:latin typeface="Garamond" panose="02020404030301010803" pitchFamily="18" charset="0"/>
              </a:rPr>
              <a:t/>
            </a:r>
            <a:br>
              <a:rPr lang="en-GB" sz="2700" dirty="0">
                <a:latin typeface="Garamond" panose="02020404030301010803" pitchFamily="18" charset="0"/>
              </a:rPr>
            </a:br>
            <a:r>
              <a:rPr lang="en-GB" sz="2400" dirty="0" smtClean="0">
                <a:latin typeface="Garamond" panose="02020404030301010803" pitchFamily="18" charset="0"/>
              </a:rPr>
              <a:t/>
            </a:r>
            <a:br>
              <a:rPr lang="en-GB" sz="2400" dirty="0" smtClean="0">
                <a:latin typeface="Garamond" panose="02020404030301010803" pitchFamily="18" charset="0"/>
              </a:rPr>
            </a:br>
            <a:r>
              <a:rPr lang="en-GB" sz="2400" dirty="0">
                <a:latin typeface="Garamond" panose="02020404030301010803" pitchFamily="18" charset="0"/>
              </a:rPr>
              <a:t/>
            </a:r>
            <a:br>
              <a:rPr lang="en-GB" sz="2400" dirty="0">
                <a:latin typeface="Garamond" panose="02020404030301010803" pitchFamily="18" charset="0"/>
              </a:rPr>
            </a:br>
            <a:r>
              <a:rPr lang="en-GB" sz="2700" b="1" dirty="0" smtClean="0">
                <a:latin typeface="Garamond" panose="02020404030301010803" pitchFamily="18" charset="0"/>
              </a:rPr>
              <a:t>Muslims:</a:t>
            </a:r>
            <a:r>
              <a:rPr lang="en-GB" sz="2700" dirty="0" smtClean="0">
                <a:latin typeface="Garamond" panose="02020404030301010803" pitchFamily="18" charset="0"/>
              </a:rPr>
              <a:t> ‘the foe of Christendom</a:t>
            </a:r>
            <a:r>
              <a:rPr lang="en-GB" sz="2700" dirty="0" smtClean="0">
                <a:latin typeface="Garamond" panose="02020404030301010803" pitchFamily="18" charset="0"/>
              </a:rPr>
              <a:t>’.</a:t>
            </a:r>
            <a:r>
              <a:rPr lang="en-GB" sz="2700" dirty="0" smtClean="0">
                <a:latin typeface="Garamond" panose="02020404030301010803" pitchFamily="18" charset="0"/>
              </a:rPr>
              <a:t/>
            </a:r>
            <a:br>
              <a:rPr lang="en-GB" sz="2700" dirty="0" smtClean="0">
                <a:latin typeface="Garamond" panose="02020404030301010803" pitchFamily="18" charset="0"/>
              </a:rPr>
            </a:br>
            <a:r>
              <a:rPr lang="en-GB" sz="2700" dirty="0" smtClean="0">
                <a:latin typeface="Garamond" panose="02020404030301010803" pitchFamily="18" charset="0"/>
              </a:rPr>
              <a:t>Persecution since the 13</a:t>
            </a:r>
            <a:r>
              <a:rPr lang="en-GB" sz="2700" baseline="30000" dirty="0" smtClean="0">
                <a:latin typeface="Garamond" panose="02020404030301010803" pitchFamily="18" charset="0"/>
              </a:rPr>
              <a:t>th</a:t>
            </a:r>
            <a:r>
              <a:rPr lang="en-GB" sz="2700" dirty="0" smtClean="0">
                <a:latin typeface="Garamond" panose="02020404030301010803" pitchFamily="18" charset="0"/>
              </a:rPr>
              <a:t> c.</a:t>
            </a:r>
            <a:br>
              <a:rPr lang="en-GB" sz="2700" dirty="0" smtClean="0">
                <a:latin typeface="Garamond" panose="02020404030301010803" pitchFamily="18" charset="0"/>
              </a:rPr>
            </a:br>
            <a:r>
              <a:rPr lang="en-GB" sz="2700" dirty="0" smtClean="0">
                <a:latin typeface="Garamond" panose="02020404030301010803" pitchFamily="18" charset="0"/>
              </a:rPr>
              <a:t>1614: expulsion from Spain -320,000 religious refugees, largest group in early modern history</a:t>
            </a:r>
            <a:r>
              <a:rPr lang="en-GB" sz="2700" dirty="0" smtClean="0">
                <a:latin typeface="Garamond" panose="02020404030301010803" pitchFamily="18" charset="0"/>
              </a:rPr>
              <a:t>.</a:t>
            </a:r>
            <a:br>
              <a:rPr lang="en-GB" sz="2700" dirty="0" smtClean="0">
                <a:latin typeface="Garamond" panose="02020404030301010803" pitchFamily="18" charset="0"/>
              </a:rPr>
            </a:br>
            <a:r>
              <a:rPr lang="en-GB" sz="2700" dirty="0" smtClean="0">
                <a:latin typeface="Garamond" panose="02020404030301010803" pitchFamily="18" charset="0"/>
              </a:rPr>
              <a:t/>
            </a:r>
            <a:br>
              <a:rPr lang="en-GB" sz="2700" dirty="0" smtClean="0">
                <a:latin typeface="Garamond" panose="02020404030301010803" pitchFamily="18" charset="0"/>
              </a:rPr>
            </a:br>
            <a:r>
              <a:rPr lang="en-GB" sz="2700" dirty="0" smtClean="0">
                <a:latin typeface="Garamond" panose="02020404030301010803" pitchFamily="18" charset="0"/>
              </a:rPr>
              <a:t>They will forever mourn their lost land of Al-Andalus</a:t>
            </a:r>
            <a:r>
              <a:rPr lang="en-GB" sz="2700" dirty="0" smtClean="0">
                <a:latin typeface="Garamond" panose="02020404030301010803" pitchFamily="18" charset="0"/>
              </a:rPr>
              <a:t>.</a:t>
            </a:r>
            <a:r>
              <a:rPr lang="en-GB" sz="2700" dirty="0" smtClean="0">
                <a:latin typeface="Garamond" panose="02020404030301010803" pitchFamily="18" charset="0"/>
              </a:rPr>
              <a:t/>
            </a:r>
            <a:br>
              <a:rPr lang="en-GB" sz="2700" dirty="0" smtClean="0">
                <a:latin typeface="Garamond" panose="02020404030301010803" pitchFamily="18" charset="0"/>
              </a:rPr>
            </a:br>
            <a:r>
              <a:rPr lang="en-GB" sz="2700" dirty="0" smtClean="0">
                <a:latin typeface="Garamond" panose="02020404030301010803" pitchFamily="18" charset="0"/>
              </a:rPr>
              <a:t>Conversion</a:t>
            </a:r>
            <a:r>
              <a:rPr lang="en-GB" sz="2700" dirty="0" smtClean="0">
                <a:latin typeface="Garamond" panose="02020404030301010803" pitchFamily="18" charset="0"/>
              </a:rPr>
              <a:t>: </a:t>
            </a:r>
            <a:r>
              <a:rPr lang="en-GB" sz="2700" i="1" dirty="0" err="1" smtClean="0">
                <a:latin typeface="Garamond" panose="02020404030301010803" pitchFamily="18" charset="0"/>
              </a:rPr>
              <a:t>moriscos</a:t>
            </a:r>
            <a:r>
              <a:rPr lang="en-GB" sz="2700" i="1" dirty="0">
                <a:latin typeface="Garamond" panose="02020404030301010803" pitchFamily="18" charset="0"/>
              </a:rPr>
              <a:t>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950" y="165266"/>
            <a:ext cx="4143683" cy="303513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4230" y="3717758"/>
            <a:ext cx="3169124" cy="29417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876" y="1605760"/>
            <a:ext cx="2285428" cy="228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018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758" y="365126"/>
            <a:ext cx="11065042" cy="705686"/>
          </a:xfrm>
        </p:spPr>
        <p:txBody>
          <a:bodyPr>
            <a:normAutofit/>
          </a:bodyPr>
          <a:lstStyle/>
          <a:p>
            <a:r>
              <a:rPr lang="it-IT" sz="3600" b="1" dirty="0" smtClean="0">
                <a:latin typeface="Garamond" panose="02020404030301010803" pitchFamily="18" charset="0"/>
              </a:rPr>
              <a:t>Jews and Muslims in Livorno</a:t>
            </a:r>
            <a:endParaRPr lang="it-IT" sz="3600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758" y="1311443"/>
            <a:ext cx="6894095" cy="4865520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Muslim </a:t>
            </a:r>
            <a:r>
              <a:rPr lang="it-IT" i="1" dirty="0" smtClean="0">
                <a:latin typeface="Garamond" panose="02020404030301010803" pitchFamily="18" charset="0"/>
              </a:rPr>
              <a:t>Bagni</a:t>
            </a:r>
            <a:r>
              <a:rPr lang="it-IT" dirty="0" smtClean="0">
                <a:latin typeface="Garamond" panose="02020404030301010803" pitchFamily="18" charset="0"/>
              </a:rPr>
              <a:t>: communities with rowers and their own leaders.</a:t>
            </a:r>
          </a:p>
          <a:p>
            <a:pPr marL="0" indent="0">
              <a:buNone/>
            </a:pPr>
            <a:endParaRPr lang="it-IT" dirty="0" smtClean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Jewish community: Livorno hosted 1/3 of the Western Sephardim (Spanish)diaspora.</a:t>
            </a:r>
          </a:p>
          <a:p>
            <a:pPr marL="0" indent="0">
              <a:buNone/>
            </a:pPr>
            <a:endParaRPr lang="it-IT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it-IT" dirty="0" smtClean="0">
                <a:latin typeface="Garamond" panose="02020404030301010803" pitchFamily="18" charset="0"/>
              </a:rPr>
              <a:t>Jewish commercial networks contributed to the exchange of Mediterranean and Asian goods </a:t>
            </a:r>
            <a:endParaRPr lang="it-IT" dirty="0">
              <a:latin typeface="Garamond" panose="02020404030301010803" pitchFamily="18" charset="0"/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9" y="579520"/>
            <a:ext cx="3801841" cy="24876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522" y="3744203"/>
            <a:ext cx="4353278" cy="267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912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442" y="228600"/>
            <a:ext cx="5907505" cy="1937084"/>
          </a:xfrm>
        </p:spPr>
        <p:txBody>
          <a:bodyPr>
            <a:normAutofit/>
          </a:bodyPr>
          <a:lstStyle/>
          <a:p>
            <a:r>
              <a:rPr lang="en-GB" b="1" dirty="0" smtClean="0">
                <a:latin typeface="Garamond" panose="02020404030301010803" pitchFamily="18" charset="0"/>
              </a:rPr>
              <a:t>Jews and Muslims </a:t>
            </a:r>
            <a:br>
              <a:rPr lang="en-GB" b="1" dirty="0" smtClean="0">
                <a:latin typeface="Garamond" panose="02020404030301010803" pitchFamily="18" charset="0"/>
              </a:rPr>
            </a:br>
            <a:r>
              <a:rPr lang="en-GB" b="1" dirty="0" smtClean="0">
                <a:latin typeface="Garamond" panose="02020404030301010803" pitchFamily="18" charset="0"/>
              </a:rPr>
              <a:t>in Venice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443" y="2588127"/>
            <a:ext cx="7675096" cy="4125493"/>
          </a:xfrm>
        </p:spPr>
        <p:txBody>
          <a:bodyPr>
            <a:normAutofit/>
          </a:bodyPr>
          <a:lstStyle/>
          <a:p>
            <a:r>
              <a:rPr lang="en-GB" sz="2400" u="sng" dirty="0" smtClean="0">
                <a:latin typeface="Garamond" panose="02020404030301010803" pitchFamily="18" charset="0"/>
              </a:rPr>
              <a:t>Good fences make good neighbours</a:t>
            </a:r>
          </a:p>
          <a:p>
            <a:r>
              <a:rPr lang="en-GB" sz="2400" dirty="0" smtClean="0">
                <a:latin typeface="Garamond" panose="02020404030301010803" pitchFamily="18" charset="0"/>
              </a:rPr>
              <a:t>Muslim: 1621, </a:t>
            </a:r>
            <a:r>
              <a:rPr lang="en-GB" sz="2400" i="1" dirty="0" err="1" smtClean="0">
                <a:latin typeface="Garamond" panose="02020404030301010803" pitchFamily="18" charset="0"/>
              </a:rPr>
              <a:t>Fondaco</a:t>
            </a:r>
            <a:r>
              <a:rPr lang="en-GB" sz="2400" i="1" dirty="0" smtClean="0">
                <a:latin typeface="Garamond" panose="02020404030301010803" pitchFamily="18" charset="0"/>
              </a:rPr>
              <a:t> </a:t>
            </a:r>
            <a:r>
              <a:rPr lang="en-GB" sz="2400" i="1" dirty="0" err="1" smtClean="0">
                <a:latin typeface="Garamond" panose="02020404030301010803" pitchFamily="18" charset="0"/>
              </a:rPr>
              <a:t>dei</a:t>
            </a:r>
            <a:r>
              <a:rPr lang="en-GB" sz="2400" i="1" dirty="0" smtClean="0">
                <a:latin typeface="Garamond" panose="02020404030301010803" pitchFamily="18" charset="0"/>
              </a:rPr>
              <a:t> </a:t>
            </a:r>
            <a:r>
              <a:rPr lang="en-GB" sz="2400" i="1" dirty="0" err="1" smtClean="0">
                <a:latin typeface="Garamond" panose="02020404030301010803" pitchFamily="18" charset="0"/>
              </a:rPr>
              <a:t>Turchi</a:t>
            </a:r>
            <a:r>
              <a:rPr lang="en-GB" sz="2400" dirty="0" smtClean="0">
                <a:latin typeface="Garamond" panose="02020404030301010803" pitchFamily="18" charset="0"/>
              </a:rPr>
              <a:t>. Walled compound.</a:t>
            </a:r>
          </a:p>
          <a:p>
            <a:pPr marL="0" indent="0">
              <a:buNone/>
            </a:pPr>
            <a:r>
              <a:rPr lang="en-GB" sz="2400" dirty="0" smtClean="0">
                <a:latin typeface="Garamond" panose="02020404030301010803" pitchFamily="18" charset="0"/>
              </a:rPr>
              <a:t>   Pre-1621, Inn called ‘The Angel’ (too small).</a:t>
            </a:r>
          </a:p>
          <a:p>
            <a:r>
              <a:rPr lang="en-GB" sz="2400" dirty="0" smtClean="0">
                <a:latin typeface="Garamond" panose="02020404030301010803" pitchFamily="18" charset="0"/>
              </a:rPr>
              <a:t>Venice cherished trade with the Ottomans.</a:t>
            </a:r>
          </a:p>
          <a:p>
            <a:r>
              <a:rPr lang="en-GB" sz="2400" dirty="0" smtClean="0">
                <a:latin typeface="Garamond" panose="02020404030301010803" pitchFamily="18" charset="0"/>
              </a:rPr>
              <a:t>Jews: 1516 ghetto, </a:t>
            </a:r>
            <a:r>
              <a:rPr lang="en-GB" sz="2400" u="sng" dirty="0" smtClean="0">
                <a:latin typeface="Garamond" panose="02020404030301010803" pitchFamily="18" charset="0"/>
              </a:rPr>
              <a:t>in the city, but not part of it.</a:t>
            </a:r>
          </a:p>
          <a:p>
            <a:r>
              <a:rPr lang="en-GB" sz="2400" dirty="0" smtClean="0">
                <a:latin typeface="Garamond" panose="02020404030301010803" pitchFamily="18" charset="0"/>
              </a:rPr>
              <a:t>1555: Ghetto in Rome, Pope Paul IV.</a:t>
            </a:r>
          </a:p>
          <a:p>
            <a:r>
              <a:rPr lang="en-GB" sz="2400" dirty="0" smtClean="0">
                <a:latin typeface="Garamond" panose="02020404030301010803" pitchFamily="18" charset="0"/>
              </a:rPr>
              <a:t>Jews controlled trade with the Balkans and the Levant,</a:t>
            </a:r>
          </a:p>
          <a:p>
            <a:pPr marL="0" indent="0">
              <a:buNone/>
            </a:pPr>
            <a:r>
              <a:rPr lang="en-GB" sz="2400" dirty="0">
                <a:latin typeface="Garamond" panose="02020404030301010803" pitchFamily="18" charset="0"/>
              </a:rPr>
              <a:t> </a:t>
            </a:r>
            <a:r>
              <a:rPr lang="en-GB" sz="2400" dirty="0" smtClean="0">
                <a:latin typeface="Garamond" panose="02020404030301010803" pitchFamily="18" charset="0"/>
              </a:rPr>
              <a:t>  lent money</a:t>
            </a:r>
            <a:endParaRPr lang="en-GB" sz="2400" dirty="0">
              <a:latin typeface="Garamond" panose="02020404030301010803" pitchFamily="18" charset="0"/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1337" y="319506"/>
            <a:ext cx="3021835" cy="20573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086" y="3100138"/>
            <a:ext cx="4223656" cy="2847522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404395"/>
            <a:ext cx="3550556" cy="227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91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65125"/>
            <a:ext cx="11125200" cy="862095"/>
          </a:xfrm>
        </p:spPr>
        <p:txBody>
          <a:bodyPr>
            <a:normAutofit/>
          </a:bodyPr>
          <a:lstStyle/>
          <a:p>
            <a:r>
              <a:rPr lang="en-GB" b="1" dirty="0" smtClean="0">
                <a:latin typeface="Garamond" panose="02020404030301010803" pitchFamily="18" charset="0"/>
              </a:rPr>
              <a:t>Concluding thoughts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011" y="842211"/>
            <a:ext cx="10968789" cy="5334751"/>
          </a:xfrm>
        </p:spPr>
        <p:txBody>
          <a:bodyPr/>
          <a:lstStyle/>
          <a:p>
            <a:pPr marL="0" lvl="0" indent="0">
              <a:buNone/>
            </a:pPr>
            <a:endParaRPr lang="en-GB" dirty="0" smtClean="0"/>
          </a:p>
          <a:p>
            <a:pPr marL="0" lvl="0" indent="0">
              <a:buNone/>
            </a:pPr>
            <a:r>
              <a:rPr lang="en-GB" sz="3600" dirty="0" smtClean="0">
                <a:latin typeface="Garamond" panose="02020404030301010803" pitchFamily="18" charset="0"/>
              </a:rPr>
              <a:t>Deserving and undeserving poor.</a:t>
            </a:r>
          </a:p>
          <a:p>
            <a:pPr marL="0" lvl="0" indent="0">
              <a:buNone/>
            </a:pPr>
            <a:r>
              <a:rPr lang="en-GB" sz="3600" dirty="0" smtClean="0">
                <a:latin typeface="Garamond" panose="02020404030301010803" pitchFamily="18" charset="0"/>
              </a:rPr>
              <a:t>Poverty and crime/idleness.</a:t>
            </a:r>
          </a:p>
          <a:p>
            <a:pPr marL="0" lvl="0" indent="0">
              <a:buNone/>
            </a:pPr>
            <a:r>
              <a:rPr lang="en-GB" sz="3600" dirty="0" smtClean="0">
                <a:latin typeface="Garamond" panose="02020404030301010803" pitchFamily="18" charset="0"/>
              </a:rPr>
              <a:t>Stereotypes and fear.</a:t>
            </a:r>
            <a:endParaRPr lang="en-GB" sz="3600" dirty="0">
              <a:latin typeface="Garamond" panose="02020404030301010803" pitchFamily="18" charset="0"/>
            </a:endParaRPr>
          </a:p>
          <a:p>
            <a:pPr marL="0" lvl="0" indent="0">
              <a:buNone/>
            </a:pPr>
            <a:endParaRPr lang="en-GB" sz="3600" dirty="0">
              <a:latin typeface="Garamond" panose="02020404030301010803" pitchFamily="18" charset="0"/>
            </a:endParaRPr>
          </a:p>
          <a:p>
            <a:pPr marL="0" lvl="0" indent="0">
              <a:buNone/>
            </a:pPr>
            <a:r>
              <a:rPr lang="en-GB" sz="3600" dirty="0" smtClean="0">
                <a:latin typeface="Garamond" panose="02020404030301010803" pitchFamily="18" charset="0"/>
              </a:rPr>
              <a:t>-How </a:t>
            </a:r>
            <a:r>
              <a:rPr lang="en-GB" sz="3600" dirty="0">
                <a:latin typeface="Garamond" panose="02020404030301010803" pitchFamily="18" charset="0"/>
              </a:rPr>
              <a:t>'marginal' were marginal groups? </a:t>
            </a:r>
            <a:r>
              <a:rPr lang="en-GB" sz="3600" dirty="0" smtClean="0">
                <a:latin typeface="Garamond" panose="02020404030301010803" pitchFamily="18" charset="0"/>
              </a:rPr>
              <a:t> </a:t>
            </a:r>
            <a:endParaRPr lang="en-GB" sz="3600" dirty="0">
              <a:latin typeface="Garamond" panose="02020404030301010803" pitchFamily="18" charset="0"/>
            </a:endParaRPr>
          </a:p>
          <a:p>
            <a:pPr marL="0" lvl="0" indent="0">
              <a:buNone/>
            </a:pPr>
            <a:r>
              <a:rPr lang="en-GB" sz="3600" dirty="0" smtClean="0">
                <a:latin typeface="Garamond" panose="02020404030301010803" pitchFamily="18" charset="0"/>
              </a:rPr>
              <a:t>-What </a:t>
            </a:r>
            <a:r>
              <a:rPr lang="en-GB" sz="3600" dirty="0">
                <a:latin typeface="Garamond" panose="02020404030301010803" pitchFamily="18" charset="0"/>
              </a:rPr>
              <a:t>impact did the Renaissance, the Reformations and the Enlightenment have on the treatment of and attitudes towards marginal groups?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2014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191</Words>
  <Application>Microsoft Office PowerPoint</Application>
  <PresentationFormat>Widescreen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Garamond</vt:lpstr>
      <vt:lpstr>Office Theme</vt:lpstr>
      <vt:lpstr>Society at the Margins</vt:lpstr>
      <vt:lpstr>The causes of poverty:  Illness Famine Epidemics Warfare Poor economy  How many? 2/3 of the population</vt:lpstr>
      <vt:lpstr>Poor Relief, The deserving poor: (Christlike)  Centralised system/state intervention  Decentralised: -Confraternities: outdoor relief.  -Pawn shops (Monti di Pieta’): give loans.  -Hospitals (shelters, not medical care) </vt:lpstr>
      <vt:lpstr>The Undeserving Poor: (Devil in disguise) gypsies (c.100,000 in Europe),  prostitutes, sexual deviants, and vagrants/idle/criminals. </vt:lpstr>
      <vt:lpstr>Religious Marginal: Jews and Muslims  A deformed image received as true.  Infidels, not heretics. Outsiders.  Islam and Judaism: perceived threat to Christianity and European Identity.  Islam: post-Christian, competing form of monotheism. Judaism: pre-Christian, conversion or exile.  Persecution, reception and stereotype, a result of a climate of anxiety.  The frontier was porous, mutual influence and conflict. </vt:lpstr>
      <vt:lpstr> Judaism: a stateless religion, business and financial role.  Jewish persecution in Europe since the 13th c., assimilation only in the 18th c.  Exiled or converted (conversos or marranos/swine)    Muslims: ‘the foe of Christendom’. Persecution since the 13th c. 1614: expulsion from Spain -320,000 religious refugees, largest group in early modern history.  They will forever mourn their lost land of Al-Andalus. Conversion: moriscos.</vt:lpstr>
      <vt:lpstr>Jews and Muslims in Livorno</vt:lpstr>
      <vt:lpstr>Jews and Muslims  in Venice</vt:lpstr>
      <vt:lpstr>Concluding thoughts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Clarissa</dc:creator>
  <cp:lastModifiedBy>Pizzoni, Giada</cp:lastModifiedBy>
  <cp:revision>14</cp:revision>
  <dcterms:created xsi:type="dcterms:W3CDTF">2018-09-24T13:54:54Z</dcterms:created>
  <dcterms:modified xsi:type="dcterms:W3CDTF">2018-10-08T08:16:36Z</dcterms:modified>
</cp:coreProperties>
</file>