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9" r:id="rId9"/>
    <p:sldId id="276" r:id="rId10"/>
    <p:sldId id="273" r:id="rId11"/>
    <p:sldId id="285" r:id="rId12"/>
    <p:sldId id="270" r:id="rId13"/>
    <p:sldId id="272" r:id="rId14"/>
    <p:sldId id="271" r:id="rId15"/>
    <p:sldId id="286" r:id="rId16"/>
    <p:sldId id="287" r:id="rId17"/>
    <p:sldId id="288" r:id="rId18"/>
    <p:sldId id="289" r:id="rId19"/>
    <p:sldId id="290" r:id="rId20"/>
    <p:sldId id="268" r:id="rId21"/>
    <p:sldId id="291" r:id="rId22"/>
    <p:sldId id="277" r:id="rId23"/>
    <p:sldId id="264" r:id="rId24"/>
    <p:sldId id="265" r:id="rId25"/>
    <p:sldId id="266" r:id="rId26"/>
    <p:sldId id="292" r:id="rId27"/>
    <p:sldId id="283" r:id="rId28"/>
    <p:sldId id="2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3" autoAdjust="0"/>
    <p:restoredTop sz="94672" autoAdjust="0"/>
  </p:normalViewPr>
  <p:slideViewPr>
    <p:cSldViewPr snapToGrid="0">
      <p:cViewPr varScale="1">
        <p:scale>
          <a:sx n="68" d="100"/>
          <a:sy n="68" d="100"/>
        </p:scale>
        <p:origin x="612"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C654BE-3AEF-422B-8A1D-D73DBD94FD0A}" type="datetimeFigureOut">
              <a:rPr lang="en-GB" smtClean="0"/>
              <a:t>29/11/2018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DECF81-DAD6-420B-872E-C9DE236EE8D8}" type="slidenum">
              <a:rPr lang="en-GB" smtClean="0"/>
              <a:t>‹#›</a:t>
            </a:fld>
            <a:endParaRPr lang="en-GB"/>
          </a:p>
        </p:txBody>
      </p:sp>
    </p:spTree>
    <p:extLst>
      <p:ext uri="{BB962C8B-B14F-4D97-AF65-F5344CB8AC3E}">
        <p14:creationId xmlns:p14="http://schemas.microsoft.com/office/powerpoint/2010/main" val="3369876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A8724E5-6C65-4946-A964-AB5E77E9639A}" type="datetime1">
              <a:rPr lang="en-US" altLang="en-US"/>
              <a:pPr/>
              <a:t>11/29/2018</a:t>
            </a:fld>
            <a:endParaRPr lang="en-US" altLang="en-US"/>
          </a:p>
        </p:txBody>
      </p:sp>
      <p:sp>
        <p:nvSpPr>
          <p:cNvPr id="7" name="Rectangle 13"/>
          <p:cNvSpPr>
            <a:spLocks noGrp="1" noChangeArrowheads="1"/>
          </p:cNvSpPr>
          <p:nvPr>
            <p:ph type="sldNum" sz="quarter" idx="5"/>
          </p:nvPr>
        </p:nvSpPr>
        <p:spPr>
          <a:ln/>
        </p:spPr>
        <p:txBody>
          <a:bodyPr/>
          <a:lstStyle/>
          <a:p>
            <a:fld id="{16510320-59AA-4A14-8E22-50036F813D50}" type="slidenum">
              <a:rPr lang="en-US" altLang="en-US"/>
              <a:pPr/>
              <a:t>23</a:t>
            </a:fld>
            <a:endParaRPr lang="en-US" altLang="en-US"/>
          </a:p>
        </p:txBody>
      </p:sp>
      <p:sp>
        <p:nvSpPr>
          <p:cNvPr id="64514" name="Rectangle 2"/>
          <p:cNvSpPr>
            <a:spLocks noGrp="1" noRot="1" noChangeAspect="1" noChangeArrowheads="1"/>
          </p:cNvSpPr>
          <p:nvPr>
            <p:ph type="sldImg"/>
          </p:nvPr>
        </p:nvSpPr>
        <p:spPr>
          <a:ln/>
        </p:spPr>
      </p:sp>
      <p:sp>
        <p:nvSpPr>
          <p:cNvPr id="64515"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925895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346EC11-9038-41A1-9B5E-6C476D2A3A25}" type="datetime1">
              <a:rPr lang="en-US" altLang="en-US"/>
              <a:pPr/>
              <a:t>11/29/2018</a:t>
            </a:fld>
            <a:endParaRPr lang="en-US" altLang="en-US"/>
          </a:p>
        </p:txBody>
      </p:sp>
      <p:sp>
        <p:nvSpPr>
          <p:cNvPr id="7" name="Rectangle 13"/>
          <p:cNvSpPr>
            <a:spLocks noGrp="1" noChangeArrowheads="1"/>
          </p:cNvSpPr>
          <p:nvPr>
            <p:ph type="sldNum" sz="quarter" idx="5"/>
          </p:nvPr>
        </p:nvSpPr>
        <p:spPr>
          <a:ln/>
        </p:spPr>
        <p:txBody>
          <a:bodyPr/>
          <a:lstStyle/>
          <a:p>
            <a:fld id="{89761636-D0E7-4365-B12B-B2D11E466EA2}" type="slidenum">
              <a:rPr lang="en-US" altLang="en-US"/>
              <a:pPr/>
              <a:t>24</a:t>
            </a:fld>
            <a:endParaRPr lang="en-US" altLang="en-US"/>
          </a:p>
        </p:txBody>
      </p:sp>
      <p:sp>
        <p:nvSpPr>
          <p:cNvPr id="63490" name="Rectangle 2"/>
          <p:cNvSpPr>
            <a:spLocks noGrp="1" noRot="1" noChangeAspect="1" noChangeArrowheads="1"/>
          </p:cNvSpPr>
          <p:nvPr>
            <p:ph type="sldImg"/>
          </p:nvPr>
        </p:nvSpPr>
        <p:spPr>
          <a:ln/>
        </p:spPr>
      </p:sp>
      <p:sp>
        <p:nvSpPr>
          <p:cNvPr id="63491"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3868720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B9AD9B4-6B1C-4CD3-AD40-7F6FF45C3F45}" type="datetime1">
              <a:rPr lang="en-US" altLang="en-US"/>
              <a:pPr/>
              <a:t>11/29/2018</a:t>
            </a:fld>
            <a:endParaRPr lang="en-US" altLang="en-US"/>
          </a:p>
        </p:txBody>
      </p:sp>
      <p:sp>
        <p:nvSpPr>
          <p:cNvPr id="7" name="Rectangle 13"/>
          <p:cNvSpPr>
            <a:spLocks noGrp="1" noChangeArrowheads="1"/>
          </p:cNvSpPr>
          <p:nvPr>
            <p:ph type="sldNum" sz="quarter" idx="5"/>
          </p:nvPr>
        </p:nvSpPr>
        <p:spPr>
          <a:ln/>
        </p:spPr>
        <p:txBody>
          <a:bodyPr/>
          <a:lstStyle/>
          <a:p>
            <a:fld id="{05CD6856-A4E6-4CF5-8559-16286FA57FF4}" type="slidenum">
              <a:rPr lang="en-US" altLang="en-US"/>
              <a:pPr/>
              <a:t>25</a:t>
            </a:fld>
            <a:endParaRPr lang="en-US" altLang="en-US"/>
          </a:p>
        </p:txBody>
      </p:sp>
      <p:sp>
        <p:nvSpPr>
          <p:cNvPr id="65538" name="Rectangle 2"/>
          <p:cNvSpPr>
            <a:spLocks noGrp="1" noRot="1" noChangeAspect="1" noChangeArrowheads="1"/>
          </p:cNvSpPr>
          <p:nvPr>
            <p:ph type="sldImg"/>
          </p:nvPr>
        </p:nvSpPr>
        <p:spPr>
          <a:ln/>
        </p:spPr>
      </p:sp>
      <p:sp>
        <p:nvSpPr>
          <p:cNvPr id="65539"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2283296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29/11/2018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955995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29/11/2018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080190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29/11/2018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17757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CA9A677-8BA0-4E7D-A20D-6A7FA3FBF1F0}" type="datetimeFigureOut">
              <a:rPr lang="en-GB" smtClean="0"/>
              <a:t>29/11/2018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870932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A9A677-8BA0-4E7D-A20D-6A7FA3FBF1F0}" type="datetimeFigureOut">
              <a:rPr lang="en-GB" smtClean="0"/>
              <a:t>29/11/2018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1072011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CA9A677-8BA0-4E7D-A20D-6A7FA3FBF1F0}" type="datetimeFigureOut">
              <a:rPr lang="en-GB" smtClean="0"/>
              <a:t>29/11/2018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025386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CA9A677-8BA0-4E7D-A20D-6A7FA3FBF1F0}" type="datetimeFigureOut">
              <a:rPr lang="en-GB" smtClean="0"/>
              <a:t>29/11/2018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55527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CA9A677-8BA0-4E7D-A20D-6A7FA3FBF1F0}" type="datetimeFigureOut">
              <a:rPr lang="en-GB" smtClean="0"/>
              <a:t>29/11/2018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998296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9A677-8BA0-4E7D-A20D-6A7FA3FBF1F0}" type="datetimeFigureOut">
              <a:rPr lang="en-GB" smtClean="0"/>
              <a:t>29/11/2018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2093795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A9A677-8BA0-4E7D-A20D-6A7FA3FBF1F0}" type="datetimeFigureOut">
              <a:rPr lang="en-GB" smtClean="0"/>
              <a:t>29/11/2018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3937326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A9A677-8BA0-4E7D-A20D-6A7FA3FBF1F0}" type="datetimeFigureOut">
              <a:rPr lang="en-GB" smtClean="0"/>
              <a:t>29/11/2018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B72DDC8-7007-4103-A492-63E6EB42D35A}" type="slidenum">
              <a:rPr lang="en-GB" smtClean="0"/>
              <a:t>‹#›</a:t>
            </a:fld>
            <a:endParaRPr lang="en-GB"/>
          </a:p>
        </p:txBody>
      </p:sp>
    </p:spTree>
    <p:extLst>
      <p:ext uri="{BB962C8B-B14F-4D97-AF65-F5344CB8AC3E}">
        <p14:creationId xmlns:p14="http://schemas.microsoft.com/office/powerpoint/2010/main" val="152113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9A677-8BA0-4E7D-A20D-6A7FA3FBF1F0}" type="datetimeFigureOut">
              <a:rPr lang="en-GB" smtClean="0"/>
              <a:t>29/11/2018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2DDC8-7007-4103-A492-63E6EB42D35A}" type="slidenum">
              <a:rPr lang="en-GB" smtClean="0"/>
              <a:t>‹#›</a:t>
            </a:fld>
            <a:endParaRPr lang="en-GB"/>
          </a:p>
        </p:txBody>
      </p:sp>
    </p:spTree>
    <p:extLst>
      <p:ext uri="{BB962C8B-B14F-4D97-AF65-F5344CB8AC3E}">
        <p14:creationId xmlns:p14="http://schemas.microsoft.com/office/powerpoint/2010/main" val="3832143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t="-14000" b="-14000"/>
          </a:stretch>
        </a:blipFill>
        <a:effectLst/>
      </p:bgPr>
    </p:bg>
    <p:spTree>
      <p:nvGrpSpPr>
        <p:cNvPr id="1" name=""/>
        <p:cNvGrpSpPr/>
        <p:nvPr/>
      </p:nvGrpSpPr>
      <p:grpSpPr>
        <a:xfrm>
          <a:off x="0" y="0"/>
          <a:ext cx="0" cy="0"/>
          <a:chOff x="0" y="0"/>
          <a:chExt cx="0" cy="0"/>
        </a:xfrm>
      </p:grpSpPr>
      <p:sp>
        <p:nvSpPr>
          <p:cNvPr id="2" name="TextBox 1"/>
          <p:cNvSpPr txBox="1"/>
          <p:nvPr/>
        </p:nvSpPr>
        <p:spPr>
          <a:xfrm>
            <a:off x="2002536" y="1682496"/>
            <a:ext cx="8869680" cy="1754326"/>
          </a:xfrm>
          <a:prstGeom prst="rect">
            <a:avLst/>
          </a:prstGeom>
          <a:noFill/>
        </p:spPr>
        <p:txBody>
          <a:bodyPr wrap="square" rtlCol="0">
            <a:spAutoFit/>
          </a:bodyPr>
          <a:lstStyle/>
          <a:p>
            <a:pPr algn="ctr"/>
            <a:r>
              <a:rPr lang="en-GB" sz="5400" b="1" dirty="0"/>
              <a:t>The Unfolding of the European Reformation</a:t>
            </a:r>
          </a:p>
        </p:txBody>
      </p:sp>
      <p:sp>
        <p:nvSpPr>
          <p:cNvPr id="3" name="TextBox 2"/>
          <p:cNvSpPr txBox="1"/>
          <p:nvPr/>
        </p:nvSpPr>
        <p:spPr>
          <a:xfrm>
            <a:off x="3090672" y="3803904"/>
            <a:ext cx="6693408" cy="1077218"/>
          </a:xfrm>
          <a:prstGeom prst="rect">
            <a:avLst/>
          </a:prstGeom>
          <a:noFill/>
        </p:spPr>
        <p:txBody>
          <a:bodyPr wrap="square" rtlCol="0">
            <a:spAutoFit/>
          </a:bodyPr>
          <a:lstStyle/>
          <a:p>
            <a:pPr algn="ctr"/>
            <a:r>
              <a:rPr lang="en-GB" sz="3200" dirty="0"/>
              <a:t>Mark Greengrass</a:t>
            </a:r>
          </a:p>
          <a:p>
            <a:pPr algn="ctr"/>
            <a:r>
              <a:rPr lang="en-GB" sz="3200" dirty="0"/>
              <a:t>(m.greengrass@Sheffield.ac.uk)</a:t>
            </a:r>
          </a:p>
        </p:txBody>
      </p:sp>
      <p:sp>
        <p:nvSpPr>
          <p:cNvPr id="5" name="TextBox 4"/>
          <p:cNvSpPr txBox="1"/>
          <p:nvPr/>
        </p:nvSpPr>
        <p:spPr>
          <a:xfrm>
            <a:off x="256032" y="5123308"/>
            <a:ext cx="4517136" cy="1569660"/>
          </a:xfrm>
          <a:prstGeom prst="rect">
            <a:avLst/>
          </a:prstGeom>
          <a:noFill/>
        </p:spPr>
        <p:txBody>
          <a:bodyPr wrap="square" rtlCol="0">
            <a:spAutoFit/>
          </a:bodyPr>
          <a:lstStyle/>
          <a:p>
            <a:r>
              <a:rPr lang="en-GB" sz="2400" dirty="0"/>
              <a:t>University of Warwick</a:t>
            </a:r>
          </a:p>
          <a:p>
            <a:r>
              <a:rPr lang="en-GB" sz="2400" dirty="0"/>
              <a:t>HI203:- The European World, 1500-1750</a:t>
            </a:r>
          </a:p>
          <a:p>
            <a:r>
              <a:rPr lang="en-GB" sz="2400" dirty="0"/>
              <a:t>Thursday 29 November 2018</a:t>
            </a:r>
          </a:p>
        </p:txBody>
      </p:sp>
    </p:spTree>
    <p:extLst>
      <p:ext uri="{BB962C8B-B14F-4D97-AF65-F5344CB8AC3E}">
        <p14:creationId xmlns:p14="http://schemas.microsoft.com/office/powerpoint/2010/main" val="4014286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102658"/>
            <a:ext cx="7422806" cy="4480478"/>
          </a:xfrm>
          <a:prstGeom prst="rect">
            <a:avLst/>
          </a:prstGeom>
        </p:spPr>
      </p:pic>
      <p:sp>
        <p:nvSpPr>
          <p:cNvPr id="3" name="TextBox 2"/>
          <p:cNvSpPr txBox="1"/>
          <p:nvPr/>
        </p:nvSpPr>
        <p:spPr>
          <a:xfrm>
            <a:off x="1220687" y="5786651"/>
            <a:ext cx="9553432" cy="923330"/>
          </a:xfrm>
          <a:prstGeom prst="rect">
            <a:avLst/>
          </a:prstGeom>
          <a:noFill/>
        </p:spPr>
        <p:txBody>
          <a:bodyPr wrap="square" rtlCol="0">
            <a:spAutoFit/>
          </a:bodyPr>
          <a:lstStyle/>
          <a:p>
            <a:r>
              <a:rPr lang="en-GB" dirty="0"/>
              <a:t>From Joel F. Harrington, </a:t>
            </a:r>
            <a:r>
              <a:rPr lang="en-GB" i="1" dirty="0"/>
              <a:t>Reordering Marriage and Society in Reformation Germany </a:t>
            </a:r>
            <a:r>
              <a:rPr lang="en-GB" dirty="0"/>
              <a:t>(Cambridge: Cambridge University Press, 1995), p. 167</a:t>
            </a:r>
          </a:p>
          <a:p>
            <a:endParaRPr lang="en-GB" dirty="0"/>
          </a:p>
        </p:txBody>
      </p:sp>
    </p:spTree>
    <p:extLst>
      <p:ext uri="{BB962C8B-B14F-4D97-AF65-F5344CB8AC3E}">
        <p14:creationId xmlns:p14="http://schemas.microsoft.com/office/powerpoint/2010/main" val="1495942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dirty="0"/>
              <a:t>the Reformation and marriage, the family, women and children</a:t>
            </a:r>
          </a:p>
          <a:p>
            <a:pPr marL="285750" indent="-285750">
              <a:buFont typeface="Arial" panose="020B0604020202020204" pitchFamily="34" charset="0"/>
              <a:buChar char="•"/>
            </a:pPr>
            <a:r>
              <a:rPr lang="en-GB" sz="3200" b="1" dirty="0"/>
              <a:t>…..and literacy</a:t>
            </a:r>
          </a:p>
          <a:p>
            <a:pPr marL="285750" indent="-285750">
              <a:buFont typeface="Arial" panose="020B0604020202020204" pitchFamily="34" charset="0"/>
              <a:buChar char="•"/>
            </a:pPr>
            <a:r>
              <a:rPr lang="en-GB" sz="3200" dirty="0"/>
              <a:t>….and art and music</a:t>
            </a:r>
          </a:p>
          <a:p>
            <a:pPr marL="285750" indent="-285750">
              <a:buFont typeface="Arial" panose="020B0604020202020204" pitchFamily="34" charset="0"/>
              <a:buChar char="•"/>
            </a:pPr>
            <a:r>
              <a:rPr lang="en-GB" sz="3200"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
        <p:nvSpPr>
          <p:cNvPr id="4" name="Arrow: Right 3">
            <a:extLst>
              <a:ext uri="{FF2B5EF4-FFF2-40B4-BE49-F238E27FC236}">
                <a16:creationId xmlns:a16="http://schemas.microsoft.com/office/drawing/2014/main" id="{BD8AB7E3-39DB-409A-9B01-9212D780E67A}"/>
              </a:ext>
            </a:extLst>
          </p:cNvPr>
          <p:cNvSpPr/>
          <p:nvPr/>
        </p:nvSpPr>
        <p:spPr>
          <a:xfrm>
            <a:off x="199968" y="333052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28958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473" y="0"/>
            <a:ext cx="4212984" cy="6858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5052" y="106673"/>
            <a:ext cx="4584201" cy="6644654"/>
          </a:xfrm>
          <a:prstGeom prst="rect">
            <a:avLst/>
          </a:prstGeom>
        </p:spPr>
      </p:pic>
    </p:spTree>
    <p:extLst>
      <p:ext uri="{BB962C8B-B14F-4D97-AF65-F5344CB8AC3E}">
        <p14:creationId xmlns:p14="http://schemas.microsoft.com/office/powerpoint/2010/main" val="3315277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8265" y="990595"/>
            <a:ext cx="6315469" cy="4876810"/>
          </a:xfrm>
          <a:prstGeom prst="rect">
            <a:avLst/>
          </a:prstGeom>
        </p:spPr>
      </p:pic>
    </p:spTree>
    <p:extLst>
      <p:ext uri="{BB962C8B-B14F-4D97-AF65-F5344CB8AC3E}">
        <p14:creationId xmlns:p14="http://schemas.microsoft.com/office/powerpoint/2010/main" val="227329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49159" y="215153"/>
            <a:ext cx="4657353" cy="6333757"/>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110" y="215153"/>
            <a:ext cx="4499713" cy="6376093"/>
          </a:xfrm>
          <a:prstGeom prst="rect">
            <a:avLst/>
          </a:prstGeom>
        </p:spPr>
      </p:pic>
    </p:spTree>
    <p:extLst>
      <p:ext uri="{BB962C8B-B14F-4D97-AF65-F5344CB8AC3E}">
        <p14:creationId xmlns:p14="http://schemas.microsoft.com/office/powerpoint/2010/main" val="4228719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dirty="0"/>
              <a:t>the Reformation and marriage, the family, women and children</a:t>
            </a:r>
          </a:p>
          <a:p>
            <a:pPr marL="285750" indent="-285750">
              <a:buFont typeface="Arial" panose="020B0604020202020204" pitchFamily="34" charset="0"/>
              <a:buChar char="•"/>
            </a:pPr>
            <a:r>
              <a:rPr lang="en-GB" sz="3200" dirty="0"/>
              <a:t>…..and literacy</a:t>
            </a:r>
          </a:p>
          <a:p>
            <a:pPr marL="285750" indent="-285750">
              <a:buFont typeface="Arial" panose="020B0604020202020204" pitchFamily="34" charset="0"/>
              <a:buChar char="•"/>
            </a:pPr>
            <a:r>
              <a:rPr lang="en-GB" sz="3200" dirty="0"/>
              <a:t>….</a:t>
            </a:r>
            <a:r>
              <a:rPr lang="en-GB" sz="3200" b="1" dirty="0"/>
              <a:t>and art and music</a:t>
            </a:r>
          </a:p>
          <a:p>
            <a:pPr marL="285750" indent="-285750">
              <a:buFont typeface="Arial" panose="020B0604020202020204" pitchFamily="34" charset="0"/>
              <a:buChar char="•"/>
            </a:pPr>
            <a:r>
              <a:rPr lang="en-GB" sz="3200"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
        <p:nvSpPr>
          <p:cNvPr id="4" name="Arrow: Right 3">
            <a:extLst>
              <a:ext uri="{FF2B5EF4-FFF2-40B4-BE49-F238E27FC236}">
                <a16:creationId xmlns:a16="http://schemas.microsoft.com/office/drawing/2014/main" id="{BD8AB7E3-39DB-409A-9B01-9212D780E67A}"/>
              </a:ext>
            </a:extLst>
          </p:cNvPr>
          <p:cNvSpPr/>
          <p:nvPr/>
        </p:nvSpPr>
        <p:spPr>
          <a:xfrm>
            <a:off x="124251" y="381730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77566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dirty="0"/>
              <a:t>the Reformation and marriage, the family, women and children</a:t>
            </a:r>
          </a:p>
          <a:p>
            <a:pPr marL="285750" indent="-285750">
              <a:buFont typeface="Arial" panose="020B0604020202020204" pitchFamily="34" charset="0"/>
              <a:buChar char="•"/>
            </a:pPr>
            <a:r>
              <a:rPr lang="en-GB" sz="3200" dirty="0"/>
              <a:t>…..and literacy</a:t>
            </a:r>
          </a:p>
          <a:p>
            <a:pPr marL="285750" indent="-285750">
              <a:buFont typeface="Arial" panose="020B0604020202020204" pitchFamily="34" charset="0"/>
              <a:buChar char="•"/>
            </a:pPr>
            <a:r>
              <a:rPr lang="en-GB" sz="3200" dirty="0"/>
              <a:t>….and art and music</a:t>
            </a:r>
          </a:p>
          <a:p>
            <a:pPr marL="285750" indent="-285750">
              <a:buFont typeface="Arial" panose="020B0604020202020204" pitchFamily="34" charset="0"/>
              <a:buChar char="•"/>
            </a:pPr>
            <a:r>
              <a:rPr lang="en-GB" sz="3200" dirty="0"/>
              <a:t>…</a:t>
            </a:r>
            <a:r>
              <a:rPr lang="en-GB" sz="3200" b="1"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
        <p:nvSpPr>
          <p:cNvPr id="4" name="Arrow: Right 3">
            <a:extLst>
              <a:ext uri="{FF2B5EF4-FFF2-40B4-BE49-F238E27FC236}">
                <a16:creationId xmlns:a16="http://schemas.microsoft.com/office/drawing/2014/main" id="{BD8AB7E3-39DB-409A-9B01-9212D780E67A}"/>
              </a:ext>
            </a:extLst>
          </p:cNvPr>
          <p:cNvSpPr/>
          <p:nvPr/>
        </p:nvSpPr>
        <p:spPr>
          <a:xfrm>
            <a:off x="124251" y="430193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7027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dirty="0"/>
              <a:t>the Reformation and marriage, the family, women and children</a:t>
            </a:r>
          </a:p>
          <a:p>
            <a:pPr marL="285750" indent="-285750">
              <a:buFont typeface="Arial" panose="020B0604020202020204" pitchFamily="34" charset="0"/>
              <a:buChar char="•"/>
            </a:pPr>
            <a:r>
              <a:rPr lang="en-GB" sz="3200" dirty="0"/>
              <a:t>…..and literacy</a:t>
            </a:r>
          </a:p>
          <a:p>
            <a:pPr marL="285750" indent="-285750">
              <a:buFont typeface="Arial" panose="020B0604020202020204" pitchFamily="34" charset="0"/>
              <a:buChar char="•"/>
            </a:pPr>
            <a:r>
              <a:rPr lang="en-GB" sz="3200" dirty="0"/>
              <a:t>….and art and music</a:t>
            </a:r>
          </a:p>
          <a:p>
            <a:pPr marL="285750" indent="-285750">
              <a:buFont typeface="Arial" panose="020B0604020202020204" pitchFamily="34" charset="0"/>
              <a:buChar char="•"/>
            </a:pPr>
            <a:r>
              <a:rPr lang="en-GB" sz="3200"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
        <p:nvSpPr>
          <p:cNvPr id="4" name="Arrow: Right 3">
            <a:extLst>
              <a:ext uri="{FF2B5EF4-FFF2-40B4-BE49-F238E27FC236}">
                <a16:creationId xmlns:a16="http://schemas.microsoft.com/office/drawing/2014/main" id="{BD8AB7E3-39DB-409A-9B01-9212D780E67A}"/>
              </a:ext>
            </a:extLst>
          </p:cNvPr>
          <p:cNvSpPr/>
          <p:nvPr/>
        </p:nvSpPr>
        <p:spPr>
          <a:xfrm>
            <a:off x="124251" y="476617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5776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e protestantische Ethik und der 'Geist' des Kapitalismus original cover.jpg">
            <a:extLst>
              <a:ext uri="{FF2B5EF4-FFF2-40B4-BE49-F238E27FC236}">
                <a16:creationId xmlns:a16="http://schemas.microsoft.com/office/drawing/2014/main" id="{1573C600-732E-43E6-95D4-285374473C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994" y="579689"/>
            <a:ext cx="3297836" cy="491677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6F682DB-762D-4E14-9BFF-4B1BD8E40634}"/>
              </a:ext>
            </a:extLst>
          </p:cNvPr>
          <p:cNvSpPr txBox="1"/>
          <p:nvPr/>
        </p:nvSpPr>
        <p:spPr>
          <a:xfrm>
            <a:off x="1067190" y="5402880"/>
            <a:ext cx="6071017" cy="954107"/>
          </a:xfrm>
          <a:prstGeom prst="rect">
            <a:avLst/>
          </a:prstGeom>
          <a:noFill/>
        </p:spPr>
        <p:txBody>
          <a:bodyPr wrap="square" rtlCol="0">
            <a:spAutoFit/>
          </a:bodyPr>
          <a:lstStyle/>
          <a:p>
            <a:r>
              <a:rPr lang="en-GB" sz="2800" i="1" dirty="0"/>
              <a:t>The Protestant Ethic and the Spirit of Capitalism </a:t>
            </a:r>
            <a:r>
              <a:rPr lang="en-GB" sz="2800" dirty="0"/>
              <a:t>(first edition, 1905) </a:t>
            </a:r>
          </a:p>
        </p:txBody>
      </p:sp>
      <p:pic>
        <p:nvPicPr>
          <p:cNvPr id="1030" name="Picture 6" descr="Image result for max weber image">
            <a:extLst>
              <a:ext uri="{FF2B5EF4-FFF2-40B4-BE49-F238E27FC236}">
                <a16:creationId xmlns:a16="http://schemas.microsoft.com/office/drawing/2014/main" id="{61C36412-A35D-4893-954A-235DBE5E69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570" y="1428350"/>
            <a:ext cx="5657850" cy="321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284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03" y="334537"/>
            <a:ext cx="11017403" cy="646331"/>
          </a:xfrm>
          <a:prstGeom prst="rect">
            <a:avLst/>
          </a:prstGeom>
          <a:noFill/>
        </p:spPr>
        <p:txBody>
          <a:bodyPr wrap="square" rtlCol="0">
            <a:spAutoFit/>
          </a:bodyPr>
          <a:lstStyle/>
          <a:p>
            <a:pPr algn="ctr"/>
            <a:r>
              <a:rPr lang="en-GB" sz="3600" b="1" dirty="0"/>
              <a:t>The European Reformation: Generational Chronology</a:t>
            </a:r>
          </a:p>
        </p:txBody>
      </p:sp>
      <p:cxnSp>
        <p:nvCxnSpPr>
          <p:cNvPr id="4" name="Straight Arrow Connector 3"/>
          <p:cNvCxnSpPr/>
          <p:nvPr/>
        </p:nvCxnSpPr>
        <p:spPr>
          <a:xfrm flipH="1">
            <a:off x="4571999" y="1636411"/>
            <a:ext cx="0" cy="4192859"/>
          </a:xfrm>
          <a:prstGeom prst="straightConnector1">
            <a:avLst/>
          </a:prstGeom>
          <a:ln w="142875">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78822" y="1565060"/>
            <a:ext cx="3623733" cy="1200329"/>
          </a:xfrm>
          <a:prstGeom prst="rect">
            <a:avLst/>
          </a:prstGeom>
          <a:noFill/>
        </p:spPr>
        <p:txBody>
          <a:bodyPr wrap="square" rtlCol="0">
            <a:spAutoFit/>
          </a:bodyPr>
          <a:lstStyle/>
          <a:p>
            <a:r>
              <a:rPr lang="en-GB" sz="2400" dirty="0"/>
              <a:t>1490-1530:  (1</a:t>
            </a:r>
            <a:r>
              <a:rPr lang="en-GB" sz="2400" baseline="30000" dirty="0"/>
              <a:t>st</a:t>
            </a:r>
            <a:r>
              <a:rPr lang="en-GB" sz="2400" dirty="0"/>
              <a:t> Generation: schism - chaotic dynamism)</a:t>
            </a:r>
          </a:p>
        </p:txBody>
      </p:sp>
      <p:sp>
        <p:nvSpPr>
          <p:cNvPr id="7" name="TextBox 6"/>
          <p:cNvSpPr txBox="1"/>
          <p:nvPr/>
        </p:nvSpPr>
        <p:spPr>
          <a:xfrm>
            <a:off x="5378821" y="2925622"/>
            <a:ext cx="5916705" cy="1569660"/>
          </a:xfrm>
          <a:prstGeom prst="rect">
            <a:avLst/>
          </a:prstGeom>
          <a:noFill/>
        </p:spPr>
        <p:txBody>
          <a:bodyPr wrap="square" rtlCol="0">
            <a:spAutoFit/>
          </a:bodyPr>
          <a:lstStyle/>
          <a:p>
            <a:r>
              <a:rPr lang="en-GB" sz="2400" dirty="0"/>
              <a:t>1530-1560: (2</a:t>
            </a:r>
            <a:r>
              <a:rPr lang="en-GB" sz="2400" baseline="30000" dirty="0"/>
              <a:t>nd</a:t>
            </a:r>
            <a:r>
              <a:rPr lang="en-GB" sz="2400" dirty="0"/>
              <a:t> Generation: repression, reaction, consolidation. Beginnings of Counter-Reformation; cementing of Protestant confessional divisions</a:t>
            </a:r>
            <a:r>
              <a:rPr lang="en-GB" dirty="0"/>
              <a:t>)</a:t>
            </a:r>
          </a:p>
        </p:txBody>
      </p:sp>
      <p:sp>
        <p:nvSpPr>
          <p:cNvPr id="8" name="TextBox 7"/>
          <p:cNvSpPr txBox="1"/>
          <p:nvPr/>
        </p:nvSpPr>
        <p:spPr>
          <a:xfrm>
            <a:off x="5378820" y="4613641"/>
            <a:ext cx="6575285" cy="1938992"/>
          </a:xfrm>
          <a:prstGeom prst="rect">
            <a:avLst/>
          </a:prstGeom>
          <a:noFill/>
        </p:spPr>
        <p:txBody>
          <a:bodyPr wrap="square" rtlCol="0">
            <a:spAutoFit/>
          </a:bodyPr>
          <a:lstStyle/>
          <a:p>
            <a:r>
              <a:rPr lang="en-GB" sz="2400" dirty="0"/>
              <a:t>1560-1620 (3</a:t>
            </a:r>
            <a:r>
              <a:rPr lang="en-GB" sz="2400" baseline="30000" dirty="0"/>
              <a:t>rd</a:t>
            </a:r>
            <a:r>
              <a:rPr lang="en-GB" sz="2400" dirty="0"/>
              <a:t>/4</a:t>
            </a:r>
            <a:r>
              <a:rPr lang="en-GB" sz="2400" baseline="30000" dirty="0"/>
              <a:t>th</a:t>
            </a:r>
            <a:r>
              <a:rPr lang="en-GB" sz="2400" dirty="0"/>
              <a:t> Generations:  wars of religion; experiments in religious pluralism. The ‘further (Calvinist) reformation’ of some initially Lutheran areas of Germany. The Impact of religious divisions in war,  politics and international diplomacy)</a:t>
            </a:r>
          </a:p>
        </p:txBody>
      </p:sp>
      <p:sp>
        <p:nvSpPr>
          <p:cNvPr id="9" name="TextBox 8"/>
          <p:cNvSpPr txBox="1"/>
          <p:nvPr/>
        </p:nvSpPr>
        <p:spPr>
          <a:xfrm>
            <a:off x="4491317" y="6211669"/>
            <a:ext cx="546849" cy="646331"/>
          </a:xfrm>
          <a:prstGeom prst="rect">
            <a:avLst/>
          </a:prstGeom>
          <a:noFill/>
        </p:spPr>
        <p:txBody>
          <a:bodyPr wrap="square" rtlCol="0">
            <a:spAutoFit/>
          </a:bodyPr>
          <a:lstStyle/>
          <a:p>
            <a:r>
              <a:rPr lang="en-GB" sz="3600" dirty="0">
                <a:solidFill>
                  <a:srgbClr val="FF0000"/>
                </a:solidFill>
              </a:rPr>
              <a:t>?</a:t>
            </a:r>
          </a:p>
        </p:txBody>
      </p:sp>
      <p:sp>
        <p:nvSpPr>
          <p:cNvPr id="10" name="TextBox 9"/>
          <p:cNvSpPr txBox="1"/>
          <p:nvPr/>
        </p:nvSpPr>
        <p:spPr>
          <a:xfrm>
            <a:off x="5378822" y="3212753"/>
            <a:ext cx="5916705" cy="369332"/>
          </a:xfrm>
          <a:prstGeom prst="rect">
            <a:avLst/>
          </a:prstGeom>
          <a:noFill/>
        </p:spPr>
        <p:txBody>
          <a:bodyPr wrap="square" rtlCol="0">
            <a:spAutoFit/>
          </a:bodyPr>
          <a:lstStyle/>
          <a:p>
            <a:r>
              <a:rPr lang="en-GB" dirty="0"/>
              <a:t>. </a:t>
            </a:r>
          </a:p>
        </p:txBody>
      </p:sp>
      <p:sp>
        <p:nvSpPr>
          <p:cNvPr id="3" name="Oval 2">
            <a:extLst>
              <a:ext uri="{FF2B5EF4-FFF2-40B4-BE49-F238E27FC236}">
                <a16:creationId xmlns:a16="http://schemas.microsoft.com/office/drawing/2014/main" id="{3A5848DF-9838-4EF1-ADEA-8C4FAA020D2E}"/>
              </a:ext>
            </a:extLst>
          </p:cNvPr>
          <p:cNvSpPr/>
          <p:nvPr/>
        </p:nvSpPr>
        <p:spPr>
          <a:xfrm>
            <a:off x="4859085" y="1308295"/>
            <a:ext cx="3623733" cy="14570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91979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biblioimages.penguin.co.uk/getimage.aspx?class=books&amp;cat=default&amp;size=large&amp;id=3967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2916" y="488970"/>
            <a:ext cx="3682765" cy="56657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ecx.images-amazon.com/images/I/51YT6NJ34D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499" y="488970"/>
            <a:ext cx="3644406" cy="5589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999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90180" y="232012"/>
            <a:ext cx="6847122" cy="4162567"/>
          </a:xfrm>
          <a:prstGeom prst="rect">
            <a:avLst/>
          </a:prstGeom>
        </p:spPr>
      </p:pic>
      <p:sp>
        <p:nvSpPr>
          <p:cNvPr id="3" name="TextBox 2"/>
          <p:cNvSpPr txBox="1"/>
          <p:nvPr/>
        </p:nvSpPr>
        <p:spPr>
          <a:xfrm>
            <a:off x="1228299" y="5104263"/>
            <a:ext cx="9362365" cy="1200329"/>
          </a:xfrm>
          <a:prstGeom prst="rect">
            <a:avLst/>
          </a:prstGeom>
          <a:noFill/>
        </p:spPr>
        <p:txBody>
          <a:bodyPr wrap="square" rtlCol="0">
            <a:spAutoFit/>
          </a:bodyPr>
          <a:lstStyle/>
          <a:p>
            <a:r>
              <a:rPr lang="en-GB" dirty="0"/>
              <a:t>The destruction of Christendom’s sacral landscape accompanied the Protestant Reformation from an early stage. The removal of this crucifix from outside the city dates of Zurich inn 1524 was organised by Claus </a:t>
            </a:r>
            <a:r>
              <a:rPr lang="en-GB" dirty="0" err="1"/>
              <a:t>Hottinger</a:t>
            </a:r>
            <a:r>
              <a:rPr lang="en-GB" dirty="0"/>
              <a:t>, a supporter of </a:t>
            </a:r>
            <a:r>
              <a:rPr lang="en-GB" dirty="0" err="1"/>
              <a:t>Huldrych</a:t>
            </a:r>
            <a:r>
              <a:rPr lang="en-GB" dirty="0"/>
              <a:t> Zwingli, with help from a weaver and carpenter. They wanted to sell the wood to aid the poor</a:t>
            </a:r>
          </a:p>
        </p:txBody>
      </p:sp>
    </p:spTree>
    <p:extLst>
      <p:ext uri="{BB962C8B-B14F-4D97-AF65-F5344CB8AC3E}">
        <p14:creationId xmlns:p14="http://schemas.microsoft.com/office/powerpoint/2010/main" val="3040867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03" y="334537"/>
            <a:ext cx="11017403" cy="646331"/>
          </a:xfrm>
          <a:prstGeom prst="rect">
            <a:avLst/>
          </a:prstGeom>
          <a:noFill/>
        </p:spPr>
        <p:txBody>
          <a:bodyPr wrap="square" rtlCol="0">
            <a:spAutoFit/>
          </a:bodyPr>
          <a:lstStyle/>
          <a:p>
            <a:pPr algn="ctr"/>
            <a:r>
              <a:rPr lang="en-GB" sz="3600" b="1" dirty="0"/>
              <a:t>The European Reformation: Generational Chronology</a:t>
            </a:r>
          </a:p>
        </p:txBody>
      </p:sp>
      <p:cxnSp>
        <p:nvCxnSpPr>
          <p:cNvPr id="4" name="Straight Arrow Connector 3"/>
          <p:cNvCxnSpPr/>
          <p:nvPr/>
        </p:nvCxnSpPr>
        <p:spPr>
          <a:xfrm flipH="1">
            <a:off x="4571999" y="1636411"/>
            <a:ext cx="0" cy="4192859"/>
          </a:xfrm>
          <a:prstGeom prst="straightConnector1">
            <a:avLst/>
          </a:prstGeom>
          <a:ln w="142875">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78822" y="1565060"/>
            <a:ext cx="3623733" cy="1200329"/>
          </a:xfrm>
          <a:prstGeom prst="rect">
            <a:avLst/>
          </a:prstGeom>
          <a:noFill/>
        </p:spPr>
        <p:txBody>
          <a:bodyPr wrap="square" rtlCol="0">
            <a:spAutoFit/>
          </a:bodyPr>
          <a:lstStyle/>
          <a:p>
            <a:r>
              <a:rPr lang="en-GB" sz="2400" dirty="0"/>
              <a:t>1490-1530:  (1</a:t>
            </a:r>
            <a:r>
              <a:rPr lang="en-GB" sz="2400" baseline="30000" dirty="0"/>
              <a:t>st</a:t>
            </a:r>
            <a:r>
              <a:rPr lang="en-GB" sz="2400" dirty="0"/>
              <a:t> Generation: schism - chaotic dynamism)</a:t>
            </a:r>
          </a:p>
        </p:txBody>
      </p:sp>
      <p:sp>
        <p:nvSpPr>
          <p:cNvPr id="7" name="TextBox 6"/>
          <p:cNvSpPr txBox="1"/>
          <p:nvPr/>
        </p:nvSpPr>
        <p:spPr>
          <a:xfrm>
            <a:off x="5378821" y="2925622"/>
            <a:ext cx="5916705" cy="1569660"/>
          </a:xfrm>
          <a:prstGeom prst="rect">
            <a:avLst/>
          </a:prstGeom>
          <a:noFill/>
        </p:spPr>
        <p:txBody>
          <a:bodyPr wrap="square" rtlCol="0">
            <a:spAutoFit/>
          </a:bodyPr>
          <a:lstStyle/>
          <a:p>
            <a:r>
              <a:rPr lang="en-GB" sz="2400" dirty="0"/>
              <a:t>1530-1560: (2</a:t>
            </a:r>
            <a:r>
              <a:rPr lang="en-GB" sz="2400" baseline="30000" dirty="0"/>
              <a:t>nd</a:t>
            </a:r>
            <a:r>
              <a:rPr lang="en-GB" sz="2400" dirty="0"/>
              <a:t> Generation: repression, reaction, consolidation. Beginnings of Counter-Reformation; cementing of Protestant confessional divisions</a:t>
            </a:r>
            <a:r>
              <a:rPr lang="en-GB" dirty="0"/>
              <a:t>)</a:t>
            </a:r>
          </a:p>
        </p:txBody>
      </p:sp>
      <p:sp>
        <p:nvSpPr>
          <p:cNvPr id="8" name="TextBox 7"/>
          <p:cNvSpPr txBox="1"/>
          <p:nvPr/>
        </p:nvSpPr>
        <p:spPr>
          <a:xfrm>
            <a:off x="5378820" y="4613641"/>
            <a:ext cx="6575285" cy="1938992"/>
          </a:xfrm>
          <a:prstGeom prst="rect">
            <a:avLst/>
          </a:prstGeom>
          <a:noFill/>
        </p:spPr>
        <p:txBody>
          <a:bodyPr wrap="square" rtlCol="0">
            <a:spAutoFit/>
          </a:bodyPr>
          <a:lstStyle/>
          <a:p>
            <a:r>
              <a:rPr lang="en-GB" sz="2400" dirty="0"/>
              <a:t>1560-1620 (3</a:t>
            </a:r>
            <a:r>
              <a:rPr lang="en-GB" sz="2400" baseline="30000" dirty="0"/>
              <a:t>rd</a:t>
            </a:r>
            <a:r>
              <a:rPr lang="en-GB" sz="2400" dirty="0"/>
              <a:t>/4</a:t>
            </a:r>
            <a:r>
              <a:rPr lang="en-GB" sz="2400" baseline="30000" dirty="0"/>
              <a:t>th</a:t>
            </a:r>
            <a:r>
              <a:rPr lang="en-GB" sz="2400" dirty="0"/>
              <a:t> Generations:  wars of religion; experiments in religious pluralism. The ‘further (Calvinist) reformation’ of some initially Lutheran areas of Germany. The Impact of religious divisions in war,  politics and international diplomacy)</a:t>
            </a:r>
          </a:p>
        </p:txBody>
      </p:sp>
      <p:sp>
        <p:nvSpPr>
          <p:cNvPr id="9" name="TextBox 8"/>
          <p:cNvSpPr txBox="1"/>
          <p:nvPr/>
        </p:nvSpPr>
        <p:spPr>
          <a:xfrm>
            <a:off x="4491317" y="6211669"/>
            <a:ext cx="546849" cy="646331"/>
          </a:xfrm>
          <a:prstGeom prst="rect">
            <a:avLst/>
          </a:prstGeom>
          <a:noFill/>
        </p:spPr>
        <p:txBody>
          <a:bodyPr wrap="square" rtlCol="0">
            <a:spAutoFit/>
          </a:bodyPr>
          <a:lstStyle/>
          <a:p>
            <a:r>
              <a:rPr lang="en-GB" sz="3600" dirty="0">
                <a:solidFill>
                  <a:srgbClr val="FF0000"/>
                </a:solidFill>
              </a:rPr>
              <a:t>?</a:t>
            </a:r>
          </a:p>
        </p:txBody>
      </p:sp>
      <p:sp>
        <p:nvSpPr>
          <p:cNvPr id="10" name="TextBox 9"/>
          <p:cNvSpPr txBox="1"/>
          <p:nvPr/>
        </p:nvSpPr>
        <p:spPr>
          <a:xfrm>
            <a:off x="5378822" y="3212753"/>
            <a:ext cx="5916705" cy="369332"/>
          </a:xfrm>
          <a:prstGeom prst="rect">
            <a:avLst/>
          </a:prstGeom>
          <a:noFill/>
        </p:spPr>
        <p:txBody>
          <a:bodyPr wrap="square" rtlCol="0">
            <a:spAutoFit/>
          </a:bodyPr>
          <a:lstStyle/>
          <a:p>
            <a:r>
              <a:rPr lang="en-GB" dirty="0"/>
              <a:t>. </a:t>
            </a:r>
          </a:p>
        </p:txBody>
      </p:sp>
      <p:sp>
        <p:nvSpPr>
          <p:cNvPr id="3" name="Oval 2">
            <a:extLst>
              <a:ext uri="{FF2B5EF4-FFF2-40B4-BE49-F238E27FC236}">
                <a16:creationId xmlns:a16="http://schemas.microsoft.com/office/drawing/2014/main" id="{3A5848DF-9838-4EF1-ADEA-8C4FAA020D2E}"/>
              </a:ext>
            </a:extLst>
          </p:cNvPr>
          <p:cNvSpPr/>
          <p:nvPr/>
        </p:nvSpPr>
        <p:spPr>
          <a:xfrm>
            <a:off x="4923696" y="2765389"/>
            <a:ext cx="6077239" cy="19389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6756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museeprotestant.org/wp-content/uploads/2013/12/0000002573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1717" y="860612"/>
            <a:ext cx="2809875" cy="4762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johnfoxe.org/1563_titlepa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0239" y="155638"/>
            <a:ext cx="4013013" cy="670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560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efomap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339" y="1004889"/>
            <a:ext cx="9077325" cy="484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771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refoma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4" y="71439"/>
            <a:ext cx="9096375" cy="671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12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refomap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4" y="795339"/>
            <a:ext cx="9096375" cy="526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473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03" y="334537"/>
            <a:ext cx="11017403" cy="646331"/>
          </a:xfrm>
          <a:prstGeom prst="rect">
            <a:avLst/>
          </a:prstGeom>
          <a:noFill/>
        </p:spPr>
        <p:txBody>
          <a:bodyPr wrap="square" rtlCol="0">
            <a:spAutoFit/>
          </a:bodyPr>
          <a:lstStyle/>
          <a:p>
            <a:pPr algn="ctr"/>
            <a:r>
              <a:rPr lang="en-GB" sz="3600" b="1" dirty="0"/>
              <a:t>The European Reformation: Generational Chronology</a:t>
            </a:r>
          </a:p>
        </p:txBody>
      </p:sp>
      <p:cxnSp>
        <p:nvCxnSpPr>
          <p:cNvPr id="4" name="Straight Arrow Connector 3"/>
          <p:cNvCxnSpPr/>
          <p:nvPr/>
        </p:nvCxnSpPr>
        <p:spPr>
          <a:xfrm flipH="1">
            <a:off x="4571999" y="1636411"/>
            <a:ext cx="0" cy="4192859"/>
          </a:xfrm>
          <a:prstGeom prst="straightConnector1">
            <a:avLst/>
          </a:prstGeom>
          <a:ln w="142875">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78822" y="1565060"/>
            <a:ext cx="3623733" cy="1200329"/>
          </a:xfrm>
          <a:prstGeom prst="rect">
            <a:avLst/>
          </a:prstGeom>
          <a:noFill/>
        </p:spPr>
        <p:txBody>
          <a:bodyPr wrap="square" rtlCol="0">
            <a:spAutoFit/>
          </a:bodyPr>
          <a:lstStyle/>
          <a:p>
            <a:r>
              <a:rPr lang="en-GB" sz="2400" dirty="0"/>
              <a:t>1490-1530:  (1</a:t>
            </a:r>
            <a:r>
              <a:rPr lang="en-GB" sz="2400" baseline="30000" dirty="0"/>
              <a:t>st</a:t>
            </a:r>
            <a:r>
              <a:rPr lang="en-GB" sz="2400" dirty="0"/>
              <a:t> Generation: schism - chaotic dynamism)</a:t>
            </a:r>
          </a:p>
        </p:txBody>
      </p:sp>
      <p:sp>
        <p:nvSpPr>
          <p:cNvPr id="7" name="TextBox 6"/>
          <p:cNvSpPr txBox="1"/>
          <p:nvPr/>
        </p:nvSpPr>
        <p:spPr>
          <a:xfrm>
            <a:off x="5378821" y="2925622"/>
            <a:ext cx="5916705" cy="1569660"/>
          </a:xfrm>
          <a:prstGeom prst="rect">
            <a:avLst/>
          </a:prstGeom>
          <a:noFill/>
        </p:spPr>
        <p:txBody>
          <a:bodyPr wrap="square" rtlCol="0">
            <a:spAutoFit/>
          </a:bodyPr>
          <a:lstStyle/>
          <a:p>
            <a:r>
              <a:rPr lang="en-GB" sz="2400" dirty="0"/>
              <a:t>1530-1560: (2</a:t>
            </a:r>
            <a:r>
              <a:rPr lang="en-GB" sz="2400" baseline="30000" dirty="0"/>
              <a:t>nd</a:t>
            </a:r>
            <a:r>
              <a:rPr lang="en-GB" sz="2400" dirty="0"/>
              <a:t> Generation: repression, reaction, consolidation. Beginnings of Counter-Reformation; cementing of Protestant confessional divisions</a:t>
            </a:r>
            <a:r>
              <a:rPr lang="en-GB" dirty="0"/>
              <a:t>)</a:t>
            </a:r>
          </a:p>
        </p:txBody>
      </p:sp>
      <p:sp>
        <p:nvSpPr>
          <p:cNvPr id="8" name="TextBox 7"/>
          <p:cNvSpPr txBox="1"/>
          <p:nvPr/>
        </p:nvSpPr>
        <p:spPr>
          <a:xfrm>
            <a:off x="5378820" y="4613641"/>
            <a:ext cx="6575285" cy="1938992"/>
          </a:xfrm>
          <a:prstGeom prst="rect">
            <a:avLst/>
          </a:prstGeom>
          <a:noFill/>
        </p:spPr>
        <p:txBody>
          <a:bodyPr wrap="square" rtlCol="0">
            <a:spAutoFit/>
          </a:bodyPr>
          <a:lstStyle/>
          <a:p>
            <a:r>
              <a:rPr lang="en-GB" sz="2400" dirty="0"/>
              <a:t>1560-1620 (3</a:t>
            </a:r>
            <a:r>
              <a:rPr lang="en-GB" sz="2400" baseline="30000" dirty="0"/>
              <a:t>rd</a:t>
            </a:r>
            <a:r>
              <a:rPr lang="en-GB" sz="2400" dirty="0"/>
              <a:t>/4</a:t>
            </a:r>
            <a:r>
              <a:rPr lang="en-GB" sz="2400" baseline="30000" dirty="0"/>
              <a:t>th</a:t>
            </a:r>
            <a:r>
              <a:rPr lang="en-GB" sz="2400" dirty="0"/>
              <a:t> Generations:  wars of religion; experiments in religious pluralism. The ‘further (Calvinist) reformation’ of some initially Lutheran areas of Germany. The Impact of religious divisions in war,  politics and international diplomacy)</a:t>
            </a:r>
          </a:p>
        </p:txBody>
      </p:sp>
      <p:sp>
        <p:nvSpPr>
          <p:cNvPr id="9" name="TextBox 8"/>
          <p:cNvSpPr txBox="1"/>
          <p:nvPr/>
        </p:nvSpPr>
        <p:spPr>
          <a:xfrm>
            <a:off x="4491317" y="6211669"/>
            <a:ext cx="546849" cy="646331"/>
          </a:xfrm>
          <a:prstGeom prst="rect">
            <a:avLst/>
          </a:prstGeom>
          <a:noFill/>
        </p:spPr>
        <p:txBody>
          <a:bodyPr wrap="square" rtlCol="0">
            <a:spAutoFit/>
          </a:bodyPr>
          <a:lstStyle/>
          <a:p>
            <a:r>
              <a:rPr lang="en-GB" sz="3600" dirty="0">
                <a:solidFill>
                  <a:srgbClr val="FF0000"/>
                </a:solidFill>
              </a:rPr>
              <a:t>?</a:t>
            </a:r>
          </a:p>
        </p:txBody>
      </p:sp>
      <p:sp>
        <p:nvSpPr>
          <p:cNvPr id="10" name="TextBox 9"/>
          <p:cNvSpPr txBox="1"/>
          <p:nvPr/>
        </p:nvSpPr>
        <p:spPr>
          <a:xfrm>
            <a:off x="5378822" y="3212753"/>
            <a:ext cx="5916705" cy="369332"/>
          </a:xfrm>
          <a:prstGeom prst="rect">
            <a:avLst/>
          </a:prstGeom>
          <a:noFill/>
        </p:spPr>
        <p:txBody>
          <a:bodyPr wrap="square" rtlCol="0">
            <a:spAutoFit/>
          </a:bodyPr>
          <a:lstStyle/>
          <a:p>
            <a:r>
              <a:rPr lang="en-GB" dirty="0"/>
              <a:t>. </a:t>
            </a:r>
          </a:p>
        </p:txBody>
      </p:sp>
      <p:sp>
        <p:nvSpPr>
          <p:cNvPr id="3" name="Oval 2">
            <a:extLst>
              <a:ext uri="{FF2B5EF4-FFF2-40B4-BE49-F238E27FC236}">
                <a16:creationId xmlns:a16="http://schemas.microsoft.com/office/drawing/2014/main" id="{3A5848DF-9838-4EF1-ADEA-8C4FAA020D2E}"/>
              </a:ext>
            </a:extLst>
          </p:cNvPr>
          <p:cNvSpPr/>
          <p:nvPr/>
        </p:nvSpPr>
        <p:spPr>
          <a:xfrm>
            <a:off x="5038166" y="4495282"/>
            <a:ext cx="6806828" cy="23046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17334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6375" y="381000"/>
            <a:ext cx="9277350" cy="1200329"/>
          </a:xfrm>
          <a:prstGeom prst="rect">
            <a:avLst/>
          </a:prstGeom>
          <a:noFill/>
        </p:spPr>
        <p:txBody>
          <a:bodyPr wrap="square" rtlCol="0">
            <a:spAutoFit/>
          </a:bodyPr>
          <a:lstStyle/>
          <a:p>
            <a:pPr algn="ctr"/>
            <a:r>
              <a:rPr lang="en-GB" sz="3600" b="1" dirty="0"/>
              <a:t>The most significant impact of the Protestant Reformation?</a:t>
            </a:r>
            <a:endParaRPr lang="fr-FR" sz="3600" b="1" dirty="0"/>
          </a:p>
        </p:txBody>
      </p:sp>
      <p:sp>
        <p:nvSpPr>
          <p:cNvPr id="3" name="TextBox 2"/>
          <p:cNvSpPr txBox="1"/>
          <p:nvPr/>
        </p:nvSpPr>
        <p:spPr>
          <a:xfrm>
            <a:off x="657226" y="1495425"/>
            <a:ext cx="9925050" cy="5262979"/>
          </a:xfrm>
          <a:prstGeom prst="rect">
            <a:avLst/>
          </a:prstGeom>
          <a:noFill/>
        </p:spPr>
        <p:txBody>
          <a:bodyPr wrap="square" rtlCol="0">
            <a:spAutoFit/>
          </a:bodyPr>
          <a:lstStyle/>
          <a:p>
            <a:pPr marL="285750" indent="-285750">
              <a:buFont typeface="Arial" panose="020B0604020202020204" pitchFamily="34" charset="0"/>
              <a:buChar char="•"/>
            </a:pPr>
            <a:r>
              <a:rPr lang="en-GB" sz="2400" dirty="0"/>
              <a:t>A </a:t>
            </a:r>
            <a:r>
              <a:rPr lang="en-GB" sz="2400" b="1" dirty="0"/>
              <a:t>fundamental and permanent division in Christendom</a:t>
            </a:r>
            <a:r>
              <a:rPr lang="en-GB" sz="2400" dirty="0"/>
              <a:t>, which exacerbated other political divisions at a time of Europe’s expansion overseas and its conflicts with the Ottoman empire</a:t>
            </a:r>
          </a:p>
          <a:p>
            <a:pPr marL="285750" indent="-285750">
              <a:buFont typeface="Arial" panose="020B0604020202020204" pitchFamily="34" charset="0"/>
              <a:buChar char="•"/>
            </a:pPr>
            <a:r>
              <a:rPr lang="en-GB" sz="2400" b="1" dirty="0"/>
              <a:t>Changed status of the Church. </a:t>
            </a:r>
            <a:r>
              <a:rPr lang="en-GB" sz="2400" dirty="0"/>
              <a:t>The Protestant Reformation weakened notions of tithe income and spiritual dues. Princes were no longer anxious about being charged with sacrilege for attacking Church wealth. The Protestant Reformation involved a large transfer of wealth from clerical to lay hands</a:t>
            </a:r>
          </a:p>
          <a:p>
            <a:pPr marL="285750" indent="-285750">
              <a:buFont typeface="Arial" panose="020B0604020202020204" pitchFamily="34" charset="0"/>
              <a:buChar char="•"/>
            </a:pPr>
            <a:r>
              <a:rPr lang="en-GB" sz="2400" dirty="0"/>
              <a:t>The </a:t>
            </a:r>
            <a:r>
              <a:rPr lang="en-GB" sz="2400" b="1" dirty="0"/>
              <a:t>recalibration of relationships between church and state</a:t>
            </a:r>
            <a:r>
              <a:rPr lang="en-GB" sz="2400" dirty="0"/>
              <a:t>. The Church became a matter on which princes and magistrates expected to have a say. The separate jurisdiction of ecclesiastical courts was abolished or attenuated. ‘</a:t>
            </a:r>
            <a:r>
              <a:rPr lang="en-GB" sz="2400" dirty="0" err="1"/>
              <a:t>Erastianism</a:t>
            </a:r>
            <a:r>
              <a:rPr lang="en-GB" sz="2400" dirty="0"/>
              <a:t>’ [Thomas </a:t>
            </a:r>
            <a:r>
              <a:rPr lang="en-GB" sz="2400" dirty="0" err="1"/>
              <a:t>Lüber</a:t>
            </a:r>
            <a:r>
              <a:rPr lang="en-GB" sz="2400" dirty="0"/>
              <a:t> (Erastus)] – the notion that rulers exercised sovereignty in their states and that the Church possessed no coercive power, became the norm</a:t>
            </a:r>
            <a:endParaRPr lang="fr-FR" sz="2400" dirty="0"/>
          </a:p>
        </p:txBody>
      </p:sp>
    </p:spTree>
    <p:extLst>
      <p:ext uri="{BB962C8B-B14F-4D97-AF65-F5344CB8AC3E}">
        <p14:creationId xmlns:p14="http://schemas.microsoft.com/office/powerpoint/2010/main" val="9836205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BC3F46-9D37-47CD-8A16-385D348F1987}"/>
              </a:ext>
            </a:extLst>
          </p:cNvPr>
          <p:cNvSpPr txBox="1"/>
          <p:nvPr/>
        </p:nvSpPr>
        <p:spPr>
          <a:xfrm>
            <a:off x="1603715" y="1730326"/>
            <a:ext cx="8525021" cy="3816429"/>
          </a:xfrm>
          <a:prstGeom prst="rect">
            <a:avLst/>
          </a:prstGeom>
          <a:noFill/>
        </p:spPr>
        <p:txBody>
          <a:bodyPr wrap="square" rtlCol="0">
            <a:spAutoFit/>
          </a:bodyPr>
          <a:lstStyle/>
          <a:p>
            <a:pPr marL="514350" indent="-514350">
              <a:buFont typeface="+mj-lt"/>
              <a:buAutoNum type="arabicPeriod"/>
            </a:pPr>
            <a:r>
              <a:rPr lang="en-GB" sz="2800" b="1" dirty="0"/>
              <a:t>Why did the divisions caused by the Protestant             Reformation become permanently embedded in Europe?</a:t>
            </a:r>
          </a:p>
          <a:p>
            <a:pPr marL="514350" indent="-514350">
              <a:buFont typeface="+mj-lt"/>
              <a:buAutoNum type="arabicPeriod"/>
            </a:pPr>
            <a:r>
              <a:rPr lang="en-GB" sz="2800" dirty="0"/>
              <a:t>Do the processes of ‘confessionalisation’ adequately explain why it proved impossible to reconcile the religious differences raised by the Reformation?</a:t>
            </a:r>
          </a:p>
          <a:p>
            <a:pPr marL="514350" indent="-514350">
              <a:buFont typeface="+mj-lt"/>
              <a:buAutoNum type="arabicPeriod"/>
            </a:pPr>
            <a:r>
              <a:rPr lang="en-GB" sz="2800" dirty="0"/>
              <a:t>Was the impact of the Reformation greater in terms of its political divisions or its cultural legacy ?</a:t>
            </a:r>
          </a:p>
          <a:p>
            <a:endParaRPr lang="en-GB" dirty="0"/>
          </a:p>
        </p:txBody>
      </p:sp>
      <p:sp>
        <p:nvSpPr>
          <p:cNvPr id="3" name="TextBox 2">
            <a:extLst>
              <a:ext uri="{FF2B5EF4-FFF2-40B4-BE49-F238E27FC236}">
                <a16:creationId xmlns:a16="http://schemas.microsoft.com/office/drawing/2014/main" id="{F6B14DB7-4554-464D-BD53-7FA53E95630A}"/>
              </a:ext>
            </a:extLst>
          </p:cNvPr>
          <p:cNvSpPr txBox="1"/>
          <p:nvPr/>
        </p:nvSpPr>
        <p:spPr>
          <a:xfrm>
            <a:off x="4536830" y="815926"/>
            <a:ext cx="2658793" cy="523220"/>
          </a:xfrm>
          <a:prstGeom prst="rect">
            <a:avLst/>
          </a:prstGeom>
          <a:noFill/>
        </p:spPr>
        <p:txBody>
          <a:bodyPr wrap="square" rtlCol="0">
            <a:spAutoFit/>
          </a:bodyPr>
          <a:lstStyle/>
          <a:p>
            <a:pPr algn="ctr"/>
            <a:r>
              <a:rPr lang="en-GB" sz="2800" b="1" dirty="0"/>
              <a:t>Conclusion</a:t>
            </a:r>
          </a:p>
        </p:txBody>
      </p:sp>
    </p:spTree>
    <p:extLst>
      <p:ext uri="{BB962C8B-B14F-4D97-AF65-F5344CB8AC3E}">
        <p14:creationId xmlns:p14="http://schemas.microsoft.com/office/powerpoint/2010/main" val="4225118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cx.images-amazon.com/images/I/51gBajQD5v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6343" y="1005840"/>
            <a:ext cx="292417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0896" y="324713"/>
            <a:ext cx="7900416" cy="6124754"/>
          </a:xfrm>
          <a:prstGeom prst="rect">
            <a:avLst/>
          </a:prstGeom>
          <a:noFill/>
        </p:spPr>
        <p:txBody>
          <a:bodyPr wrap="square" rtlCol="0">
            <a:spAutoFit/>
          </a:bodyPr>
          <a:lstStyle/>
          <a:p>
            <a:r>
              <a:rPr lang="en-GB" sz="2800" b="1" dirty="0"/>
              <a:t>‘Reformation: term discussed’</a:t>
            </a:r>
          </a:p>
          <a:p>
            <a:endParaRPr lang="en-GB" sz="2800" dirty="0"/>
          </a:p>
          <a:p>
            <a:r>
              <a:rPr lang="en-GB" sz="2800" dirty="0"/>
              <a:t>Something important happened in the sixteenth century ‘and the term “Reformation” is probably as good a guide as any to investigating what it was’. …But it should be used as sparingly as possible, ‘not simply because it goes along too easily with the notion that a bad form of Christianity was being replaced with a good one, but because it sits awkwardly across the subject without directing one’s attention anywhere in particular’. …It is ‘too high-flown to cope with actual social behaviour, and not high-flown enough to deal sensitively with thought, feeling or culture.’ </a:t>
            </a:r>
          </a:p>
        </p:txBody>
      </p:sp>
    </p:spTree>
    <p:extLst>
      <p:ext uri="{BB962C8B-B14F-4D97-AF65-F5344CB8AC3E}">
        <p14:creationId xmlns:p14="http://schemas.microsoft.com/office/powerpoint/2010/main" val="2339616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cx.images-amazon.com/images/I/51ceHwyrJD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1479" y="731520"/>
            <a:ext cx="309562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22960" y="256032"/>
            <a:ext cx="7571232" cy="2677656"/>
          </a:xfrm>
          <a:prstGeom prst="rect">
            <a:avLst/>
          </a:prstGeom>
          <a:noFill/>
        </p:spPr>
        <p:txBody>
          <a:bodyPr wrap="square" rtlCol="0">
            <a:spAutoFit/>
          </a:bodyPr>
          <a:lstStyle/>
          <a:p>
            <a:r>
              <a:rPr lang="en-GB" sz="2800" dirty="0"/>
              <a:t>‘There is a tension here between event and process which, presented on a larger screen is the tension between the Reformation as part of the continuum of history and the Reformation as an extraordinary historical moment - as it were, a meteor strike at history’ (p. 6)</a:t>
            </a:r>
          </a:p>
        </p:txBody>
      </p:sp>
      <p:sp>
        <p:nvSpPr>
          <p:cNvPr id="3" name="TextBox 2"/>
          <p:cNvSpPr txBox="1"/>
          <p:nvPr/>
        </p:nvSpPr>
        <p:spPr>
          <a:xfrm>
            <a:off x="0" y="3466278"/>
            <a:ext cx="8394192" cy="2677656"/>
          </a:xfrm>
          <a:prstGeom prst="rect">
            <a:avLst/>
          </a:prstGeom>
          <a:noFill/>
        </p:spPr>
        <p:txBody>
          <a:bodyPr wrap="square" rtlCol="0">
            <a:spAutoFit/>
          </a:bodyPr>
          <a:lstStyle/>
          <a:p>
            <a:r>
              <a:rPr lang="en-GB" sz="2400" b="1" dirty="0"/>
              <a:t>A ‘meteor-strike’, but when?</a:t>
            </a:r>
          </a:p>
          <a:p>
            <a:pPr marL="285750" indent="-285750">
              <a:buFontTx/>
              <a:buChar char="-"/>
            </a:pPr>
            <a:r>
              <a:rPr lang="en-GB" sz="2400" dirty="0"/>
              <a:t>1515 Publication of Erasmus’ </a:t>
            </a:r>
            <a:r>
              <a:rPr lang="en-GB" sz="2400" i="1" dirty="0" err="1"/>
              <a:t>Novum</a:t>
            </a:r>
            <a:r>
              <a:rPr lang="en-GB" sz="2400" i="1" dirty="0"/>
              <a:t> </a:t>
            </a:r>
            <a:r>
              <a:rPr lang="en-GB" sz="2400" i="1" dirty="0" err="1"/>
              <a:t>Testamentum</a:t>
            </a:r>
            <a:r>
              <a:rPr lang="en-GB" sz="2400" i="1" dirty="0"/>
              <a:t> </a:t>
            </a:r>
            <a:r>
              <a:rPr lang="en-GB" sz="2400" dirty="0"/>
              <a:t>(Basel)</a:t>
            </a:r>
          </a:p>
          <a:p>
            <a:pPr marL="285750" indent="-285750">
              <a:buFontTx/>
              <a:buChar char="-"/>
            </a:pPr>
            <a:r>
              <a:rPr lang="en-GB" sz="2400" dirty="0"/>
              <a:t>1517 (supposed) nailing of the Luther’s 95 Theses on the door of Wittenberg Cathedral</a:t>
            </a:r>
          </a:p>
          <a:p>
            <a:pPr marL="285750" indent="-285750">
              <a:buFontTx/>
              <a:buChar char="-"/>
            </a:pPr>
            <a:r>
              <a:rPr lang="en-GB" sz="2400" dirty="0"/>
              <a:t>1520 Papal excommunication of Luther</a:t>
            </a:r>
          </a:p>
          <a:p>
            <a:pPr marL="285750" indent="-285750">
              <a:buFontTx/>
              <a:buChar char="-"/>
            </a:pPr>
            <a:r>
              <a:rPr lang="en-GB" sz="2400" dirty="0"/>
              <a:t>1521 Edict of Worms, the Imperial ban on Luther and his works</a:t>
            </a:r>
          </a:p>
          <a:p>
            <a:pPr marL="285750" indent="-285750">
              <a:buFontTx/>
              <a:buChar char="-"/>
            </a:pPr>
            <a:r>
              <a:rPr lang="en-GB" sz="2400" dirty="0"/>
              <a:t>1523 Beginning of the Reformation in Zurich (</a:t>
            </a:r>
            <a:r>
              <a:rPr lang="en-GB" sz="2400" dirty="0" err="1"/>
              <a:t>Huldrych</a:t>
            </a:r>
            <a:r>
              <a:rPr lang="en-GB" sz="2400" dirty="0"/>
              <a:t> Zwingli)</a:t>
            </a:r>
          </a:p>
        </p:txBody>
      </p:sp>
    </p:spTree>
    <p:extLst>
      <p:ext uri="{BB962C8B-B14F-4D97-AF65-F5344CB8AC3E}">
        <p14:creationId xmlns:p14="http://schemas.microsoft.com/office/powerpoint/2010/main" val="3086565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6703" y="334537"/>
            <a:ext cx="11017403" cy="646331"/>
          </a:xfrm>
          <a:prstGeom prst="rect">
            <a:avLst/>
          </a:prstGeom>
          <a:noFill/>
        </p:spPr>
        <p:txBody>
          <a:bodyPr wrap="square" rtlCol="0">
            <a:spAutoFit/>
          </a:bodyPr>
          <a:lstStyle/>
          <a:p>
            <a:pPr algn="ctr"/>
            <a:r>
              <a:rPr lang="en-GB" sz="3600" b="1" dirty="0"/>
              <a:t>The European Reformation: Generational Chronology</a:t>
            </a:r>
          </a:p>
        </p:txBody>
      </p:sp>
      <p:cxnSp>
        <p:nvCxnSpPr>
          <p:cNvPr id="4" name="Straight Arrow Connector 3"/>
          <p:cNvCxnSpPr/>
          <p:nvPr/>
        </p:nvCxnSpPr>
        <p:spPr>
          <a:xfrm flipH="1">
            <a:off x="4571999" y="1636411"/>
            <a:ext cx="0" cy="4192859"/>
          </a:xfrm>
          <a:prstGeom prst="straightConnector1">
            <a:avLst/>
          </a:prstGeom>
          <a:ln w="142875">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78822" y="1565060"/>
            <a:ext cx="3623733" cy="1200329"/>
          </a:xfrm>
          <a:prstGeom prst="rect">
            <a:avLst/>
          </a:prstGeom>
          <a:noFill/>
        </p:spPr>
        <p:txBody>
          <a:bodyPr wrap="square" rtlCol="0">
            <a:spAutoFit/>
          </a:bodyPr>
          <a:lstStyle/>
          <a:p>
            <a:r>
              <a:rPr lang="en-GB" sz="2400" dirty="0"/>
              <a:t>1490-1530:  (1</a:t>
            </a:r>
            <a:r>
              <a:rPr lang="en-GB" sz="2400" baseline="30000" dirty="0"/>
              <a:t>st</a:t>
            </a:r>
            <a:r>
              <a:rPr lang="en-GB" sz="2400" dirty="0"/>
              <a:t> Generation: schism - chaotic dynamism)</a:t>
            </a:r>
          </a:p>
        </p:txBody>
      </p:sp>
      <p:sp>
        <p:nvSpPr>
          <p:cNvPr id="7" name="TextBox 6"/>
          <p:cNvSpPr txBox="1"/>
          <p:nvPr/>
        </p:nvSpPr>
        <p:spPr>
          <a:xfrm>
            <a:off x="5378821" y="2925622"/>
            <a:ext cx="5916705" cy="1569660"/>
          </a:xfrm>
          <a:prstGeom prst="rect">
            <a:avLst/>
          </a:prstGeom>
          <a:noFill/>
        </p:spPr>
        <p:txBody>
          <a:bodyPr wrap="square" rtlCol="0">
            <a:spAutoFit/>
          </a:bodyPr>
          <a:lstStyle/>
          <a:p>
            <a:r>
              <a:rPr lang="en-GB" sz="2400" dirty="0"/>
              <a:t>1530-1560: (2</a:t>
            </a:r>
            <a:r>
              <a:rPr lang="en-GB" sz="2400" baseline="30000" dirty="0"/>
              <a:t>nd</a:t>
            </a:r>
            <a:r>
              <a:rPr lang="en-GB" sz="2400" dirty="0"/>
              <a:t> Generation: repression, reaction, consolidation. Beginnings of Counter-Reformation; cementing of Protestant confessional divisions</a:t>
            </a:r>
            <a:r>
              <a:rPr lang="en-GB" dirty="0"/>
              <a:t>)</a:t>
            </a:r>
          </a:p>
        </p:txBody>
      </p:sp>
      <p:sp>
        <p:nvSpPr>
          <p:cNvPr id="8" name="TextBox 7"/>
          <p:cNvSpPr txBox="1"/>
          <p:nvPr/>
        </p:nvSpPr>
        <p:spPr>
          <a:xfrm>
            <a:off x="5378820" y="4613641"/>
            <a:ext cx="6575285" cy="1938992"/>
          </a:xfrm>
          <a:prstGeom prst="rect">
            <a:avLst/>
          </a:prstGeom>
          <a:noFill/>
        </p:spPr>
        <p:txBody>
          <a:bodyPr wrap="square" rtlCol="0">
            <a:spAutoFit/>
          </a:bodyPr>
          <a:lstStyle/>
          <a:p>
            <a:r>
              <a:rPr lang="en-GB" sz="2400" dirty="0"/>
              <a:t>1560-1620 (3</a:t>
            </a:r>
            <a:r>
              <a:rPr lang="en-GB" sz="2400" baseline="30000" dirty="0"/>
              <a:t>rd</a:t>
            </a:r>
            <a:r>
              <a:rPr lang="en-GB" sz="2400" dirty="0"/>
              <a:t>/4</a:t>
            </a:r>
            <a:r>
              <a:rPr lang="en-GB" sz="2400" baseline="30000" dirty="0"/>
              <a:t>th</a:t>
            </a:r>
            <a:r>
              <a:rPr lang="en-GB" sz="2400" dirty="0"/>
              <a:t> Generations:  wars of religion; experiments in religious pluralism. The ‘further (Calvinist) reformation’ of some initially Lutheran areas of Germany. The Impact of religious divisions in war,  politics and international diplomacy)</a:t>
            </a:r>
          </a:p>
        </p:txBody>
      </p:sp>
      <p:sp>
        <p:nvSpPr>
          <p:cNvPr id="9" name="TextBox 8"/>
          <p:cNvSpPr txBox="1"/>
          <p:nvPr/>
        </p:nvSpPr>
        <p:spPr>
          <a:xfrm>
            <a:off x="4491317" y="6211669"/>
            <a:ext cx="546849" cy="646331"/>
          </a:xfrm>
          <a:prstGeom prst="rect">
            <a:avLst/>
          </a:prstGeom>
          <a:noFill/>
        </p:spPr>
        <p:txBody>
          <a:bodyPr wrap="square" rtlCol="0">
            <a:spAutoFit/>
          </a:bodyPr>
          <a:lstStyle/>
          <a:p>
            <a:r>
              <a:rPr lang="en-GB" sz="3600" dirty="0">
                <a:solidFill>
                  <a:srgbClr val="FF0000"/>
                </a:solidFill>
              </a:rPr>
              <a:t>?</a:t>
            </a:r>
          </a:p>
        </p:txBody>
      </p:sp>
      <p:sp>
        <p:nvSpPr>
          <p:cNvPr id="10" name="TextBox 9"/>
          <p:cNvSpPr txBox="1"/>
          <p:nvPr/>
        </p:nvSpPr>
        <p:spPr>
          <a:xfrm>
            <a:off x="5378822" y="3212753"/>
            <a:ext cx="5916705" cy="369332"/>
          </a:xfrm>
          <a:prstGeom prst="rect">
            <a:avLst/>
          </a:prstGeom>
          <a:noFill/>
        </p:spPr>
        <p:txBody>
          <a:bodyPr wrap="square" rtlCol="0">
            <a:spAutoFit/>
          </a:bodyPr>
          <a:lstStyle/>
          <a:p>
            <a:r>
              <a:rPr lang="en-GB" dirty="0"/>
              <a:t>. </a:t>
            </a:r>
          </a:p>
        </p:txBody>
      </p:sp>
    </p:spTree>
    <p:extLst>
      <p:ext uri="{BB962C8B-B14F-4D97-AF65-F5344CB8AC3E}">
        <p14:creationId xmlns:p14="http://schemas.microsoft.com/office/powerpoint/2010/main" val="3337708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9801" y="1806658"/>
            <a:ext cx="5916705" cy="461665"/>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Political/Polemical</a:t>
            </a:r>
          </a:p>
        </p:txBody>
      </p:sp>
      <p:sp>
        <p:nvSpPr>
          <p:cNvPr id="3" name="Left-Right Arrow 2"/>
          <p:cNvSpPr/>
          <p:nvPr/>
        </p:nvSpPr>
        <p:spPr>
          <a:xfrm>
            <a:off x="5180077" y="2482362"/>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997218" y="285980"/>
            <a:ext cx="10798021" cy="646331"/>
          </a:xfrm>
          <a:prstGeom prst="rect">
            <a:avLst/>
          </a:prstGeom>
        </p:spPr>
        <p:txBody>
          <a:bodyPr wrap="none">
            <a:spAutoFit/>
          </a:bodyPr>
          <a:lstStyle/>
          <a:p>
            <a:r>
              <a:rPr lang="en-GB" sz="3600" b="1" dirty="0"/>
              <a:t>The European Reformation: ‘Layered Processes in Time’</a:t>
            </a:r>
          </a:p>
        </p:txBody>
      </p:sp>
      <p:sp>
        <p:nvSpPr>
          <p:cNvPr id="5" name="TextBox 4"/>
          <p:cNvSpPr txBox="1"/>
          <p:nvPr/>
        </p:nvSpPr>
        <p:spPr>
          <a:xfrm>
            <a:off x="349623" y="2482362"/>
            <a:ext cx="4572000" cy="830997"/>
          </a:xfrm>
          <a:prstGeom prst="rect">
            <a:avLst/>
          </a:prstGeom>
          <a:noFill/>
        </p:spPr>
        <p:txBody>
          <a:bodyPr wrap="square" rtlCol="0">
            <a:spAutoFit/>
          </a:bodyPr>
          <a:lstStyle/>
          <a:p>
            <a:r>
              <a:rPr lang="en-GB" sz="2400" dirty="0"/>
              <a:t>Strengthening forces of political order</a:t>
            </a:r>
          </a:p>
        </p:txBody>
      </p:sp>
      <p:sp>
        <p:nvSpPr>
          <p:cNvPr id="6" name="TextBox 5"/>
          <p:cNvSpPr txBox="1"/>
          <p:nvPr/>
        </p:nvSpPr>
        <p:spPr>
          <a:xfrm>
            <a:off x="7476564" y="2482361"/>
            <a:ext cx="3738283" cy="830997"/>
          </a:xfrm>
          <a:prstGeom prst="rect">
            <a:avLst/>
          </a:prstGeom>
          <a:noFill/>
        </p:spPr>
        <p:txBody>
          <a:bodyPr wrap="square" rtlCol="0">
            <a:spAutoFit/>
          </a:bodyPr>
          <a:lstStyle/>
          <a:p>
            <a:r>
              <a:rPr lang="en-GB" sz="2400" dirty="0"/>
              <a:t>Weakening forces of political order</a:t>
            </a:r>
          </a:p>
        </p:txBody>
      </p:sp>
      <p:sp>
        <p:nvSpPr>
          <p:cNvPr id="7" name="TextBox 6"/>
          <p:cNvSpPr txBox="1"/>
          <p:nvPr/>
        </p:nvSpPr>
        <p:spPr>
          <a:xfrm>
            <a:off x="2829801" y="3587540"/>
            <a:ext cx="5916705" cy="461665"/>
          </a:xfrm>
          <a:prstGeom prst="rect">
            <a:avLst/>
          </a:prstGeom>
          <a:gradFill>
            <a:gsLst>
              <a:gs pos="28000">
                <a:schemeClr val="accent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Ecclesiastical/Confessional</a:t>
            </a:r>
          </a:p>
        </p:txBody>
      </p:sp>
      <p:sp>
        <p:nvSpPr>
          <p:cNvPr id="8" name="Left-Right Arrow 7"/>
          <p:cNvSpPr/>
          <p:nvPr/>
        </p:nvSpPr>
        <p:spPr>
          <a:xfrm>
            <a:off x="5180077" y="4427435"/>
            <a:ext cx="1216152" cy="484632"/>
          </a:xfrm>
          <a:prstGeom prst="lef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49623" y="4427435"/>
            <a:ext cx="4168589" cy="830997"/>
          </a:xfrm>
          <a:prstGeom prst="rect">
            <a:avLst/>
          </a:prstGeom>
          <a:noFill/>
        </p:spPr>
        <p:txBody>
          <a:bodyPr wrap="square" rtlCol="0">
            <a:spAutoFit/>
          </a:bodyPr>
          <a:lstStyle/>
          <a:p>
            <a:r>
              <a:rPr lang="en-GB" sz="2400" dirty="0"/>
              <a:t>Establishing churches, ‘</a:t>
            </a:r>
            <a:r>
              <a:rPr lang="en-GB" sz="2400" dirty="0" err="1"/>
              <a:t>confessionalisation</a:t>
            </a:r>
            <a:r>
              <a:rPr lang="en-GB" dirty="0"/>
              <a:t>’</a:t>
            </a:r>
          </a:p>
        </p:txBody>
      </p:sp>
      <p:sp>
        <p:nvSpPr>
          <p:cNvPr id="10" name="TextBox 9"/>
          <p:cNvSpPr txBox="1"/>
          <p:nvPr/>
        </p:nvSpPr>
        <p:spPr>
          <a:xfrm>
            <a:off x="7476564" y="4427435"/>
            <a:ext cx="4715436" cy="1200329"/>
          </a:xfrm>
          <a:prstGeom prst="rect">
            <a:avLst/>
          </a:prstGeom>
          <a:noFill/>
        </p:spPr>
        <p:txBody>
          <a:bodyPr wrap="square" rtlCol="0">
            <a:spAutoFit/>
          </a:bodyPr>
          <a:lstStyle/>
          <a:p>
            <a:r>
              <a:rPr lang="en-GB" sz="2400" dirty="0"/>
              <a:t>Reality of religious pluralism; resistance to demands of churches and orthodoxy</a:t>
            </a:r>
          </a:p>
        </p:txBody>
      </p:sp>
      <p:sp>
        <p:nvSpPr>
          <p:cNvPr id="11" name="TextBox 10"/>
          <p:cNvSpPr txBox="1"/>
          <p:nvPr/>
        </p:nvSpPr>
        <p:spPr>
          <a:xfrm>
            <a:off x="2829801" y="5627764"/>
            <a:ext cx="5916705" cy="461665"/>
          </a:xfrm>
          <a:prstGeom prst="rect">
            <a:avLst/>
          </a:prstGeom>
          <a:gradFill>
            <a:gsLst>
              <a:gs pos="28000">
                <a:schemeClr val="accent3"/>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pPr algn="ctr"/>
            <a:r>
              <a:rPr lang="en-GB" sz="2400" b="1" dirty="0"/>
              <a:t>Cultural Impact of the Reformation</a:t>
            </a:r>
          </a:p>
        </p:txBody>
      </p:sp>
      <p:sp>
        <p:nvSpPr>
          <p:cNvPr id="12" name="Left-Right Arrow 11"/>
          <p:cNvSpPr/>
          <p:nvPr/>
        </p:nvSpPr>
        <p:spPr>
          <a:xfrm>
            <a:off x="5180077" y="6272319"/>
            <a:ext cx="1216152" cy="372883"/>
          </a:xfrm>
          <a:prstGeom prst="leftRight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7709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9859" y="510988"/>
            <a:ext cx="8848165" cy="1200329"/>
          </a:xfrm>
          <a:prstGeom prst="rect">
            <a:avLst/>
          </a:prstGeom>
          <a:noFill/>
        </p:spPr>
        <p:txBody>
          <a:bodyPr wrap="square" rtlCol="0">
            <a:spAutoFit/>
          </a:bodyPr>
          <a:lstStyle/>
          <a:p>
            <a:pPr algn="ctr"/>
            <a:r>
              <a:rPr lang="en-GB" sz="3600" b="1" dirty="0"/>
              <a:t>The Cultural Impact of the European Reformation: ‘Open Questions’</a:t>
            </a:r>
          </a:p>
        </p:txBody>
      </p:sp>
      <p:sp>
        <p:nvSpPr>
          <p:cNvPr id="3" name="TextBox 2"/>
          <p:cNvSpPr txBox="1"/>
          <p:nvPr/>
        </p:nvSpPr>
        <p:spPr>
          <a:xfrm>
            <a:off x="1102659" y="2286000"/>
            <a:ext cx="10569388" cy="4031873"/>
          </a:xfrm>
          <a:prstGeom prst="rect">
            <a:avLst/>
          </a:prstGeom>
          <a:noFill/>
        </p:spPr>
        <p:txBody>
          <a:bodyPr wrap="square" rtlCol="0">
            <a:spAutoFit/>
          </a:bodyPr>
          <a:lstStyle/>
          <a:p>
            <a:pPr marL="285750" indent="-285750">
              <a:buFont typeface="Arial" panose="020B0604020202020204" pitchFamily="34" charset="0"/>
              <a:buChar char="•"/>
            </a:pPr>
            <a:r>
              <a:rPr lang="en-GB" sz="3200" b="1" dirty="0"/>
              <a:t>the Reformation and marriage, the family, women and children</a:t>
            </a:r>
          </a:p>
          <a:p>
            <a:pPr marL="285750" indent="-285750">
              <a:buFont typeface="Arial" panose="020B0604020202020204" pitchFamily="34" charset="0"/>
              <a:buChar char="•"/>
            </a:pPr>
            <a:r>
              <a:rPr lang="en-GB" sz="3200" dirty="0"/>
              <a:t>…..and literacy</a:t>
            </a:r>
          </a:p>
          <a:p>
            <a:pPr marL="285750" indent="-285750">
              <a:buFont typeface="Arial" panose="020B0604020202020204" pitchFamily="34" charset="0"/>
              <a:buChar char="•"/>
            </a:pPr>
            <a:r>
              <a:rPr lang="en-GB" sz="3200" dirty="0"/>
              <a:t>….and art and music</a:t>
            </a:r>
          </a:p>
          <a:p>
            <a:pPr marL="285750" indent="-285750">
              <a:buFont typeface="Arial" panose="020B0604020202020204" pitchFamily="34" charset="0"/>
              <a:buChar char="•"/>
            </a:pPr>
            <a:r>
              <a:rPr lang="en-GB" sz="3200" dirty="0"/>
              <a:t>…and people’s hopes and fears</a:t>
            </a:r>
          </a:p>
          <a:p>
            <a:pPr marL="285750" indent="-285750">
              <a:buFont typeface="Arial" panose="020B0604020202020204" pitchFamily="34" charset="0"/>
              <a:buChar char="•"/>
            </a:pPr>
            <a:r>
              <a:rPr lang="en-GB" sz="3200" dirty="0"/>
              <a:t>…and money and wealth</a:t>
            </a:r>
          </a:p>
          <a:p>
            <a:pPr marL="285750" indent="-285750">
              <a:buFont typeface="Arial" panose="020B0604020202020204" pitchFamily="34" charset="0"/>
              <a:buChar char="•"/>
            </a:pPr>
            <a:r>
              <a:rPr lang="en-GB" sz="3200" dirty="0"/>
              <a:t>….and work and leisure</a:t>
            </a:r>
          </a:p>
          <a:p>
            <a:pPr marL="285750" indent="-285750">
              <a:buFont typeface="Arial" panose="020B0604020202020204" pitchFamily="34" charset="0"/>
              <a:buChar char="•"/>
            </a:pPr>
            <a:r>
              <a:rPr lang="en-GB" sz="3200" dirty="0"/>
              <a:t>….and the sacral landscape</a:t>
            </a:r>
          </a:p>
        </p:txBody>
      </p:sp>
      <p:sp>
        <p:nvSpPr>
          <p:cNvPr id="4" name="Arrow: Right 3">
            <a:extLst>
              <a:ext uri="{FF2B5EF4-FFF2-40B4-BE49-F238E27FC236}">
                <a16:creationId xmlns:a16="http://schemas.microsoft.com/office/drawing/2014/main" id="{9A7BB8FC-BC3D-44D6-A6F1-689261BAB18D}"/>
              </a:ext>
            </a:extLst>
          </p:cNvPr>
          <p:cNvSpPr/>
          <p:nvPr/>
        </p:nvSpPr>
        <p:spPr>
          <a:xfrm>
            <a:off x="124251" y="256032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1665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1153" y="81533"/>
            <a:ext cx="7100047" cy="6780545"/>
          </a:xfrm>
          <a:prstGeom prst="rect">
            <a:avLst/>
          </a:prstGeom>
        </p:spPr>
      </p:pic>
    </p:spTree>
    <p:extLst>
      <p:ext uri="{BB962C8B-B14F-4D97-AF65-F5344CB8AC3E}">
        <p14:creationId xmlns:p14="http://schemas.microsoft.com/office/powerpoint/2010/main" val="4140395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4895" y="1342944"/>
            <a:ext cx="5161339" cy="345365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6159" y="1342944"/>
            <a:ext cx="3176016" cy="3741420"/>
          </a:xfrm>
          <a:prstGeom prst="rect">
            <a:avLst/>
          </a:prstGeom>
        </p:spPr>
      </p:pic>
    </p:spTree>
    <p:extLst>
      <p:ext uri="{BB962C8B-B14F-4D97-AF65-F5344CB8AC3E}">
        <p14:creationId xmlns:p14="http://schemas.microsoft.com/office/powerpoint/2010/main" val="1690392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709</TotalTime>
  <Words>1227</Words>
  <Application>Microsoft Office PowerPoint</Application>
  <PresentationFormat>Widescreen</PresentationFormat>
  <Paragraphs>105</Paragraphs>
  <Slides>28</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Greengrass</dc:creator>
  <cp:lastModifiedBy>Mark Greengrass</cp:lastModifiedBy>
  <cp:revision>52</cp:revision>
  <dcterms:created xsi:type="dcterms:W3CDTF">2014-11-25T19:01:40Z</dcterms:created>
  <dcterms:modified xsi:type="dcterms:W3CDTF">2018-11-29T09:05:45Z</dcterms:modified>
</cp:coreProperties>
</file>