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8" r:id="rId11"/>
    <p:sldId id="266" r:id="rId12"/>
    <p:sldId id="267"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4EDBFC6-A3B5-4824-90DB-9CB0B60E6665}" type="datetimeFigureOut">
              <a:rPr lang="en-US" smtClean="0"/>
              <a:pPr/>
              <a:t>10/3/2018</a:t>
            </a:fld>
            <a:endParaRPr lang="en-GB"/>
          </a:p>
        </p:txBody>
      </p:sp>
      <p:sp>
        <p:nvSpPr>
          <p:cNvPr id="16" name="Slide Number Placeholder 15"/>
          <p:cNvSpPr>
            <a:spLocks noGrp="1"/>
          </p:cNvSpPr>
          <p:nvPr>
            <p:ph type="sldNum" sz="quarter" idx="11"/>
          </p:nvPr>
        </p:nvSpPr>
        <p:spPr/>
        <p:txBody>
          <a:bodyPr/>
          <a:lstStyle/>
          <a:p>
            <a:fld id="{0F8BF18E-EC2B-42CF-90FA-3E15F7964FB0}" type="slidenum">
              <a:rPr lang="en-GB" smtClean="0"/>
              <a:pPr/>
              <a:t>‹#›</a:t>
            </a:fld>
            <a:endParaRPr lang="en-GB"/>
          </a:p>
        </p:txBody>
      </p:sp>
      <p:sp>
        <p:nvSpPr>
          <p:cNvPr id="17" name="Footer Placeholder 16"/>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EDBFC6-A3B5-4824-90DB-9CB0B60E6665}" type="datetimeFigureOut">
              <a:rPr lang="en-US" smtClean="0"/>
              <a:pPr/>
              <a:t>10/3/2018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8BF18E-EC2B-42CF-90FA-3E15F7964FB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EDBFC6-A3B5-4824-90DB-9CB0B60E6665}" type="datetimeFigureOut">
              <a:rPr lang="en-US" smtClean="0"/>
              <a:pPr/>
              <a:t>10/3/2018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8BF18E-EC2B-42CF-90FA-3E15F7964FB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4EDBFC6-A3B5-4824-90DB-9CB0B60E6665}" type="datetimeFigureOut">
              <a:rPr lang="en-US" smtClean="0"/>
              <a:pPr/>
              <a:t>10/3/2018</a:t>
            </a:fld>
            <a:endParaRPr lang="en-GB"/>
          </a:p>
        </p:txBody>
      </p:sp>
      <p:sp>
        <p:nvSpPr>
          <p:cNvPr id="15" name="Slide Number Placeholder 14"/>
          <p:cNvSpPr>
            <a:spLocks noGrp="1"/>
          </p:cNvSpPr>
          <p:nvPr>
            <p:ph type="sldNum" sz="quarter" idx="15"/>
          </p:nvPr>
        </p:nvSpPr>
        <p:spPr/>
        <p:txBody>
          <a:bodyPr/>
          <a:lstStyle>
            <a:lvl1pPr algn="ctr">
              <a:defRPr/>
            </a:lvl1pPr>
          </a:lstStyle>
          <a:p>
            <a:fld id="{0F8BF18E-EC2B-42CF-90FA-3E15F7964FB0}" type="slidenum">
              <a:rPr lang="en-GB" smtClean="0"/>
              <a:pPr/>
              <a:t>‹#›</a:t>
            </a:fld>
            <a:endParaRPr lang="en-GB"/>
          </a:p>
        </p:txBody>
      </p:sp>
      <p:sp>
        <p:nvSpPr>
          <p:cNvPr id="16" name="Footer Placeholder 15"/>
          <p:cNvSpPr>
            <a:spLocks noGrp="1"/>
          </p:cNvSpPr>
          <p:nvPr>
            <p:ph type="ftr" sz="quarter" idx="16"/>
          </p:nvPr>
        </p:nvSpPr>
        <p:spPr/>
        <p:txBody>
          <a:bodyPr/>
          <a:lstStyle/>
          <a:p>
            <a:endParaRPr lang="en-GB"/>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4EDBFC6-A3B5-4824-90DB-9CB0B60E6665}" type="datetimeFigureOut">
              <a:rPr lang="en-US" smtClean="0"/>
              <a:pPr/>
              <a:t>10/3/2018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8BF18E-EC2B-42CF-90FA-3E15F7964FB0}" type="slidenum">
              <a:rPr lang="en-GB" smtClean="0"/>
              <a:pPr/>
              <a:t>‹#›</a:t>
            </a:fld>
            <a:endParaRPr lang="en-GB"/>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4EDBFC6-A3B5-4824-90DB-9CB0B60E6665}" type="datetimeFigureOut">
              <a:rPr lang="en-US" smtClean="0"/>
              <a:pPr/>
              <a:t>10/3/2018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8BF18E-EC2B-42CF-90FA-3E15F7964FB0}" type="slidenum">
              <a:rPr lang="en-GB" smtClean="0"/>
              <a:pPr/>
              <a:t>‹#›</a:t>
            </a:fld>
            <a:endParaRPr lang="en-GB"/>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F8BF18E-EC2B-42CF-90FA-3E15F7964FB0}" type="slidenum">
              <a:rPr lang="en-GB" smtClean="0"/>
              <a:pPr/>
              <a:t>‹#›</a:t>
            </a:fld>
            <a:endParaRPr lang="en-GB"/>
          </a:p>
        </p:txBody>
      </p:sp>
      <p:sp>
        <p:nvSpPr>
          <p:cNvPr id="8" name="Footer Placeholder 7"/>
          <p:cNvSpPr>
            <a:spLocks noGrp="1"/>
          </p:cNvSpPr>
          <p:nvPr>
            <p:ph type="ftr" sz="quarter" idx="11"/>
          </p:nvPr>
        </p:nvSpPr>
        <p:spPr/>
        <p:txBody>
          <a:bodyPr/>
          <a:lstStyle/>
          <a:p>
            <a:endParaRPr lang="en-GB"/>
          </a:p>
        </p:txBody>
      </p:sp>
      <p:sp>
        <p:nvSpPr>
          <p:cNvPr id="7" name="Date Placeholder 6"/>
          <p:cNvSpPr>
            <a:spLocks noGrp="1"/>
          </p:cNvSpPr>
          <p:nvPr>
            <p:ph type="dt" sz="half" idx="10"/>
          </p:nvPr>
        </p:nvSpPr>
        <p:spPr/>
        <p:txBody>
          <a:bodyPr/>
          <a:lstStyle/>
          <a:p>
            <a:fld id="{C4EDBFC6-A3B5-4824-90DB-9CB0B60E6665}" type="datetimeFigureOut">
              <a:rPr lang="en-US" smtClean="0"/>
              <a:pPr/>
              <a:t>10/3/2018</a:t>
            </a:fld>
            <a:endParaRPr lang="en-GB"/>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4EDBFC6-A3B5-4824-90DB-9CB0B60E6665}" type="datetimeFigureOut">
              <a:rPr lang="en-US" smtClean="0"/>
              <a:pPr/>
              <a:t>10/3/2018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F8BF18E-EC2B-42CF-90FA-3E15F7964FB0}" type="slidenum">
              <a:rPr lang="en-GB" smtClean="0"/>
              <a:pPr/>
              <a:t>‹#›</a:t>
            </a:fld>
            <a:endParaRPr lang="en-GB"/>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EDBFC6-A3B5-4824-90DB-9CB0B60E6665}" type="datetimeFigureOut">
              <a:rPr lang="en-US" smtClean="0"/>
              <a:pPr/>
              <a:t>10/3/2018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F8BF18E-EC2B-42CF-90FA-3E15F7964FB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4EDBFC6-A3B5-4824-90DB-9CB0B60E6665}" type="datetimeFigureOut">
              <a:rPr lang="en-US" smtClean="0"/>
              <a:pPr/>
              <a:t>10/3/2018</a:t>
            </a:fld>
            <a:endParaRPr lang="en-GB"/>
          </a:p>
        </p:txBody>
      </p:sp>
      <p:sp>
        <p:nvSpPr>
          <p:cNvPr id="9" name="Slide Number Placeholder 8"/>
          <p:cNvSpPr>
            <a:spLocks noGrp="1"/>
          </p:cNvSpPr>
          <p:nvPr>
            <p:ph type="sldNum" sz="quarter" idx="15"/>
          </p:nvPr>
        </p:nvSpPr>
        <p:spPr/>
        <p:txBody>
          <a:bodyPr/>
          <a:lstStyle/>
          <a:p>
            <a:fld id="{0F8BF18E-EC2B-42CF-90FA-3E15F7964FB0}" type="slidenum">
              <a:rPr lang="en-GB" smtClean="0"/>
              <a:pPr/>
              <a:t>‹#›</a:t>
            </a:fld>
            <a:endParaRPr lang="en-GB"/>
          </a:p>
        </p:txBody>
      </p:sp>
      <p:sp>
        <p:nvSpPr>
          <p:cNvPr id="10" name="Footer Placeholder 9"/>
          <p:cNvSpPr>
            <a:spLocks noGrp="1"/>
          </p:cNvSpPr>
          <p:nvPr>
            <p:ph type="ftr" sz="quarter" idx="16"/>
          </p:nvPr>
        </p:nvSpPr>
        <p:spPr/>
        <p:txBody>
          <a:body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4EDBFC6-A3B5-4824-90DB-9CB0B60E6665}" type="datetimeFigureOut">
              <a:rPr lang="en-US" smtClean="0"/>
              <a:pPr/>
              <a:t>10/3/2018</a:t>
            </a:fld>
            <a:endParaRPr lang="en-GB"/>
          </a:p>
        </p:txBody>
      </p:sp>
      <p:sp>
        <p:nvSpPr>
          <p:cNvPr id="9" name="Slide Number Placeholder 8"/>
          <p:cNvSpPr>
            <a:spLocks noGrp="1"/>
          </p:cNvSpPr>
          <p:nvPr>
            <p:ph type="sldNum" sz="quarter" idx="11"/>
          </p:nvPr>
        </p:nvSpPr>
        <p:spPr/>
        <p:txBody>
          <a:bodyPr/>
          <a:lstStyle/>
          <a:p>
            <a:fld id="{0F8BF18E-EC2B-42CF-90FA-3E15F7964FB0}"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4EDBFC6-A3B5-4824-90DB-9CB0B60E6665}" type="datetimeFigureOut">
              <a:rPr lang="en-US" smtClean="0"/>
              <a:pPr/>
              <a:t>10/3/2018</a:t>
            </a:fld>
            <a:endParaRPr lang="en-GB"/>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GB"/>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F8BF18E-EC2B-42CF-90FA-3E15F7964FB0}" type="slidenum">
              <a:rPr lang="en-GB" smtClean="0"/>
              <a:pPr/>
              <a:t>‹#›</a:t>
            </a:fld>
            <a:endParaRPr lang="en-GB"/>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The European World c.1500</a:t>
            </a:r>
            <a:endParaRPr lang="en-GB" dirty="0"/>
          </a:p>
        </p:txBody>
      </p:sp>
      <p:sp>
        <p:nvSpPr>
          <p:cNvPr id="2" name="Title 1"/>
          <p:cNvSpPr>
            <a:spLocks noGrp="1"/>
          </p:cNvSpPr>
          <p:nvPr>
            <p:ph type="ctrTitle"/>
          </p:nvPr>
        </p:nvSpPr>
        <p:spPr/>
        <p:txBody>
          <a:bodyPr/>
          <a:lstStyle/>
          <a:p>
            <a:r>
              <a:rPr lang="en-GB" dirty="0" smtClean="0"/>
              <a:t>The European World</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1_3.jpg"/>
          <p:cNvPicPr>
            <a:picLocks noGrp="1" noChangeAspect="1"/>
          </p:cNvPicPr>
          <p:nvPr>
            <p:ph idx="1"/>
          </p:nvPr>
        </p:nvPicPr>
        <p:blipFill>
          <a:blip r:embed="rId2" cstate="print"/>
          <a:stretch>
            <a:fillRect/>
          </a:stretch>
        </p:blipFill>
        <p:spPr>
          <a:xfrm>
            <a:off x="979072" y="1524000"/>
            <a:ext cx="7185855" cy="4572000"/>
          </a:xfrm>
        </p:spPr>
      </p:pic>
      <p:sp>
        <p:nvSpPr>
          <p:cNvPr id="5" name="Title 4"/>
          <p:cNvSpPr>
            <a:spLocks noGrp="1"/>
          </p:cNvSpPr>
          <p:nvPr>
            <p:ph type="title"/>
          </p:nvPr>
        </p:nvSpPr>
        <p:spPr/>
        <p:txBody>
          <a:bodyPr/>
          <a:lstStyle/>
          <a:p>
            <a:r>
              <a:rPr lang="en-GB" dirty="0" smtClean="0"/>
              <a:t>Map of the world c.1500</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Portuguese expansion</a:t>
            </a:r>
            <a:endParaRPr lang="en-GB" dirty="0"/>
          </a:p>
        </p:txBody>
      </p:sp>
      <p:pic>
        <p:nvPicPr>
          <p:cNvPr id="6" name="Content Placeholder 5" descr="portuguese in Africa.gif"/>
          <p:cNvPicPr>
            <a:picLocks noGrp="1" noChangeAspect="1"/>
          </p:cNvPicPr>
          <p:nvPr>
            <p:ph sz="half" idx="1"/>
          </p:nvPr>
        </p:nvPicPr>
        <p:blipFill>
          <a:blip r:embed="rId2" cstate="print"/>
          <a:stretch>
            <a:fillRect/>
          </a:stretch>
        </p:blipFill>
        <p:spPr>
          <a:xfrm>
            <a:off x="831923" y="1524000"/>
            <a:ext cx="3309791" cy="4572000"/>
          </a:xfrm>
        </p:spPr>
      </p:pic>
      <p:sp>
        <p:nvSpPr>
          <p:cNvPr id="4" name="Content Placeholder 3"/>
          <p:cNvSpPr>
            <a:spLocks noGrp="1"/>
          </p:cNvSpPr>
          <p:nvPr>
            <p:ph sz="half" idx="2"/>
          </p:nvPr>
        </p:nvSpPr>
        <p:spPr/>
        <p:txBody>
          <a:bodyPr>
            <a:normAutofit/>
          </a:bodyPr>
          <a:lstStyle/>
          <a:p>
            <a:r>
              <a:rPr lang="en-GB" dirty="0" smtClean="0"/>
              <a:t>Under crown control</a:t>
            </a:r>
          </a:p>
          <a:p>
            <a:r>
              <a:rPr lang="en-GB" dirty="0" smtClean="0"/>
              <a:t>Financed by private ships</a:t>
            </a:r>
          </a:p>
          <a:p>
            <a:r>
              <a:rPr lang="en-GB" dirty="0" smtClean="0"/>
              <a:t>Conducted by an international class of merchants</a:t>
            </a:r>
          </a:p>
          <a:p>
            <a:r>
              <a:rPr lang="en-GB" dirty="0" smtClean="0"/>
              <a:t>Trade more important than political domination</a:t>
            </a:r>
          </a:p>
          <a:p>
            <a:r>
              <a:rPr lang="en-GB" dirty="0" smtClean="0"/>
              <a:t>They reject Columbus’ proposal </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Spanish Expansion in the Americas</a:t>
            </a:r>
            <a:endParaRPr lang="en-GB" dirty="0"/>
          </a:p>
        </p:txBody>
      </p:sp>
      <p:sp>
        <p:nvSpPr>
          <p:cNvPr id="6" name="Content Placeholder 5"/>
          <p:cNvSpPr>
            <a:spLocks noGrp="1"/>
          </p:cNvSpPr>
          <p:nvPr>
            <p:ph sz="half" idx="1"/>
          </p:nvPr>
        </p:nvSpPr>
        <p:spPr/>
        <p:txBody>
          <a:bodyPr>
            <a:normAutofit/>
          </a:bodyPr>
          <a:lstStyle/>
          <a:p>
            <a:r>
              <a:rPr lang="en-GB" dirty="0" smtClean="0"/>
              <a:t>Accept Columbus’ proposal</a:t>
            </a:r>
          </a:p>
          <a:p>
            <a:r>
              <a:rPr lang="en-GB" dirty="0" smtClean="0"/>
              <a:t>Religious motivations</a:t>
            </a:r>
          </a:p>
          <a:p>
            <a:r>
              <a:rPr lang="en-GB" dirty="0" smtClean="0"/>
              <a:t>Territorial control</a:t>
            </a:r>
          </a:p>
          <a:p>
            <a:r>
              <a:rPr lang="en-GB" dirty="0" smtClean="0"/>
              <a:t>Primary motivation is not trade</a:t>
            </a:r>
          </a:p>
          <a:p>
            <a:r>
              <a:rPr lang="en-GB" dirty="0" smtClean="0"/>
              <a:t>Later on bring in landless knights or shepherds, cattle-breeders etc</a:t>
            </a:r>
          </a:p>
          <a:p>
            <a:endParaRPr lang="en-GB" dirty="0" smtClean="0"/>
          </a:p>
          <a:p>
            <a:endParaRPr lang="en-GB" dirty="0"/>
          </a:p>
        </p:txBody>
      </p:sp>
      <p:pic>
        <p:nvPicPr>
          <p:cNvPr id="7" name="Content Placeholder 6" descr="columbus.jpg"/>
          <p:cNvPicPr>
            <a:picLocks noGrp="1" noChangeAspect="1"/>
          </p:cNvPicPr>
          <p:nvPr>
            <p:ph sz="half" idx="2"/>
          </p:nvPr>
        </p:nvPicPr>
        <p:blipFill>
          <a:blip r:embed="rId2" cstate="print"/>
          <a:stretch>
            <a:fillRect/>
          </a:stretch>
        </p:blipFill>
        <p:spPr>
          <a:xfrm>
            <a:off x="5734844" y="1857364"/>
            <a:ext cx="2194742" cy="385765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GB" dirty="0" smtClean="0"/>
              <a:t>Peasants: stronger market involvement</a:t>
            </a:r>
          </a:p>
          <a:p>
            <a:r>
              <a:rPr lang="en-GB" dirty="0" smtClean="0"/>
              <a:t>Towns: wider trading networks</a:t>
            </a:r>
          </a:p>
          <a:p>
            <a:r>
              <a:rPr lang="en-GB" dirty="0" smtClean="0"/>
              <a:t>Catholic church: </a:t>
            </a:r>
            <a:r>
              <a:rPr lang="en-GB" dirty="0" smtClean="0"/>
              <a:t>alive and present</a:t>
            </a:r>
            <a:endParaRPr lang="en-GB" dirty="0" smtClean="0"/>
          </a:p>
          <a:p>
            <a:r>
              <a:rPr lang="en-GB" dirty="0" smtClean="0"/>
              <a:t>Intellectual developments: printing press, education</a:t>
            </a:r>
          </a:p>
          <a:p>
            <a:r>
              <a:rPr lang="en-GB" dirty="0" smtClean="0"/>
              <a:t>Politics: move towards centralisation</a:t>
            </a:r>
          </a:p>
          <a:p>
            <a:r>
              <a:rPr lang="en-GB" dirty="0" smtClean="0"/>
              <a:t>The New World</a:t>
            </a:r>
          </a:p>
          <a:p>
            <a:endParaRPr lang="en-GB" dirty="0"/>
          </a:p>
        </p:txBody>
      </p:sp>
      <p:sp>
        <p:nvSpPr>
          <p:cNvPr id="5" name="Title 4"/>
          <p:cNvSpPr>
            <a:spLocks noGrp="1"/>
          </p:cNvSpPr>
          <p:nvPr>
            <p:ph type="title"/>
          </p:nvPr>
        </p:nvSpPr>
        <p:spPr/>
        <p:txBody>
          <a:bodyPr/>
          <a:lstStyle/>
          <a:p>
            <a:r>
              <a:rPr lang="en-GB" dirty="0" smtClean="0"/>
              <a:t>Europe c.1500</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dirty="0" smtClean="0"/>
              <a:t>The fall of Constantinople to the Ottomans (1453)</a:t>
            </a:r>
          </a:p>
          <a:p>
            <a:r>
              <a:rPr lang="en-GB" dirty="0" smtClean="0"/>
              <a:t>The beginning of the Tudor dynasty in England (1485)</a:t>
            </a:r>
          </a:p>
          <a:p>
            <a:r>
              <a:rPr lang="en-GB" dirty="0" smtClean="0"/>
              <a:t>Columbus' first voyage to the Americas (1492)</a:t>
            </a:r>
          </a:p>
          <a:p>
            <a:r>
              <a:rPr lang="en-GB" dirty="0" smtClean="0"/>
              <a:t>Muslim stronghold of Granada falls to a unified Castile and Aragon (1492)</a:t>
            </a:r>
          </a:p>
          <a:p>
            <a:r>
              <a:rPr lang="en-GB" dirty="0" smtClean="0"/>
              <a:t>Jews are expelled from Spain (1492)</a:t>
            </a:r>
            <a:endParaRPr lang="en-GB" dirty="0"/>
          </a:p>
        </p:txBody>
      </p:sp>
      <p:sp>
        <p:nvSpPr>
          <p:cNvPr id="4" name="Title 3"/>
          <p:cNvSpPr>
            <a:spLocks noGrp="1"/>
          </p:cNvSpPr>
          <p:nvPr>
            <p:ph type="title"/>
          </p:nvPr>
        </p:nvSpPr>
        <p:spPr/>
        <p:txBody>
          <a:bodyPr>
            <a:noAutofit/>
          </a:bodyPr>
          <a:lstStyle/>
          <a:p>
            <a:r>
              <a:rPr lang="en-GB" sz="9600" dirty="0" smtClean="0"/>
              <a:t>1500</a:t>
            </a:r>
            <a:endParaRPr lang="en-GB" sz="9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
            </a:r>
            <a:br>
              <a:rPr lang="en-GB" dirty="0" smtClean="0"/>
            </a:br>
            <a:r>
              <a:rPr lang="en-GB" b="1" dirty="0" smtClean="0"/>
              <a:t> </a:t>
            </a:r>
            <a:r>
              <a:rPr lang="en-GB" dirty="0" smtClean="0"/>
              <a:t/>
            </a:r>
            <a:br>
              <a:rPr lang="en-GB" dirty="0" smtClean="0"/>
            </a:br>
            <a:r>
              <a:rPr lang="en-GB" b="1" dirty="0" smtClean="0"/>
              <a:t>Social structures and economic change</a:t>
            </a:r>
            <a:endParaRPr lang="en-GB" dirty="0"/>
          </a:p>
        </p:txBody>
      </p:sp>
      <p:sp>
        <p:nvSpPr>
          <p:cNvPr id="2" name="Content Placeholder 1"/>
          <p:cNvSpPr>
            <a:spLocks noGrp="1"/>
          </p:cNvSpPr>
          <p:nvPr>
            <p:ph sz="half" idx="1"/>
          </p:nvPr>
        </p:nvSpPr>
        <p:spPr>
          <a:xfrm>
            <a:off x="500034" y="1500174"/>
            <a:ext cx="4786346" cy="4572000"/>
          </a:xfrm>
        </p:spPr>
        <p:txBody>
          <a:bodyPr>
            <a:normAutofit lnSpcReduction="10000"/>
          </a:bodyPr>
          <a:lstStyle/>
          <a:p>
            <a:r>
              <a:rPr lang="en-GB" b="1" dirty="0" smtClean="0"/>
              <a:t>Population: </a:t>
            </a:r>
          </a:p>
          <a:p>
            <a:pPr>
              <a:buFont typeface="Wingdings" pitchFamily="2" charset="2"/>
              <a:buChar char="Ø"/>
            </a:pPr>
            <a:r>
              <a:rPr lang="en-GB" b="1" dirty="0" smtClean="0">
                <a:solidFill>
                  <a:schemeClr val="bg1"/>
                </a:solidFill>
              </a:rPr>
              <a:t>Black Death of 1348</a:t>
            </a:r>
          </a:p>
          <a:p>
            <a:pPr>
              <a:buFont typeface="Arial" pitchFamily="34" charset="0"/>
              <a:buChar char="•"/>
            </a:pPr>
            <a:r>
              <a:rPr lang="en-GB" b="1" dirty="0" smtClean="0"/>
              <a:t>Social structures: </a:t>
            </a:r>
          </a:p>
          <a:p>
            <a:pPr>
              <a:buFont typeface="Wingdings" pitchFamily="2" charset="2"/>
              <a:buChar char="Ø"/>
            </a:pPr>
            <a:r>
              <a:rPr lang="en-GB" dirty="0" smtClean="0">
                <a:solidFill>
                  <a:schemeClr val="bg1"/>
                </a:solidFill>
              </a:rPr>
              <a:t>The household</a:t>
            </a:r>
          </a:p>
          <a:p>
            <a:r>
              <a:rPr lang="en-GB" b="1" dirty="0" smtClean="0"/>
              <a:t>The countryside:</a:t>
            </a:r>
            <a:r>
              <a:rPr lang="en-GB" dirty="0" smtClean="0"/>
              <a:t> Elements of continuity  </a:t>
            </a:r>
          </a:p>
          <a:p>
            <a:pPr>
              <a:buFont typeface="Wingdings" panose="05000000000000000000" pitchFamily="2" charset="2"/>
              <a:buChar char="Ø"/>
            </a:pPr>
            <a:r>
              <a:rPr lang="en-GB" dirty="0" smtClean="0">
                <a:solidFill>
                  <a:schemeClr val="bg1"/>
                </a:solidFill>
              </a:rPr>
              <a:t>an economic system based on agriculture</a:t>
            </a:r>
          </a:p>
          <a:p>
            <a:pPr>
              <a:buFont typeface="Wingdings" panose="05000000000000000000" pitchFamily="2" charset="2"/>
              <a:buChar char="Ø"/>
            </a:pPr>
            <a:r>
              <a:rPr lang="en-GB" dirty="0" smtClean="0">
                <a:solidFill>
                  <a:schemeClr val="bg1"/>
                </a:solidFill>
              </a:rPr>
              <a:t>serfdom?</a:t>
            </a:r>
          </a:p>
          <a:p>
            <a:pPr>
              <a:buFont typeface="Wingdings" panose="05000000000000000000" pitchFamily="2" charset="2"/>
              <a:buChar char="Ø"/>
            </a:pPr>
            <a:r>
              <a:rPr lang="en-GB" dirty="0" smtClean="0">
                <a:solidFill>
                  <a:schemeClr val="bg1"/>
                </a:solidFill>
              </a:rPr>
              <a:t>Higher levels of market involvement</a:t>
            </a:r>
            <a:endParaRPr lang="en-GB" dirty="0">
              <a:solidFill>
                <a:schemeClr val="bg1"/>
              </a:solidFill>
            </a:endParaRPr>
          </a:p>
        </p:txBody>
      </p:sp>
      <p:pic>
        <p:nvPicPr>
          <p:cNvPr id="5" name="Content Placeholder 4" descr="Reeve_and_Serfs.jpg"/>
          <p:cNvPicPr>
            <a:picLocks noGrp="1" noChangeAspect="1"/>
          </p:cNvPicPr>
          <p:nvPr>
            <p:ph sz="half" idx="2"/>
          </p:nvPr>
        </p:nvPicPr>
        <p:blipFill>
          <a:blip r:embed="rId2" cstate="print"/>
          <a:stretch>
            <a:fillRect/>
          </a:stretch>
        </p:blipFill>
        <p:spPr>
          <a:xfrm>
            <a:off x="5500694" y="1571612"/>
            <a:ext cx="3214709" cy="364333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b="1" dirty="0" smtClean="0"/>
              <a:t>Urban economic and social development</a:t>
            </a:r>
            <a:endParaRPr lang="en-GB" dirty="0"/>
          </a:p>
        </p:txBody>
      </p:sp>
      <p:sp>
        <p:nvSpPr>
          <p:cNvPr id="2" name="Content Placeholder 1"/>
          <p:cNvSpPr>
            <a:spLocks noGrp="1"/>
          </p:cNvSpPr>
          <p:nvPr>
            <p:ph sz="half" idx="1"/>
          </p:nvPr>
        </p:nvSpPr>
        <p:spPr/>
        <p:txBody>
          <a:bodyPr>
            <a:normAutofit fontScale="92500" lnSpcReduction="10000"/>
          </a:bodyPr>
          <a:lstStyle/>
          <a:p>
            <a:r>
              <a:rPr lang="en-GB" b="1" dirty="0" smtClean="0">
                <a:solidFill>
                  <a:schemeClr val="bg1"/>
                </a:solidFill>
              </a:rPr>
              <a:t>Guilds</a:t>
            </a:r>
          </a:p>
          <a:p>
            <a:r>
              <a:rPr lang="en-GB" b="1" dirty="0" smtClean="0">
                <a:solidFill>
                  <a:schemeClr val="bg1"/>
                </a:solidFill>
              </a:rPr>
              <a:t>Banking</a:t>
            </a:r>
          </a:p>
          <a:p>
            <a:r>
              <a:rPr lang="en-GB" b="1" dirty="0" smtClean="0">
                <a:solidFill>
                  <a:schemeClr val="bg1"/>
                </a:solidFill>
              </a:rPr>
              <a:t>a wider commercial network</a:t>
            </a:r>
          </a:p>
          <a:p>
            <a:r>
              <a:rPr lang="en-GB" b="1" dirty="0" smtClean="0">
                <a:solidFill>
                  <a:schemeClr val="bg1"/>
                </a:solidFill>
              </a:rPr>
              <a:t>administrative centres: </a:t>
            </a:r>
            <a:r>
              <a:rPr lang="en-GB" b="1" dirty="0" smtClean="0"/>
              <a:t>r</a:t>
            </a:r>
            <a:r>
              <a:rPr lang="en-GB" dirty="0" smtClean="0"/>
              <a:t>esponsible for schools, hospitals, provision of welfare (looking after abandoned children, orphans, the elderly and the urban poor)</a:t>
            </a:r>
          </a:p>
          <a:p>
            <a:r>
              <a:rPr lang="en-GB" b="1" dirty="0" smtClean="0">
                <a:solidFill>
                  <a:schemeClr val="bg1"/>
                </a:solidFill>
              </a:rPr>
              <a:t>Printing presses</a:t>
            </a:r>
            <a:endParaRPr lang="en-GB" b="1" dirty="0">
              <a:solidFill>
                <a:schemeClr val="bg1"/>
              </a:solidFill>
            </a:endParaRPr>
          </a:p>
        </p:txBody>
      </p:sp>
      <p:pic>
        <p:nvPicPr>
          <p:cNvPr id="5" name="Content Placeholder 4" descr="Medieval Nuremberg.png"/>
          <p:cNvPicPr>
            <a:picLocks noGrp="1" noChangeAspect="1"/>
          </p:cNvPicPr>
          <p:nvPr>
            <p:ph sz="half" idx="2"/>
          </p:nvPr>
        </p:nvPicPr>
        <p:blipFill>
          <a:blip r:embed="rId2" cstate="print"/>
          <a:stretch>
            <a:fillRect/>
          </a:stretch>
        </p:blipFill>
        <p:spPr>
          <a:xfrm>
            <a:off x="5000628" y="1500174"/>
            <a:ext cx="3857652" cy="478634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b="1" dirty="0" smtClean="0"/>
              <a:t>Religious and intellectual life</a:t>
            </a:r>
            <a:r>
              <a:rPr lang="en-GB" dirty="0" smtClean="0"/>
              <a:t/>
            </a:r>
            <a:br>
              <a:rPr lang="en-GB" dirty="0" smtClean="0"/>
            </a:br>
            <a:endParaRPr lang="en-GB" dirty="0"/>
          </a:p>
        </p:txBody>
      </p:sp>
      <p:sp>
        <p:nvSpPr>
          <p:cNvPr id="2" name="Content Placeholder 1"/>
          <p:cNvSpPr>
            <a:spLocks noGrp="1"/>
          </p:cNvSpPr>
          <p:nvPr>
            <p:ph sz="half" idx="1"/>
          </p:nvPr>
        </p:nvSpPr>
        <p:spPr/>
        <p:txBody>
          <a:bodyPr>
            <a:normAutofit/>
          </a:bodyPr>
          <a:lstStyle/>
          <a:p>
            <a:r>
              <a:rPr lang="en-US" dirty="0">
                <a:solidFill>
                  <a:schemeClr val="bg1"/>
                </a:solidFill>
              </a:rPr>
              <a:t>Religion has a strong presence in everyday </a:t>
            </a:r>
            <a:r>
              <a:rPr lang="en-US" dirty="0" smtClean="0">
                <a:solidFill>
                  <a:schemeClr val="bg1"/>
                </a:solidFill>
              </a:rPr>
              <a:t>life(baptism/marriage/last rites)</a:t>
            </a:r>
            <a:endParaRPr lang="en-GB" dirty="0" smtClean="0">
              <a:solidFill>
                <a:schemeClr val="bg1"/>
              </a:solidFill>
            </a:endParaRPr>
          </a:p>
          <a:p>
            <a:r>
              <a:rPr lang="en-GB" dirty="0" smtClean="0">
                <a:solidFill>
                  <a:schemeClr val="bg1"/>
                </a:solidFill>
              </a:rPr>
              <a:t>Attendance </a:t>
            </a:r>
            <a:r>
              <a:rPr lang="en-GB" dirty="0" smtClean="0">
                <a:solidFill>
                  <a:schemeClr val="bg1"/>
                </a:solidFill>
              </a:rPr>
              <a:t>at church; saints, relics, penance, pilgrimages, acquiring indulgences</a:t>
            </a:r>
            <a:endParaRPr lang="en-GB" dirty="0">
              <a:solidFill>
                <a:schemeClr val="bg1"/>
              </a:solidFill>
            </a:endParaRPr>
          </a:p>
        </p:txBody>
      </p:sp>
      <p:pic>
        <p:nvPicPr>
          <p:cNvPr id="5" name="Content Placeholder 4" descr="medieval church.jpg"/>
          <p:cNvPicPr>
            <a:picLocks noGrp="1" noChangeAspect="1"/>
          </p:cNvPicPr>
          <p:nvPr>
            <p:ph sz="half" idx="2"/>
          </p:nvPr>
        </p:nvPicPr>
        <p:blipFill>
          <a:blip r:embed="rId2" cstate="print"/>
          <a:stretch>
            <a:fillRect/>
          </a:stretch>
        </p:blipFill>
        <p:spPr>
          <a:xfrm>
            <a:off x="5072066" y="1500174"/>
            <a:ext cx="3635372" cy="428627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b="1" dirty="0" smtClean="0">
                <a:solidFill>
                  <a:schemeClr val="bg1"/>
                </a:solidFill>
              </a:rPr>
              <a:t>The Great Schism</a:t>
            </a:r>
          </a:p>
          <a:p>
            <a:r>
              <a:rPr lang="en-GB" b="1" dirty="0" smtClean="0">
                <a:solidFill>
                  <a:schemeClr val="bg1"/>
                </a:solidFill>
              </a:rPr>
              <a:t>Heretical movements:</a:t>
            </a:r>
            <a:r>
              <a:rPr lang="en-GB" dirty="0" smtClean="0">
                <a:solidFill>
                  <a:schemeClr val="bg1"/>
                </a:solidFill>
              </a:rPr>
              <a:t> the </a:t>
            </a:r>
            <a:r>
              <a:rPr lang="en-GB" dirty="0" err="1" smtClean="0">
                <a:solidFill>
                  <a:schemeClr val="bg1"/>
                </a:solidFill>
              </a:rPr>
              <a:t>Albigensian</a:t>
            </a:r>
            <a:r>
              <a:rPr lang="en-GB" dirty="0" smtClean="0">
                <a:solidFill>
                  <a:schemeClr val="bg1"/>
                </a:solidFill>
              </a:rPr>
              <a:t> (</a:t>
            </a:r>
            <a:r>
              <a:rPr lang="en-GB" dirty="0" err="1" smtClean="0">
                <a:solidFill>
                  <a:schemeClr val="bg1"/>
                </a:solidFill>
              </a:rPr>
              <a:t>Cathar</a:t>
            </a:r>
            <a:r>
              <a:rPr lang="en-GB" dirty="0" smtClean="0">
                <a:solidFill>
                  <a:schemeClr val="bg1"/>
                </a:solidFill>
              </a:rPr>
              <a:t>) heresy, </a:t>
            </a:r>
            <a:r>
              <a:rPr lang="en-GB" dirty="0" err="1" smtClean="0">
                <a:solidFill>
                  <a:schemeClr val="bg1"/>
                </a:solidFill>
              </a:rPr>
              <a:t>Waldensianism</a:t>
            </a:r>
            <a:r>
              <a:rPr lang="en-GB" dirty="0" smtClean="0">
                <a:solidFill>
                  <a:schemeClr val="bg1"/>
                </a:solidFill>
              </a:rPr>
              <a:t>, </a:t>
            </a:r>
            <a:r>
              <a:rPr lang="en-GB" dirty="0" smtClean="0">
                <a:solidFill>
                  <a:schemeClr val="bg1"/>
                </a:solidFill>
              </a:rPr>
              <a:t>Lollards </a:t>
            </a:r>
            <a:r>
              <a:rPr lang="en-GB" dirty="0" smtClean="0">
                <a:solidFill>
                  <a:schemeClr val="bg1"/>
                </a:solidFill>
              </a:rPr>
              <a:t>(followers of John </a:t>
            </a:r>
            <a:r>
              <a:rPr lang="en-GB" dirty="0" err="1" smtClean="0">
                <a:solidFill>
                  <a:schemeClr val="bg1"/>
                </a:solidFill>
              </a:rPr>
              <a:t>Wyclif</a:t>
            </a:r>
            <a:r>
              <a:rPr lang="en-GB" dirty="0" smtClean="0">
                <a:solidFill>
                  <a:schemeClr val="bg1"/>
                </a:solidFill>
              </a:rPr>
              <a:t> in England) and </a:t>
            </a:r>
            <a:r>
              <a:rPr lang="en-GB" dirty="0" err="1" smtClean="0">
                <a:solidFill>
                  <a:schemeClr val="bg1"/>
                </a:solidFill>
              </a:rPr>
              <a:t>Hussites</a:t>
            </a:r>
            <a:r>
              <a:rPr lang="en-GB" dirty="0" smtClean="0">
                <a:solidFill>
                  <a:schemeClr val="bg1"/>
                </a:solidFill>
              </a:rPr>
              <a:t> </a:t>
            </a:r>
            <a:r>
              <a:rPr lang="en-GB" dirty="0" smtClean="0">
                <a:solidFill>
                  <a:schemeClr val="bg1"/>
                </a:solidFill>
              </a:rPr>
              <a:t>(followers of Jan Hus)</a:t>
            </a:r>
          </a:p>
          <a:p>
            <a:pPr lvl="0"/>
            <a:r>
              <a:rPr lang="en-GB" dirty="0" err="1" smtClean="0">
                <a:solidFill>
                  <a:schemeClr val="bg1"/>
                </a:solidFill>
              </a:rPr>
              <a:t>Erasmian</a:t>
            </a:r>
            <a:r>
              <a:rPr lang="en-GB" dirty="0" smtClean="0"/>
              <a:t> </a:t>
            </a:r>
            <a:r>
              <a:rPr lang="en-GB" dirty="0" smtClean="0">
                <a:solidFill>
                  <a:schemeClr val="bg1"/>
                </a:solidFill>
              </a:rPr>
              <a:t>humanism; radical</a:t>
            </a:r>
            <a:r>
              <a:rPr lang="en-GB" dirty="0" smtClean="0"/>
              <a:t> </a:t>
            </a:r>
            <a:r>
              <a:rPr lang="en-GB" dirty="0" smtClean="0">
                <a:solidFill>
                  <a:schemeClr val="bg1"/>
                </a:solidFill>
              </a:rPr>
              <a:t>populism</a:t>
            </a:r>
            <a:r>
              <a:rPr lang="en-GB" dirty="0" smtClean="0"/>
              <a:t> </a:t>
            </a:r>
            <a:r>
              <a:rPr lang="en-GB" dirty="0" smtClean="0">
                <a:solidFill>
                  <a:schemeClr val="bg1"/>
                </a:solidFill>
              </a:rPr>
              <a:t>of </a:t>
            </a:r>
            <a:r>
              <a:rPr lang="en-GB" dirty="0" err="1" smtClean="0">
                <a:solidFill>
                  <a:schemeClr val="bg1"/>
                </a:solidFill>
              </a:rPr>
              <a:t>Girolamo</a:t>
            </a:r>
            <a:r>
              <a:rPr lang="en-GB" dirty="0" smtClean="0">
                <a:solidFill>
                  <a:schemeClr val="bg1"/>
                </a:solidFill>
              </a:rPr>
              <a:t> Savonarola in Florence </a:t>
            </a:r>
          </a:p>
          <a:p>
            <a:r>
              <a:rPr lang="en-GB" dirty="0" smtClean="0">
                <a:solidFill>
                  <a:schemeClr val="bg1"/>
                </a:solidFill>
              </a:rPr>
              <a:t>Clashes between Church and State</a:t>
            </a:r>
          </a:p>
          <a:p>
            <a:endParaRPr lang="en-GB" dirty="0"/>
          </a:p>
        </p:txBody>
      </p:sp>
      <p:sp>
        <p:nvSpPr>
          <p:cNvPr id="3" name="Title 2"/>
          <p:cNvSpPr>
            <a:spLocks noGrp="1"/>
          </p:cNvSpPr>
          <p:nvPr>
            <p:ph type="title"/>
          </p:nvPr>
        </p:nvSpPr>
        <p:spPr/>
        <p:txBody>
          <a:bodyPr>
            <a:normAutofit fontScale="90000"/>
          </a:bodyPr>
          <a:lstStyle/>
          <a:p>
            <a:r>
              <a:rPr lang="en-GB" dirty="0" smtClean="0"/>
              <a:t>The Papacy has faced some challenges: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endParaRPr lang="en-GB" dirty="0" smtClean="0"/>
          </a:p>
          <a:p>
            <a:r>
              <a:rPr lang="en-GB" dirty="0" smtClean="0">
                <a:solidFill>
                  <a:schemeClr val="bg1"/>
                </a:solidFill>
              </a:rPr>
              <a:t>Renaissance humanism</a:t>
            </a:r>
          </a:p>
          <a:p>
            <a:r>
              <a:rPr lang="en-GB" dirty="0" smtClean="0">
                <a:solidFill>
                  <a:schemeClr val="bg1"/>
                </a:solidFill>
              </a:rPr>
              <a:t>humanists look backwards, not forward</a:t>
            </a:r>
          </a:p>
          <a:p>
            <a:r>
              <a:rPr lang="en-GB" dirty="0" smtClean="0">
                <a:solidFill>
                  <a:schemeClr val="bg1"/>
                </a:solidFill>
              </a:rPr>
              <a:t>The medieval legacy?</a:t>
            </a:r>
            <a:r>
              <a:rPr lang="en-GB" dirty="0" smtClean="0"/>
              <a:t> </a:t>
            </a:r>
            <a:r>
              <a:rPr lang="en-GB" dirty="0" err="1" smtClean="0"/>
              <a:t>Poggio</a:t>
            </a:r>
            <a:r>
              <a:rPr lang="en-GB" dirty="0" smtClean="0"/>
              <a:t> </a:t>
            </a:r>
            <a:r>
              <a:rPr lang="en-GB" dirty="0" err="1" smtClean="0"/>
              <a:t>Bracciolini</a:t>
            </a:r>
            <a:r>
              <a:rPr lang="en-GB" dirty="0" smtClean="0"/>
              <a:t> (1380-1459) - monks and friars contributed nothing to the common good, claiming that ‘Cities are founded on our labours, not by these lazy scarecrows... those hypocrites and strolling scoundrels who preach... contempt of the world to others.’</a:t>
            </a:r>
            <a:endParaRPr lang="en-GB" dirty="0" smtClean="0">
              <a:solidFill>
                <a:schemeClr val="bg1"/>
              </a:solidFill>
            </a:endParaRPr>
          </a:p>
          <a:p>
            <a:pPr>
              <a:buFont typeface="Wingdings" pitchFamily="2" charset="2"/>
              <a:buChar char="Ø"/>
            </a:pPr>
            <a:r>
              <a:rPr lang="en-GB" dirty="0" smtClean="0"/>
              <a:t>Continuities in law, philosophy and medicine </a:t>
            </a:r>
          </a:p>
          <a:p>
            <a:pPr>
              <a:buFont typeface="Wingdings" pitchFamily="2" charset="2"/>
              <a:buChar char="Ø"/>
            </a:pPr>
            <a:r>
              <a:rPr lang="en-GB" dirty="0" smtClean="0"/>
              <a:t>Universities</a:t>
            </a:r>
          </a:p>
          <a:p>
            <a:pPr>
              <a:buFont typeface="Wingdings" pitchFamily="2" charset="2"/>
              <a:buChar char="Ø"/>
            </a:pPr>
            <a:r>
              <a:rPr lang="en-GB" dirty="0" smtClean="0"/>
              <a:t>Wider education</a:t>
            </a:r>
          </a:p>
          <a:p>
            <a:r>
              <a:rPr lang="en-GB" dirty="0" smtClean="0">
                <a:solidFill>
                  <a:schemeClr val="bg1"/>
                </a:solidFill>
              </a:rPr>
              <a:t>humanists promote service of public domain </a:t>
            </a:r>
            <a:r>
              <a:rPr lang="en-GB" b="1" dirty="0" smtClean="0">
                <a:solidFill>
                  <a:schemeClr val="bg1"/>
                </a:solidFill>
              </a:rPr>
              <a:t>(especially</a:t>
            </a:r>
            <a:r>
              <a:rPr lang="en-GB" dirty="0" smtClean="0">
                <a:solidFill>
                  <a:schemeClr val="bg1"/>
                </a:solidFill>
              </a:rPr>
              <a:t> in government e.g. Machiavelli, Thomas More</a:t>
            </a:r>
          </a:p>
          <a:p>
            <a:endParaRPr lang="en-GB" dirty="0"/>
          </a:p>
        </p:txBody>
      </p:sp>
      <p:sp>
        <p:nvSpPr>
          <p:cNvPr id="3" name="Title 2"/>
          <p:cNvSpPr>
            <a:spLocks noGrp="1"/>
          </p:cNvSpPr>
          <p:nvPr>
            <p:ph type="title"/>
          </p:nvPr>
        </p:nvSpPr>
        <p:spPr/>
        <p:txBody>
          <a:bodyPr/>
          <a:lstStyle/>
          <a:p>
            <a:r>
              <a:rPr lang="en-GB" b="1" dirty="0" smtClean="0"/>
              <a:t>Intellectual developments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
            </a:r>
            <a:br>
              <a:rPr lang="en-GB" dirty="0" smtClean="0"/>
            </a:br>
            <a:r>
              <a:rPr lang="en-GB" sz="4400" b="1" dirty="0" smtClean="0"/>
              <a:t>Power and authority in Europe: ‘composite monarchies’</a:t>
            </a:r>
            <a:endParaRPr lang="en-GB" dirty="0"/>
          </a:p>
        </p:txBody>
      </p:sp>
      <p:pic>
        <p:nvPicPr>
          <p:cNvPr id="6" name="Content Placeholder 5" descr="1400.jpg"/>
          <p:cNvPicPr>
            <a:picLocks noGrp="1" noChangeAspect="1"/>
          </p:cNvPicPr>
          <p:nvPr>
            <p:ph sz="half" idx="1"/>
          </p:nvPr>
        </p:nvPicPr>
        <p:blipFill>
          <a:blip r:embed="rId2" cstate="print"/>
          <a:stretch>
            <a:fillRect/>
          </a:stretch>
        </p:blipFill>
        <p:spPr>
          <a:xfrm>
            <a:off x="142844" y="1357298"/>
            <a:ext cx="4373594" cy="4714908"/>
          </a:xfrm>
        </p:spPr>
      </p:pic>
      <p:pic>
        <p:nvPicPr>
          <p:cNvPr id="7" name="Content Placeholder 6" descr="1500.jpg"/>
          <p:cNvPicPr>
            <a:picLocks noGrp="1" noChangeAspect="1"/>
          </p:cNvPicPr>
          <p:nvPr>
            <p:ph sz="half" idx="2"/>
          </p:nvPr>
        </p:nvPicPr>
        <p:blipFill>
          <a:blip r:embed="rId3" cstate="print"/>
          <a:stretch>
            <a:fillRect/>
          </a:stretch>
        </p:blipFill>
        <p:spPr>
          <a:xfrm>
            <a:off x="4648200" y="1357298"/>
            <a:ext cx="4281518" cy="4714908"/>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Power and authority in Europe</a:t>
            </a:r>
            <a:r>
              <a:rPr lang="en-GB" dirty="0" smtClean="0"/>
              <a:t/>
            </a:r>
            <a:br>
              <a:rPr lang="en-GB" dirty="0" smtClean="0"/>
            </a:br>
            <a:endParaRPr lang="en-GB" dirty="0"/>
          </a:p>
        </p:txBody>
      </p:sp>
      <p:sp>
        <p:nvSpPr>
          <p:cNvPr id="3" name="Content Placeholder 2"/>
          <p:cNvSpPr>
            <a:spLocks noGrp="1"/>
          </p:cNvSpPr>
          <p:nvPr>
            <p:ph sz="half" idx="1"/>
          </p:nvPr>
        </p:nvSpPr>
        <p:spPr/>
        <p:txBody>
          <a:bodyPr/>
          <a:lstStyle/>
          <a:p>
            <a:r>
              <a:rPr lang="en-GB" dirty="0" smtClean="0"/>
              <a:t>Importance of ceremony</a:t>
            </a:r>
          </a:p>
          <a:p>
            <a:r>
              <a:rPr lang="en-GB" dirty="0" smtClean="0"/>
              <a:t>Move towards centralised </a:t>
            </a:r>
            <a:r>
              <a:rPr lang="en-GB" dirty="0" smtClean="0"/>
              <a:t>states but with </a:t>
            </a:r>
            <a:r>
              <a:rPr lang="en-GB" dirty="0" smtClean="0"/>
              <a:t>a stronger </a:t>
            </a:r>
            <a:r>
              <a:rPr lang="en-GB" dirty="0" smtClean="0"/>
              <a:t>element of negotiation</a:t>
            </a:r>
          </a:p>
          <a:p>
            <a:r>
              <a:rPr lang="en-GB" dirty="0" smtClean="0"/>
              <a:t>Professional administration</a:t>
            </a:r>
          </a:p>
          <a:p>
            <a:r>
              <a:rPr lang="en-GB" dirty="0" smtClean="0"/>
              <a:t>Warfare</a:t>
            </a:r>
          </a:p>
          <a:p>
            <a:r>
              <a:rPr lang="en-GB" dirty="0" smtClean="0"/>
              <a:t>Relatively more efficient tax collection </a:t>
            </a:r>
            <a:endParaRPr lang="en-GB" dirty="0"/>
          </a:p>
        </p:txBody>
      </p:sp>
      <p:pic>
        <p:nvPicPr>
          <p:cNvPr id="5" name="Content Placeholder 4" descr="Ferdinand and Isabella.jpg"/>
          <p:cNvPicPr>
            <a:picLocks noGrp="1" noChangeAspect="1"/>
          </p:cNvPicPr>
          <p:nvPr>
            <p:ph sz="half" idx="2"/>
          </p:nvPr>
        </p:nvPicPr>
        <p:blipFill>
          <a:blip r:embed="rId2" cstate="print"/>
          <a:stretch>
            <a:fillRect/>
          </a:stretch>
        </p:blipFill>
        <p:spPr>
          <a:xfrm>
            <a:off x="4648200" y="1785926"/>
            <a:ext cx="4059238" cy="407196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1497</TotalTime>
  <Words>421</Words>
  <Application>Microsoft Office PowerPoint</Application>
  <PresentationFormat>On-screen Show (4:3)</PresentationFormat>
  <Paragraphs>67</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Constantia</vt:lpstr>
      <vt:lpstr>Wingdings</vt:lpstr>
      <vt:lpstr>Wingdings 2</vt:lpstr>
      <vt:lpstr>Paper</vt:lpstr>
      <vt:lpstr>The European World</vt:lpstr>
      <vt:lpstr>1500</vt:lpstr>
      <vt:lpstr>   Social structures and economic change</vt:lpstr>
      <vt:lpstr>Urban economic and social development</vt:lpstr>
      <vt:lpstr>Religious and intellectual life </vt:lpstr>
      <vt:lpstr>The Papacy has faced some challenges:</vt:lpstr>
      <vt:lpstr>Intellectual developments</vt:lpstr>
      <vt:lpstr> Power and authority in Europe: ‘composite monarchies’</vt:lpstr>
      <vt:lpstr>Power and authority in Europe </vt:lpstr>
      <vt:lpstr>Map of the world c.1500</vt:lpstr>
      <vt:lpstr>Portuguese expansion</vt:lpstr>
      <vt:lpstr>Spanish Expansion in the Americas</vt:lpstr>
      <vt:lpstr>Europe c.1500</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European World</dc:title>
  <dc:creator>Aysu Dincer</dc:creator>
  <cp:lastModifiedBy>Dincer Hadjianastasis, Aysu</cp:lastModifiedBy>
  <cp:revision>113</cp:revision>
  <dcterms:created xsi:type="dcterms:W3CDTF">2015-10-07T10:19:14Z</dcterms:created>
  <dcterms:modified xsi:type="dcterms:W3CDTF">2018-10-03T16:43:06Z</dcterms:modified>
</cp:coreProperties>
</file>