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2" r:id="rId5"/>
    <p:sldId id="264" r:id="rId6"/>
    <p:sldId id="266" r:id="rId7"/>
    <p:sldId id="267" r:id="rId8"/>
    <p:sldId id="269" r:id="rId9"/>
    <p:sldId id="270" r:id="rId10"/>
    <p:sldId id="272" r:id="rId11"/>
    <p:sldId id="273" r:id="rId12"/>
    <p:sldId id="274" r:id="rId13"/>
    <p:sldId id="276" r:id="rId14"/>
    <p:sldId id="277" r:id="rId15"/>
    <p:sldId id="278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95" r:id="rId25"/>
    <p:sldId id="290" r:id="rId26"/>
    <p:sldId id="293" r:id="rId27"/>
    <p:sldId id="296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71773" autoAdjust="0"/>
  </p:normalViewPr>
  <p:slideViewPr>
    <p:cSldViewPr snapToGrid="0">
      <p:cViewPr varScale="1">
        <p:scale>
          <a:sx n="69" d="100"/>
          <a:sy n="69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7F982-2BCF-4E7B-8732-793581006156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14A-62DF-4E5E-88BD-234D812C30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07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174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391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806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429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331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6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207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17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8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98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1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256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162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311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371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603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83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187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561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88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1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7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5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28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7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8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90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1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53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0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71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8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7844-DD92-42E9-87A4-BFF6297589B8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4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56407"/>
            <a:ext cx="9144000" cy="2387600"/>
          </a:xfrm>
        </p:spPr>
        <p:txBody>
          <a:bodyPr/>
          <a:lstStyle/>
          <a:p>
            <a:r>
              <a:rPr lang="en-NZ" dirty="0" smtClean="0"/>
              <a:t>The </a:t>
            </a:r>
            <a:r>
              <a:rPr lang="en-NZ" dirty="0"/>
              <a:t>Scientific </a:t>
            </a:r>
            <a:r>
              <a:rPr lang="en-NZ" dirty="0" smtClean="0"/>
              <a:t>Revolution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/>
          <a:lstStyle/>
          <a:p>
            <a:r>
              <a:rPr lang="en-NZ" dirty="0"/>
              <a:t>The European World</a:t>
            </a:r>
          </a:p>
          <a:p>
            <a:r>
              <a:rPr lang="en-NZ" dirty="0"/>
              <a:t>Michael Bycroft</a:t>
            </a:r>
          </a:p>
          <a:p>
            <a:r>
              <a:rPr lang="en-NZ" dirty="0" smtClean="0"/>
              <a:t>5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823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Tycho-Brahe-Mural-Quadr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3387"/>
            <a:ext cx="7047405" cy="95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47405" y="0"/>
            <a:ext cx="5144595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Engraving from </a:t>
            </a:r>
            <a:r>
              <a:rPr lang="en-GB" sz="2800" dirty="0" err="1"/>
              <a:t>Tycho</a:t>
            </a:r>
            <a:r>
              <a:rPr lang="en-GB" sz="2800" dirty="0"/>
              <a:t> Brahe, </a:t>
            </a:r>
            <a:r>
              <a:rPr lang="en-GB" sz="2800" i="1" dirty="0" err="1"/>
              <a:t>Astronomiae</a:t>
            </a:r>
            <a:r>
              <a:rPr lang="en-GB" sz="2800" i="1" dirty="0"/>
              <a:t> </a:t>
            </a:r>
            <a:r>
              <a:rPr lang="en-GB" sz="2800" i="1" dirty="0" err="1"/>
              <a:t>instauratae</a:t>
            </a:r>
            <a:r>
              <a:rPr lang="en-GB" sz="2800" i="1" dirty="0"/>
              <a:t> </a:t>
            </a:r>
            <a:r>
              <a:rPr lang="en-GB" sz="2800" i="1" dirty="0" err="1"/>
              <a:t>mechanica</a:t>
            </a:r>
            <a:r>
              <a:rPr lang="en-GB" sz="2800" i="1" dirty="0"/>
              <a:t> </a:t>
            </a:r>
            <a:r>
              <a:rPr lang="en-GB" sz="2800" dirty="0"/>
              <a:t>(1598)</a:t>
            </a:r>
          </a:p>
          <a:p>
            <a:endParaRPr lang="en-GB" sz="2800" dirty="0"/>
          </a:p>
          <a:p>
            <a:r>
              <a:rPr lang="en-GB" sz="2800" dirty="0"/>
              <a:t>Brahe’s 1.8m mural quadrant – note the 3 assistants, 2 clocks, and grandiose portrait of </a:t>
            </a:r>
            <a:r>
              <a:rPr lang="en-GB" sz="2800" dirty="0" err="1"/>
              <a:t>Tycho</a:t>
            </a:r>
            <a:endParaRPr lang="en-GB" sz="2800" dirty="0"/>
          </a:p>
          <a:p>
            <a:endParaRPr lang="en-NZ" sz="2800" dirty="0"/>
          </a:p>
          <a:p>
            <a:r>
              <a:rPr lang="en-GB" sz="2800" dirty="0"/>
              <a:t>Based on </a:t>
            </a:r>
            <a:r>
              <a:rPr lang="en-GB" sz="2800" dirty="0" err="1"/>
              <a:t>Tycho</a:t>
            </a:r>
            <a:r>
              <a:rPr lang="en-GB" sz="2800" dirty="0"/>
              <a:t> Brahe’s observatory on the Danish island of </a:t>
            </a:r>
            <a:r>
              <a:rPr lang="en-GB" sz="2800" dirty="0" err="1"/>
              <a:t>Hven</a:t>
            </a:r>
            <a:r>
              <a:rPr lang="en-GB" sz="2800" dirty="0"/>
              <a:t> (built 1576-1580)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70571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-306325"/>
            <a:ext cx="5646420" cy="7588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9540" y="4617720"/>
            <a:ext cx="39090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/>
              <a:t>Galileo, </a:t>
            </a:r>
            <a:r>
              <a:rPr lang="en-NZ" sz="3600" i="1" dirty="0" err="1"/>
              <a:t>Siderius</a:t>
            </a:r>
            <a:r>
              <a:rPr lang="en-NZ" sz="3600" i="1" dirty="0"/>
              <a:t> </a:t>
            </a:r>
            <a:r>
              <a:rPr lang="en-NZ" sz="3600" i="1" dirty="0" err="1"/>
              <a:t>nuncius</a:t>
            </a:r>
            <a:r>
              <a:rPr lang="en-NZ" sz="3600" i="1" dirty="0"/>
              <a:t> </a:t>
            </a:r>
            <a:r>
              <a:rPr lang="en-NZ" sz="3600" dirty="0"/>
              <a:t>(= Starry Messenger), 1610</a:t>
            </a:r>
            <a:endParaRPr lang="en-GB" sz="3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80110" y="3886200"/>
            <a:ext cx="1897380" cy="0"/>
          </a:xfrm>
          <a:prstGeom prst="straightConnector1">
            <a:avLst/>
          </a:prstGeom>
          <a:ln w="1524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6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620" y="365760"/>
            <a:ext cx="10797540" cy="6286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4000" dirty="0"/>
              <a:t>A new Philosophy </a:t>
            </a:r>
            <a:r>
              <a:rPr lang="en-NZ" sz="4000" dirty="0" err="1"/>
              <a:t>cals</a:t>
            </a:r>
            <a:r>
              <a:rPr lang="en-NZ" sz="4000" dirty="0"/>
              <a:t> all in doubt,</a:t>
            </a:r>
          </a:p>
          <a:p>
            <a:pPr marL="0" indent="0">
              <a:buNone/>
            </a:pPr>
            <a:r>
              <a:rPr lang="en-NZ" sz="4000" dirty="0"/>
              <a:t>The Element of fire is quite put out;</a:t>
            </a:r>
          </a:p>
          <a:p>
            <a:pPr marL="0" indent="0">
              <a:buNone/>
            </a:pPr>
            <a:r>
              <a:rPr lang="en-NZ" sz="4000" dirty="0"/>
              <a:t>The </a:t>
            </a:r>
            <a:r>
              <a:rPr lang="en-NZ" sz="4000" dirty="0" err="1"/>
              <a:t>Sunne</a:t>
            </a:r>
            <a:r>
              <a:rPr lang="en-NZ" sz="4000" dirty="0"/>
              <a:t> is lost, and </a:t>
            </a:r>
            <a:r>
              <a:rPr lang="en-NZ" sz="4000" dirty="0" err="1"/>
              <a:t>th’earth</a:t>
            </a:r>
            <a:r>
              <a:rPr lang="en-NZ" sz="4000" dirty="0"/>
              <a:t>, and no mans wit</a:t>
            </a:r>
          </a:p>
          <a:p>
            <a:pPr marL="0" indent="0">
              <a:buNone/>
            </a:pPr>
            <a:r>
              <a:rPr lang="en-NZ" sz="4000" dirty="0"/>
              <a:t>Can well direct him where to look for it.</a:t>
            </a:r>
          </a:p>
          <a:p>
            <a:pPr marL="0" indent="0">
              <a:buNone/>
            </a:pPr>
            <a:r>
              <a:rPr lang="en-NZ" sz="4000" dirty="0"/>
              <a:t>And freely men </a:t>
            </a:r>
            <a:r>
              <a:rPr lang="en-NZ" sz="4000" dirty="0" err="1"/>
              <a:t>confesse</a:t>
            </a:r>
            <a:r>
              <a:rPr lang="en-NZ" sz="4000" dirty="0"/>
              <a:t>, that this world’s spent,</a:t>
            </a:r>
          </a:p>
          <a:p>
            <a:pPr marL="0" indent="0">
              <a:buNone/>
            </a:pPr>
            <a:r>
              <a:rPr lang="en-NZ" sz="4000" dirty="0"/>
              <a:t>When in the Planets, and the Firmament</a:t>
            </a:r>
          </a:p>
          <a:p>
            <a:pPr marL="0" indent="0">
              <a:buNone/>
            </a:pPr>
            <a:r>
              <a:rPr lang="en-NZ" sz="4000" dirty="0"/>
              <a:t>They </a:t>
            </a:r>
            <a:r>
              <a:rPr lang="en-NZ" sz="4000" dirty="0" err="1"/>
              <a:t>seeke</a:t>
            </a:r>
            <a:r>
              <a:rPr lang="en-NZ" sz="4000" dirty="0"/>
              <a:t> so many new; they see that this</a:t>
            </a:r>
          </a:p>
          <a:p>
            <a:pPr marL="0" indent="0">
              <a:buNone/>
            </a:pPr>
            <a:r>
              <a:rPr lang="en-NZ" sz="4000" dirty="0"/>
              <a:t>Is crumbled out </a:t>
            </a:r>
            <a:r>
              <a:rPr lang="en-NZ" sz="4000" dirty="0" err="1"/>
              <a:t>againe</a:t>
            </a:r>
            <a:r>
              <a:rPr lang="en-NZ" sz="4000" dirty="0"/>
              <a:t> to his </a:t>
            </a:r>
            <a:r>
              <a:rPr lang="en-NZ" sz="4000" dirty="0" err="1"/>
              <a:t>Atomis</a:t>
            </a:r>
            <a:endParaRPr lang="en-NZ" sz="4000" dirty="0"/>
          </a:p>
          <a:p>
            <a:pPr marL="0" indent="0" algn="r">
              <a:buNone/>
            </a:pPr>
            <a:r>
              <a:rPr lang="en-NZ" sz="3200" dirty="0"/>
              <a:t>-- John Donne, </a:t>
            </a:r>
            <a:r>
              <a:rPr lang="en-NZ" sz="3200" i="1" dirty="0"/>
              <a:t>An Anatomy of the World</a:t>
            </a:r>
            <a:r>
              <a:rPr lang="en-NZ" sz="3200" dirty="0"/>
              <a:t>, c.1611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96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558" y="457200"/>
            <a:ext cx="10515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/>
              <a:t>[the assertion that] the </a:t>
            </a:r>
            <a:r>
              <a:rPr lang="en-GB" sz="3600" dirty="0">
                <a:solidFill>
                  <a:srgbClr val="0070C0"/>
                </a:solidFill>
              </a:rPr>
              <a:t>sun is in the centre of the world and completely devoid of local motion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…is </a:t>
            </a:r>
            <a:r>
              <a:rPr lang="en-GB" sz="3600" dirty="0">
                <a:solidFill>
                  <a:srgbClr val="0070C0"/>
                </a:solidFill>
              </a:rPr>
              <a:t>formally heretical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Since it explicitly contradicts in many places the sense of </a:t>
            </a:r>
            <a:r>
              <a:rPr lang="en-GB" sz="3600" dirty="0">
                <a:solidFill>
                  <a:srgbClr val="FF0000"/>
                </a:solidFill>
              </a:rPr>
              <a:t>Holy Scripture</a:t>
            </a:r>
            <a:r>
              <a:rPr lang="en-GB" sz="3600" dirty="0"/>
              <a:t>, according to the literal meaning of the words and according to the common interpretation and understanding of the </a:t>
            </a:r>
            <a:r>
              <a:rPr lang="en-GB" sz="3600" dirty="0">
                <a:solidFill>
                  <a:srgbClr val="FF0000"/>
                </a:solidFill>
              </a:rPr>
              <a:t>Holy Fathers and the doctors of theology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[and the assertion is] false and absurd in </a:t>
            </a:r>
            <a:r>
              <a:rPr lang="en-GB" sz="3600" dirty="0">
                <a:solidFill>
                  <a:srgbClr val="FF0000"/>
                </a:solidFill>
              </a:rPr>
              <a:t>[Aristotle’s] philosophy </a:t>
            </a:r>
          </a:p>
          <a:p>
            <a:pPr marL="0" indent="0" algn="r">
              <a:buNone/>
            </a:pPr>
            <a:r>
              <a:rPr lang="en-GB" sz="3200" dirty="0"/>
              <a:t>-- report on </a:t>
            </a:r>
            <a:r>
              <a:rPr lang="en-GB" sz="3200" dirty="0" err="1"/>
              <a:t>heliocentrism</a:t>
            </a:r>
            <a:r>
              <a:rPr lang="en-GB" sz="3200" dirty="0"/>
              <a:t> by papal theologians, Rome 1616</a:t>
            </a:r>
          </a:p>
        </p:txBody>
      </p:sp>
    </p:spTree>
    <p:extLst>
      <p:ext uri="{BB962C8B-B14F-4D97-AF65-F5344CB8AC3E}">
        <p14:creationId xmlns:p14="http://schemas.microsoft.com/office/powerpoint/2010/main" val="879158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Other examples…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9506"/>
            <a:ext cx="10515600" cy="5372734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unimpeded bodies slow and stop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unimpeded bodies continue, in a straight line (principle of rectilinear inertia)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blood is converted into flesh at extremities of body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blood continuously circulates (the circulation of the blood)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white light is primitive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white light is composed of coloured light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suction is due to nature’s abhorrence of a vacuum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suction is due to the pressure of the air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NZ" sz="3600" dirty="0">
                <a:sym typeface="Wingdings" panose="05000000000000000000" pitchFamily="2" charset="2"/>
              </a:rPr>
              <a:t>fossils are due to ‘seeds’ or ‘sympathies’ </a:t>
            </a:r>
            <a:r>
              <a:rPr lang="en-NZ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NZ" sz="3600" dirty="0">
                <a:sym typeface="Wingdings" panose="05000000000000000000" pitchFamily="2" charset="2"/>
              </a:rPr>
              <a:t> fossils are the remains of once-living organisms</a:t>
            </a:r>
            <a:endParaRPr lang="en-GB" sz="3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132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6643" y="1463732"/>
            <a:ext cx="981151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The cumulative force of the scholarship since the 1980s has been to put sceptical question marks after every word of this ringing three-word phrase, including the definite article.</a:t>
            </a:r>
            <a:endParaRPr lang="en-NZ" sz="3600" dirty="0"/>
          </a:p>
          <a:p>
            <a:endParaRPr lang="en-NZ" sz="3600" dirty="0"/>
          </a:p>
          <a:p>
            <a:pPr algn="r"/>
            <a:r>
              <a:rPr lang="en-NZ" sz="3600" dirty="0"/>
              <a:t>-- Lorraine </a:t>
            </a:r>
            <a:r>
              <a:rPr lang="en-NZ" sz="3600" dirty="0" err="1"/>
              <a:t>Daston</a:t>
            </a:r>
            <a:r>
              <a:rPr lang="en-NZ" sz="3600" dirty="0"/>
              <a:t> and Katherine Park 2006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05896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8920" y="2778573"/>
            <a:ext cx="6720840" cy="2035474"/>
          </a:xfrm>
        </p:spPr>
        <p:txBody>
          <a:bodyPr/>
          <a:lstStyle/>
          <a:p>
            <a:pPr marL="0" indent="0" algn="ctr">
              <a:buNone/>
            </a:pPr>
            <a:r>
              <a:rPr lang="en-NZ" sz="4000" dirty="0">
                <a:solidFill>
                  <a:schemeClr val="bg1"/>
                </a:solidFill>
              </a:rPr>
              <a:t>2. Reservations</a:t>
            </a: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8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hannonhubbell.com/blog/wp-content/uploads/2011/03/1793-bru-megather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7758"/>
            <a:ext cx="8819550" cy="483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934" y="5277544"/>
            <a:ext cx="11921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/>
              <a:t>Megatherium</a:t>
            </a:r>
            <a:r>
              <a:rPr lang="en-GB" sz="2800" dirty="0"/>
              <a:t> (sloth) skeleton – shown to be extinct species in Georges Cuvier, </a:t>
            </a:r>
            <a:r>
              <a:rPr lang="en-GB" sz="2800" i="1" dirty="0"/>
              <a:t>Researches on Fossil Bones</a:t>
            </a:r>
            <a:r>
              <a:rPr lang="en-GB" sz="2800" dirty="0"/>
              <a:t>, 1812</a:t>
            </a:r>
          </a:p>
        </p:txBody>
      </p:sp>
    </p:spTree>
    <p:extLst>
      <p:ext uri="{BB962C8B-B14F-4D97-AF65-F5344CB8AC3E}">
        <p14:creationId xmlns:p14="http://schemas.microsoft.com/office/powerpoint/2010/main" val="70838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39" y="0"/>
            <a:ext cx="6802504" cy="7249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8743" y="2192121"/>
            <a:ext cx="483325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First number of the </a:t>
            </a:r>
            <a:r>
              <a:rPr lang="en-GB" sz="3200" i="1" dirty="0"/>
              <a:t>Philosophical Transactions of the Royal Society of London for Improving Natural Knowledge</a:t>
            </a:r>
            <a:r>
              <a:rPr lang="en-GB" sz="3200" dirty="0"/>
              <a:t>, 1665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09238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760" y="746490"/>
            <a:ext cx="10058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And if natural Philosophy in all its Parts, by pursuing this Method, shall at length be perfected, the Bounds of </a:t>
            </a:r>
            <a:r>
              <a:rPr lang="en-GB" sz="3200" dirty="0">
                <a:solidFill>
                  <a:srgbClr val="FF0000"/>
                </a:solidFill>
              </a:rPr>
              <a:t>Moral Philosophy</a:t>
            </a:r>
            <a:r>
              <a:rPr lang="en-GB" sz="3200" dirty="0"/>
              <a:t> will be also enlarged.</a:t>
            </a:r>
          </a:p>
          <a:p>
            <a:endParaRPr lang="en-GB" sz="3200" dirty="0"/>
          </a:p>
          <a:p>
            <a:r>
              <a:rPr lang="en-GB" sz="3200" dirty="0"/>
              <a:t>For so far as we can know by natural Philosophy</a:t>
            </a:r>
          </a:p>
          <a:p>
            <a:r>
              <a:rPr lang="en-GB" sz="3200" dirty="0">
                <a:solidFill>
                  <a:srgbClr val="FF0000"/>
                </a:solidFill>
              </a:rPr>
              <a:t>what is the first Cause, what Power he has over us, and what Benefits we receive from him</a:t>
            </a:r>
            <a:r>
              <a:rPr lang="en-GB" sz="3200" dirty="0"/>
              <a:t>, so far our</a:t>
            </a:r>
          </a:p>
          <a:p>
            <a:r>
              <a:rPr lang="en-GB" sz="3200" dirty="0"/>
              <a:t>Duty towards him, as well as that towards one another, will appear to us by the Light of Nature</a:t>
            </a:r>
          </a:p>
          <a:p>
            <a:endParaRPr lang="en-GB" sz="3200" dirty="0"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algn="r"/>
            <a:r>
              <a:rPr lang="en-GB" sz="3200" dirty="0">
                <a:cs typeface="Arial" panose="020B0604020202020204" pitchFamily="34" charset="0"/>
              </a:rPr>
              <a:t>-- second-to-last sentence in Newton’s </a:t>
            </a:r>
            <a:r>
              <a:rPr lang="en-GB" sz="3200" i="1" dirty="0" err="1">
                <a:cs typeface="Arial" panose="020B0604020202020204" pitchFamily="34" charset="0"/>
              </a:rPr>
              <a:t>Opticks</a:t>
            </a:r>
            <a:r>
              <a:rPr lang="en-GB" sz="3200" dirty="0">
                <a:cs typeface="Arial" panose="020B0604020202020204" pitchFamily="34" charset="0"/>
              </a:rPr>
              <a:t>, 1704</a:t>
            </a:r>
            <a:endParaRPr lang="en-GB" sz="32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8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048" y="990599"/>
            <a:ext cx="10515600" cy="5078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400" dirty="0"/>
              <a:t>…we cannot say that </a:t>
            </a:r>
            <a:r>
              <a:rPr lang="en-GB" sz="3400" dirty="0">
                <a:solidFill>
                  <a:srgbClr val="FF0000"/>
                </a:solidFill>
              </a:rPr>
              <a:t>essentially new ingredients </a:t>
            </a:r>
            <a:r>
              <a:rPr lang="en-GB" sz="3400" dirty="0"/>
              <a:t>were introduced into our civilisation at the </a:t>
            </a:r>
            <a:r>
              <a:rPr lang="en-GB" sz="3400" dirty="0">
                <a:solidFill>
                  <a:srgbClr val="FF0000"/>
                </a:solidFill>
              </a:rPr>
              <a:t>Renaissance</a:t>
            </a:r>
            <a:r>
              <a:rPr lang="en-GB" sz="3400" dirty="0"/>
              <a:t>…We know now that what was emerging towards the end of the 17c was a </a:t>
            </a:r>
            <a:r>
              <a:rPr lang="en-GB" sz="3400" dirty="0">
                <a:solidFill>
                  <a:srgbClr val="FF0000"/>
                </a:solidFill>
              </a:rPr>
              <a:t>civilisation exhilaratingly new </a:t>
            </a:r>
            <a:r>
              <a:rPr lang="en-GB" sz="3400" dirty="0"/>
              <a:t>perhaps, but strange as Nineveh and Babylon. That is why, </a:t>
            </a:r>
            <a:r>
              <a:rPr lang="en-GB" sz="3400" dirty="0">
                <a:solidFill>
                  <a:srgbClr val="FF0000"/>
                </a:solidFill>
              </a:rPr>
              <a:t>since the rise of Christianity</a:t>
            </a:r>
            <a:r>
              <a:rPr lang="en-GB" sz="3400" dirty="0"/>
              <a:t>, there is no landmark in history that is worthy to be compared to this.</a:t>
            </a:r>
          </a:p>
          <a:p>
            <a:pPr marL="0" indent="0">
              <a:buNone/>
            </a:pPr>
            <a:endParaRPr lang="en-GB" sz="3400" dirty="0"/>
          </a:p>
          <a:p>
            <a:pPr marL="0" indent="0" algn="r">
              <a:buNone/>
            </a:pPr>
            <a:r>
              <a:rPr lang="en-GB" dirty="0"/>
              <a:t>– Herbert Butterfield, “The Place of the Scientific Revolution in the History of Western Civilisation,” in </a:t>
            </a:r>
            <a:r>
              <a:rPr lang="en-GB" i="1" dirty="0"/>
              <a:t>The Origins of Modern Science, </a:t>
            </a:r>
            <a:r>
              <a:rPr lang="en-GB" dirty="0"/>
              <a:t>1949</a:t>
            </a:r>
          </a:p>
        </p:txBody>
      </p:sp>
    </p:spTree>
    <p:extLst>
      <p:ext uri="{BB962C8B-B14F-4D97-AF65-F5344CB8AC3E}">
        <p14:creationId xmlns:p14="http://schemas.microsoft.com/office/powerpoint/2010/main" val="3149991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pload.wikimedia.org/wikipedia/commons/2/28/Copernican_heliocentrism_diagram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6972" cy="567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5473005"/>
            <a:ext cx="619697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The universe according to Nicolas Copernicus, </a:t>
            </a:r>
            <a:r>
              <a:rPr lang="en-GB" sz="2800" i="1" dirty="0"/>
              <a:t>Revolutions of the Heavenly Spheres </a:t>
            </a:r>
            <a:r>
              <a:rPr lang="en-GB" sz="2800" dirty="0"/>
              <a:t>(1543)</a:t>
            </a:r>
          </a:p>
        </p:txBody>
      </p:sp>
      <p:pic>
        <p:nvPicPr>
          <p:cNvPr id="6" name="Picture 2" descr="http://2.bp.blogspot.com/-0KYcQXw8Pk0/T7vtxVdskhI/AAAAAAAABDE/4eRtNWUcz1Q/s1600/ehr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972" y="0"/>
            <a:ext cx="5995028" cy="1030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91061" y="5473004"/>
            <a:ext cx="4800939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Diagram of Carl Linnaeus’ sexual system for classifying plants, by Georg </a:t>
            </a:r>
            <a:r>
              <a:rPr lang="en-GB" sz="2800" dirty="0" err="1"/>
              <a:t>Ehret</a:t>
            </a:r>
            <a:r>
              <a:rPr lang="en-GB" sz="2800" dirty="0"/>
              <a:t> (1736)</a:t>
            </a:r>
          </a:p>
        </p:txBody>
      </p:sp>
    </p:spTree>
    <p:extLst>
      <p:ext uri="{BB962C8B-B14F-4D97-AF65-F5344CB8AC3E}">
        <p14:creationId xmlns:p14="http://schemas.microsoft.com/office/powerpoint/2010/main" val="3061065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27372" y="4212771"/>
            <a:ext cx="4914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Motto: ‘many shall run to and fro, and knowledge shall be increased’</a:t>
            </a:r>
          </a:p>
          <a:p>
            <a:pPr algn="r"/>
            <a:r>
              <a:rPr lang="en-GB" sz="3600" dirty="0"/>
              <a:t>- Book of Daniel, 12:4</a:t>
            </a:r>
          </a:p>
        </p:txBody>
      </p:sp>
      <p:pic>
        <p:nvPicPr>
          <p:cNvPr id="1026" name="Picture 2" descr="http://www.williameamon.com/wp-content/uploads/2011/01/instaurati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" y="-2024743"/>
            <a:ext cx="6462485" cy="987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4882244" y="5366933"/>
            <a:ext cx="1845128" cy="98488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15101" y="0"/>
            <a:ext cx="51271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Frontispiece to Francis Bacon, </a:t>
            </a:r>
            <a:r>
              <a:rPr lang="en-GB" sz="2800" i="1" dirty="0"/>
              <a:t>The Great Instauration </a:t>
            </a:r>
            <a:r>
              <a:rPr lang="en-GB" sz="2800" dirty="0"/>
              <a:t>(including his </a:t>
            </a:r>
            <a:r>
              <a:rPr lang="en-GB" sz="2800" i="1" dirty="0"/>
              <a:t>New </a:t>
            </a:r>
            <a:r>
              <a:rPr lang="en-GB" sz="2800" i="1" dirty="0" err="1"/>
              <a:t>Organon</a:t>
            </a:r>
            <a:r>
              <a:rPr lang="en-GB" sz="2800" dirty="0"/>
              <a:t>) (1620)</a:t>
            </a:r>
          </a:p>
        </p:txBody>
      </p:sp>
    </p:spTree>
    <p:extLst>
      <p:ext uri="{BB962C8B-B14F-4D97-AF65-F5344CB8AC3E}">
        <p14:creationId xmlns:p14="http://schemas.microsoft.com/office/powerpoint/2010/main" val="656972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9764" y="1200252"/>
            <a:ext cx="9352698" cy="4815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3600" dirty="0"/>
              <a:t>The Scientific Revolution is a myth about the inevitable rise to </a:t>
            </a:r>
            <a:r>
              <a:rPr lang="en-NZ" sz="3600" dirty="0">
                <a:solidFill>
                  <a:srgbClr val="FF0000"/>
                </a:solidFill>
              </a:rPr>
              <a:t>global domination of the West</a:t>
            </a:r>
            <a:r>
              <a:rPr lang="en-NZ" sz="3600" dirty="0"/>
              <a:t>, whose cultural superiority is inferred from its cultivation of the values of inquiry that allegedly produced the breakthrough to modern science…</a:t>
            </a:r>
          </a:p>
          <a:p>
            <a:pPr marL="0" indent="0">
              <a:buNone/>
            </a:pPr>
            <a:endParaRPr lang="en-NZ" dirty="0"/>
          </a:p>
          <a:p>
            <a:pPr marL="0" indent="0" algn="r">
              <a:buNone/>
            </a:pPr>
            <a:r>
              <a:rPr lang="en-NZ" dirty="0"/>
              <a:t>-</a:t>
            </a:r>
            <a:r>
              <a:rPr lang="en-GB" dirty="0"/>
              <a:t>- Lorraine </a:t>
            </a:r>
            <a:r>
              <a:rPr lang="en-GB" dirty="0" err="1"/>
              <a:t>Daston</a:t>
            </a:r>
            <a:r>
              <a:rPr lang="en-GB" dirty="0"/>
              <a:t> and Katharine Park 2006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4656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4090" y="2866497"/>
            <a:ext cx="6720840" cy="2035474"/>
          </a:xfrm>
        </p:spPr>
        <p:txBody>
          <a:bodyPr/>
          <a:lstStyle/>
          <a:p>
            <a:pPr marL="0" indent="0" algn="ctr">
              <a:buNone/>
            </a:pPr>
            <a:r>
              <a:rPr lang="en-NZ" sz="4000" dirty="0">
                <a:solidFill>
                  <a:schemeClr val="bg1"/>
                </a:solidFill>
              </a:rPr>
              <a:t>3. Revival?</a:t>
            </a: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289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7829" y="1325563"/>
            <a:ext cx="10515600" cy="4851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Modern science was invented </a:t>
            </a:r>
            <a:r>
              <a:rPr lang="en-GB" dirty="0"/>
              <a:t>between 1572, when </a:t>
            </a:r>
            <a:r>
              <a:rPr lang="en-GB" dirty="0" err="1"/>
              <a:t>Tycho</a:t>
            </a:r>
            <a:r>
              <a:rPr lang="en-GB" dirty="0"/>
              <a:t> Brahe saw a nova, or a new star, and 1704, when Newton published his </a:t>
            </a:r>
            <a:r>
              <a:rPr lang="en-GB" i="1" dirty="0"/>
              <a:t>Optics </a:t>
            </a:r>
          </a:p>
          <a:p>
            <a:pPr marL="0" indent="0" algn="r">
              <a:buNone/>
            </a:pPr>
            <a:r>
              <a:rPr lang="en-GB" dirty="0"/>
              <a:t>– </a:t>
            </a:r>
            <a:r>
              <a:rPr lang="en-GB" dirty="0" err="1"/>
              <a:t>Wootton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..we can now see it as the </a:t>
            </a:r>
            <a:r>
              <a:rPr lang="en-GB" dirty="0">
                <a:solidFill>
                  <a:srgbClr val="FF0000"/>
                </a:solidFill>
              </a:rPr>
              <a:t>greatest event in human history since the Neolithic Revolution </a:t>
            </a:r>
            <a:r>
              <a:rPr lang="en-GB" dirty="0"/>
              <a:t>[12-7,000 years ago!]</a:t>
            </a:r>
          </a:p>
          <a:p>
            <a:pPr marL="0" indent="0" algn="r">
              <a:buNone/>
            </a:pPr>
            <a:r>
              <a:rPr lang="en-GB" dirty="0"/>
              <a:t>– </a:t>
            </a:r>
            <a:r>
              <a:rPr lang="en-GB" dirty="0" err="1"/>
              <a:t>Wootton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advent of modern science [was] a decisive event in world history, really the most outstanding among </a:t>
            </a:r>
            <a:r>
              <a:rPr lang="en-GB" dirty="0">
                <a:solidFill>
                  <a:srgbClr val="FF0000"/>
                </a:solidFill>
              </a:rPr>
              <a:t>prime motors of our modern world</a:t>
            </a:r>
          </a:p>
          <a:p>
            <a:pPr marL="0" indent="0" algn="r">
              <a:buNone/>
            </a:pPr>
            <a:r>
              <a:rPr lang="en-GB" dirty="0"/>
              <a:t>– Cohen</a:t>
            </a:r>
          </a:p>
        </p:txBody>
      </p:sp>
    </p:spTree>
    <p:extLst>
      <p:ext uri="{BB962C8B-B14F-4D97-AF65-F5344CB8AC3E}">
        <p14:creationId xmlns:p14="http://schemas.microsoft.com/office/powerpoint/2010/main" val="2595454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gr-assets.com/images/S/compressed.photo.goodreads.com/books/1359622143i/8767093._UY630_SR1200,630_.jpg">
            <a:extLst>
              <a:ext uri="{FF2B5EF4-FFF2-40B4-BE49-F238E27FC236}">
                <a16:creationId xmlns="" xmlns:a16="http://schemas.microsoft.com/office/drawing/2014/main" id="{C2C1DD92-605B-4297-B254-C8A8CC912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5586" y="0"/>
            <a:ext cx="13182379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ecx.images-amazon.com/images/I/51UHXMFk17L._SX328_BO1,204,203,200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45" y="0"/>
            <a:ext cx="4576847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276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gr-assets.com/images/S/compressed.photo.goodreads.com/books/1359622143i/8767093._UY630_SR1200,630_.jpg">
            <a:extLst>
              <a:ext uri="{FF2B5EF4-FFF2-40B4-BE49-F238E27FC236}">
                <a16:creationId xmlns="" xmlns:a16="http://schemas.microsoft.com/office/drawing/2014/main" id="{739EDF39-66A2-463C-992A-C4883D279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5586" y="0"/>
            <a:ext cx="13182379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ecx.images-amazon.com/images/I/51UHXMFk17L._SX328_BO1,204,203,200_.jpg">
            <a:extLst>
              <a:ext uri="{FF2B5EF4-FFF2-40B4-BE49-F238E27FC236}">
                <a16:creationId xmlns="" xmlns:a16="http://schemas.microsoft.com/office/drawing/2014/main" id="{560F8141-CD4E-4890-89C1-16E931CE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45" y="0"/>
            <a:ext cx="4576847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20059" y="2459765"/>
            <a:ext cx="5249059" cy="3170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NZ" sz="4000" dirty="0"/>
              <a:t>An </a:t>
            </a:r>
            <a:r>
              <a:rPr lang="en-NZ" sz="4000" dirty="0">
                <a:solidFill>
                  <a:srgbClr val="FF0000"/>
                </a:solidFill>
              </a:rPr>
              <a:t>anti-relativist</a:t>
            </a:r>
            <a:r>
              <a:rPr lang="en-NZ" sz="4000" dirty="0"/>
              <a:t> study in the </a:t>
            </a:r>
            <a:r>
              <a:rPr lang="en-NZ" sz="4000" dirty="0">
                <a:solidFill>
                  <a:schemeClr val="accent1"/>
                </a:solidFill>
              </a:rPr>
              <a:t>language</a:t>
            </a:r>
            <a:r>
              <a:rPr lang="en-NZ" sz="4000" dirty="0"/>
              <a:t> of science – ‘science’, ‘hypothesis’, ‘experiment’, etc.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2328" y="2401887"/>
            <a:ext cx="5353672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NZ" sz="4000" dirty="0"/>
              <a:t>A </a:t>
            </a:r>
            <a:r>
              <a:rPr lang="en-NZ" sz="4000" dirty="0">
                <a:solidFill>
                  <a:srgbClr val="FF0000"/>
                </a:solidFill>
              </a:rPr>
              <a:t>synthetic and comparative</a:t>
            </a:r>
            <a:r>
              <a:rPr lang="en-NZ" sz="4000" dirty="0"/>
              <a:t> study of the </a:t>
            </a:r>
            <a:r>
              <a:rPr lang="en-NZ" sz="4000" dirty="0">
                <a:solidFill>
                  <a:schemeClr val="accent1"/>
                </a:solidFill>
              </a:rPr>
              <a:t>converging strands </a:t>
            </a:r>
            <a:r>
              <a:rPr lang="en-NZ" sz="4000" dirty="0"/>
              <a:t>of science – philosophy, maths, ‘coercive empiricism’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037596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580" y="1543509"/>
            <a:ext cx="6720840" cy="3890135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Ingredients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Reservations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Revival?</a:t>
            </a: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13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NZ" b="1" dirty="0"/>
              <a:t>Works cited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263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/>
              <a:t>Butterfield, Herbert. 1949. </a:t>
            </a:r>
            <a:r>
              <a:rPr lang="en-NZ" i="1" dirty="0"/>
              <a:t>The Origins of Modern Science, 1300-1800</a:t>
            </a:r>
            <a:r>
              <a:rPr lang="en-NZ" dirty="0"/>
              <a:t>. London: Bell</a:t>
            </a:r>
          </a:p>
          <a:p>
            <a:pPr marL="0" indent="0">
              <a:buNone/>
            </a:pPr>
            <a:r>
              <a:rPr lang="en-NZ" dirty="0"/>
              <a:t>Cohen, H. Floris. 2011.</a:t>
            </a:r>
            <a:r>
              <a:rPr lang="en-NZ" i="1" dirty="0"/>
              <a:t> How Modern Science Came Into The World: Four Civilisations, one 17</a:t>
            </a:r>
            <a:r>
              <a:rPr lang="en-NZ" i="1" baseline="30000" dirty="0"/>
              <a:t>th</a:t>
            </a:r>
            <a:r>
              <a:rPr lang="en-NZ" i="1" dirty="0"/>
              <a:t>-century Breakthrough</a:t>
            </a:r>
            <a:r>
              <a:rPr lang="en-NZ" dirty="0"/>
              <a:t>. Amsterdam University Press</a:t>
            </a:r>
          </a:p>
          <a:p>
            <a:pPr marL="0" indent="0">
              <a:buNone/>
            </a:pPr>
            <a:r>
              <a:rPr lang="en-NZ" dirty="0"/>
              <a:t>Cunningham, Andrew, and Perry Williams. 1993. “De-Centring the ‘Big Picture’: ‘The Origins of Modern Science’ and the Modern Origins of Science.” </a:t>
            </a:r>
            <a:r>
              <a:rPr lang="en-NZ" i="1" dirty="0"/>
              <a:t>The British Journal for the History of Science</a:t>
            </a:r>
            <a:r>
              <a:rPr lang="en-NZ" dirty="0"/>
              <a:t> 26 (4): 407–32</a:t>
            </a:r>
          </a:p>
          <a:p>
            <a:pPr marL="0" indent="0">
              <a:buNone/>
            </a:pPr>
            <a:r>
              <a:rPr lang="en-NZ" dirty="0" err="1"/>
              <a:t>Daston</a:t>
            </a:r>
            <a:r>
              <a:rPr lang="en-NZ" dirty="0"/>
              <a:t>, Lorraine, and Katharine Park, ‘Introduction,’ in their </a:t>
            </a:r>
            <a:r>
              <a:rPr lang="en-NZ" i="1" dirty="0"/>
              <a:t>The Cambridge History of Science, vol. 3: Early Modern Science</a:t>
            </a:r>
            <a:r>
              <a:rPr lang="en-NZ" dirty="0"/>
              <a:t>. Cambridge University Press.</a:t>
            </a:r>
          </a:p>
          <a:p>
            <a:pPr marL="0" indent="0">
              <a:buNone/>
            </a:pPr>
            <a:r>
              <a:rPr lang="en-NZ" dirty="0"/>
              <a:t>Jardine, N. 1991. “Writing off the Scientific Revolution.”</a:t>
            </a:r>
            <a:r>
              <a:rPr lang="en-NZ" i="1" dirty="0"/>
              <a:t> Journal for the History of Astronomy</a:t>
            </a:r>
            <a:r>
              <a:rPr lang="en-NZ" dirty="0"/>
              <a:t> 22: 311–18.</a:t>
            </a:r>
          </a:p>
          <a:p>
            <a:pPr marL="0" indent="0">
              <a:buNone/>
            </a:pPr>
            <a:r>
              <a:rPr lang="en-NZ" dirty="0" err="1"/>
              <a:t>Shapin</a:t>
            </a:r>
            <a:r>
              <a:rPr lang="en-NZ" dirty="0"/>
              <a:t>, Steven. 1996. </a:t>
            </a:r>
            <a:r>
              <a:rPr lang="en-NZ" i="1" dirty="0"/>
              <a:t>The Scientific Revolution</a:t>
            </a:r>
            <a:r>
              <a:rPr lang="en-NZ" dirty="0"/>
              <a:t>. Chicago: Chicago University Press</a:t>
            </a:r>
          </a:p>
          <a:p>
            <a:pPr marL="0" indent="0">
              <a:buNone/>
            </a:pPr>
            <a:r>
              <a:rPr lang="en-NZ" dirty="0"/>
              <a:t>Wootton, David. 2015.</a:t>
            </a:r>
            <a:r>
              <a:rPr lang="en-NZ" i="1" dirty="0"/>
              <a:t> The Invention of Science</a:t>
            </a:r>
            <a:r>
              <a:rPr lang="en-NZ" dirty="0"/>
              <a:t>. London: Penguin</a:t>
            </a:r>
          </a:p>
        </p:txBody>
      </p:sp>
    </p:spTree>
    <p:extLst>
      <p:ext uri="{BB962C8B-B14F-4D97-AF65-F5344CB8AC3E}">
        <p14:creationId xmlns:p14="http://schemas.microsoft.com/office/powerpoint/2010/main" val="19454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670" y="658361"/>
            <a:ext cx="8270841" cy="57951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The scientific revolution needs not so much to be rewritten as </a:t>
            </a:r>
            <a:r>
              <a:rPr lang="en-GB" i="1" dirty="0">
                <a:solidFill>
                  <a:srgbClr val="FF0000"/>
                </a:solidFill>
              </a:rPr>
              <a:t>written off </a:t>
            </a:r>
          </a:p>
          <a:p>
            <a:pPr marL="0" indent="0" algn="r">
              <a:buNone/>
            </a:pPr>
            <a:r>
              <a:rPr lang="en-GB" dirty="0"/>
              <a:t>– Nicholas Jardine, 1991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We do not want to discuss here the last twenty years or so of attempts to put </a:t>
            </a:r>
            <a:r>
              <a:rPr lang="en-GB" i="1" dirty="0">
                <a:solidFill>
                  <a:srgbClr val="FF0000"/>
                </a:solidFill>
              </a:rPr>
              <a:t>Humpty Dumpty together again</a:t>
            </a:r>
            <a:r>
              <a:rPr lang="en-GB" i="1" dirty="0"/>
              <a:t>. Our argument here is that such attempts are </a:t>
            </a:r>
            <a:r>
              <a:rPr lang="en-GB" i="1" dirty="0">
                <a:solidFill>
                  <a:srgbClr val="FF0000"/>
                </a:solidFill>
              </a:rPr>
              <a:t>doomed to failure</a:t>
            </a:r>
            <a:r>
              <a:rPr lang="en-GB" i="1" dirty="0"/>
              <a:t>…</a:t>
            </a:r>
          </a:p>
          <a:p>
            <a:pPr marL="0" indent="0" algn="r">
              <a:buNone/>
            </a:pPr>
            <a:r>
              <a:rPr lang="en-GB" dirty="0"/>
              <a:t>– Andrew Cunningham and Perry Williams, 1993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>
                <a:solidFill>
                  <a:srgbClr val="FF0000"/>
                </a:solidFill>
              </a:rPr>
              <a:t>There was no such thing as the scientific revolution</a:t>
            </a:r>
            <a:r>
              <a:rPr lang="en-GB" i="1" dirty="0"/>
              <a:t>, and this is a book about it</a:t>
            </a:r>
          </a:p>
          <a:p>
            <a:pPr marL="0" indent="0" algn="r">
              <a:buNone/>
            </a:pPr>
            <a:r>
              <a:rPr lang="en-GB" dirty="0"/>
              <a:t>– Steven </a:t>
            </a:r>
            <a:r>
              <a:rPr lang="en-GB" dirty="0" err="1"/>
              <a:t>Shapin</a:t>
            </a:r>
            <a:r>
              <a:rPr lang="en-GB" dirty="0"/>
              <a:t>, 1996</a:t>
            </a:r>
          </a:p>
        </p:txBody>
      </p:sp>
    </p:spTree>
    <p:extLst>
      <p:ext uri="{BB962C8B-B14F-4D97-AF65-F5344CB8AC3E}">
        <p14:creationId xmlns:p14="http://schemas.microsoft.com/office/powerpoint/2010/main" val="424563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580" y="1543509"/>
            <a:ext cx="6720840" cy="3890135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Ingredients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Reservations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Revival?</a:t>
            </a: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42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2/28/Copernican_heliocentrism_diagram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7519737" cy="688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6056673"/>
            <a:ext cx="622032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universe according to Nicolas Copernicus, </a:t>
            </a:r>
            <a:r>
              <a:rPr lang="en-GB" sz="2400" i="1" dirty="0"/>
              <a:t>Revolutions of the Heavenly Spheres </a:t>
            </a:r>
            <a:r>
              <a:rPr lang="en-GB" sz="2400" dirty="0"/>
              <a:t>(1543)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84431" y="252663"/>
            <a:ext cx="38380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Stars</a:t>
            </a:r>
            <a:r>
              <a:rPr lang="en-GB" sz="2800" dirty="0"/>
              <a:t> stationary</a:t>
            </a:r>
          </a:p>
          <a:p>
            <a:endParaRPr lang="en-GB" sz="2800" dirty="0"/>
          </a:p>
          <a:p>
            <a:r>
              <a:rPr lang="en-GB" sz="2800" dirty="0">
                <a:solidFill>
                  <a:srgbClr val="0070C0"/>
                </a:solidFill>
              </a:rPr>
              <a:t>Sun</a:t>
            </a:r>
            <a:r>
              <a:rPr lang="en-GB" sz="2800" dirty="0"/>
              <a:t> central and stationary</a:t>
            </a:r>
          </a:p>
          <a:p>
            <a:endParaRPr lang="en-GB" sz="2800" dirty="0"/>
          </a:p>
          <a:p>
            <a:r>
              <a:rPr lang="en-GB" sz="2800" dirty="0"/>
              <a:t>The </a:t>
            </a:r>
            <a:r>
              <a:rPr lang="en-GB" sz="2800" dirty="0">
                <a:solidFill>
                  <a:srgbClr val="0070C0"/>
                </a:solidFill>
              </a:rPr>
              <a:t>earth</a:t>
            </a:r>
            <a:r>
              <a:rPr lang="en-GB" sz="2800" dirty="0"/>
              <a:t> has </a:t>
            </a:r>
            <a:r>
              <a:rPr lang="en-GB" sz="2800" dirty="0">
                <a:solidFill>
                  <a:srgbClr val="FF0000"/>
                </a:solidFill>
              </a:rPr>
              <a:t>three</a:t>
            </a:r>
            <a:r>
              <a:rPr lang="en-GB" sz="2800" dirty="0"/>
              <a:t> motions –</a:t>
            </a:r>
          </a:p>
          <a:p>
            <a:r>
              <a:rPr lang="en-GB" sz="2800" dirty="0"/>
              <a:t>daily around its axis</a:t>
            </a:r>
          </a:p>
          <a:p>
            <a:r>
              <a:rPr lang="en-GB" sz="2800" dirty="0"/>
              <a:t>annual around the sun</a:t>
            </a:r>
          </a:p>
          <a:p>
            <a:r>
              <a:rPr lang="en-GB" sz="2800" dirty="0"/>
              <a:t>annual around its axis</a:t>
            </a: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3915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480" y="0"/>
            <a:ext cx="912781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6665" y="5511811"/>
            <a:ext cx="247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West (into the screen)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61715" y="5511542"/>
            <a:ext cx="103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North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944" y="5511542"/>
            <a:ext cx="103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South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49684" y="5716217"/>
            <a:ext cx="46233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35055" y="5696208"/>
            <a:ext cx="43488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22234" y="2344846"/>
            <a:ext cx="625642" cy="182124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4724" y="1470558"/>
            <a:ext cx="294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Motion of sun through stars from April to October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8480" y="2937052"/>
            <a:ext cx="247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Motion of Mars from April to October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562953" y="2555095"/>
            <a:ext cx="625642" cy="18212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35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ophiararebooks.com/pictures/39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840" y="-518858"/>
            <a:ext cx="9585960" cy="1181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76640" y="2966720"/>
            <a:ext cx="3251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Isaac Newton, </a:t>
            </a:r>
            <a:r>
              <a:rPr lang="en-NZ" sz="3200" i="1" dirty="0"/>
              <a:t>The Mathematical Principles of Natural Philosophy </a:t>
            </a:r>
            <a:r>
              <a:rPr lang="en-NZ" sz="3200" dirty="0"/>
              <a:t>(first published in Latin in 1687)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29153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www2.hao.ucar.edu/sites/default/files/images/education/physicists/mo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05"/>
            <a:ext cx="7528594" cy="686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37237" y="5222240"/>
            <a:ext cx="42511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Moon drawing from Galileo, </a:t>
            </a:r>
            <a:r>
              <a:rPr lang="en-GB" sz="2800" i="1" dirty="0"/>
              <a:t>Starry Messenger </a:t>
            </a:r>
            <a:r>
              <a:rPr lang="en-GB" sz="2800" dirty="0"/>
              <a:t>(1610)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37237" y="135689"/>
            <a:ext cx="425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998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4267" y="691357"/>
            <a:ext cx="5157787" cy="823912"/>
          </a:xfrm>
        </p:spPr>
        <p:txBody>
          <a:bodyPr>
            <a:normAutofit/>
          </a:bodyPr>
          <a:lstStyle/>
          <a:p>
            <a:r>
              <a:rPr lang="en-NZ" sz="3600" dirty="0"/>
              <a:t>Sublunary realm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4267" y="1962309"/>
            <a:ext cx="5157787" cy="4401503"/>
          </a:xfrm>
        </p:spPr>
        <p:txBody>
          <a:bodyPr>
            <a:normAutofit/>
          </a:bodyPr>
          <a:lstStyle/>
          <a:p>
            <a:r>
              <a:rPr lang="en-NZ" sz="4000" dirty="0"/>
              <a:t>below the moon</a:t>
            </a:r>
          </a:p>
          <a:p>
            <a:r>
              <a:rPr lang="en-NZ" sz="4000" dirty="0"/>
              <a:t>general tendencies</a:t>
            </a:r>
          </a:p>
          <a:p>
            <a:r>
              <a:rPr lang="en-NZ" sz="4000" dirty="0"/>
              <a:t>generation and decay</a:t>
            </a:r>
          </a:p>
          <a:p>
            <a:r>
              <a:rPr lang="en-NZ" sz="4000" dirty="0"/>
              <a:t>earth, air, fire, water</a:t>
            </a:r>
          </a:p>
          <a:p>
            <a:r>
              <a:rPr lang="en-NZ" sz="4000" dirty="0"/>
              <a:t>upwards and downwards</a:t>
            </a:r>
            <a:endParaRPr lang="en-GB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7000" y="691357"/>
            <a:ext cx="5183188" cy="823912"/>
          </a:xfrm>
        </p:spPr>
        <p:txBody>
          <a:bodyPr>
            <a:normAutofit/>
          </a:bodyPr>
          <a:lstStyle/>
          <a:p>
            <a:r>
              <a:rPr lang="en-NZ" sz="3600" dirty="0"/>
              <a:t>Celestial realm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7000" y="1962308"/>
            <a:ext cx="5183188" cy="4401503"/>
          </a:xfrm>
        </p:spPr>
        <p:txBody>
          <a:bodyPr>
            <a:normAutofit/>
          </a:bodyPr>
          <a:lstStyle/>
          <a:p>
            <a:r>
              <a:rPr lang="en-NZ" sz="4000" dirty="0"/>
              <a:t>the moon and above</a:t>
            </a:r>
          </a:p>
          <a:p>
            <a:r>
              <a:rPr lang="en-NZ" sz="4000" dirty="0" err="1"/>
              <a:t>exceptionless</a:t>
            </a:r>
            <a:r>
              <a:rPr lang="en-NZ" sz="4000" dirty="0"/>
              <a:t> laws</a:t>
            </a:r>
          </a:p>
          <a:p>
            <a:r>
              <a:rPr lang="en-NZ" sz="4000" dirty="0"/>
              <a:t>no real change</a:t>
            </a:r>
          </a:p>
          <a:p>
            <a:r>
              <a:rPr lang="en-NZ" sz="4000" dirty="0"/>
              <a:t>quintessence</a:t>
            </a:r>
          </a:p>
          <a:p>
            <a:r>
              <a:rPr lang="en-NZ" sz="4000" dirty="0"/>
              <a:t>circular motion only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82869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1247</Words>
  <Application>Microsoft Office PowerPoint</Application>
  <PresentationFormat>Widescreen</PresentationFormat>
  <Paragraphs>148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Office Theme</vt:lpstr>
      <vt:lpstr>The Scientific Revolution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examples…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 cited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Scientific Revolution</dc:title>
  <dc:creator>Michael Bycroft</dc:creator>
  <cp:lastModifiedBy>Bycroft, Michael</cp:lastModifiedBy>
  <cp:revision>44</cp:revision>
  <dcterms:created xsi:type="dcterms:W3CDTF">2017-01-30T17:27:11Z</dcterms:created>
  <dcterms:modified xsi:type="dcterms:W3CDTF">2019-03-05T09:24:19Z</dcterms:modified>
</cp:coreProperties>
</file>