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tiff" ContentType="image/tiff"/>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55"/>
  </p:handoutMasterIdLst>
  <p:sldIdLst>
    <p:sldId id="256" r:id="rId2"/>
    <p:sldId id="313" r:id="rId3"/>
    <p:sldId id="261" r:id="rId4"/>
    <p:sldId id="327" r:id="rId5"/>
    <p:sldId id="311" r:id="rId6"/>
    <p:sldId id="293" r:id="rId7"/>
    <p:sldId id="294" r:id="rId8"/>
    <p:sldId id="286" r:id="rId9"/>
    <p:sldId id="289" r:id="rId10"/>
    <p:sldId id="324" r:id="rId11"/>
    <p:sldId id="304" r:id="rId12"/>
    <p:sldId id="299" r:id="rId13"/>
    <p:sldId id="257" r:id="rId14"/>
    <p:sldId id="267" r:id="rId15"/>
    <p:sldId id="268" r:id="rId16"/>
    <p:sldId id="279" r:id="rId17"/>
    <p:sldId id="331" r:id="rId18"/>
    <p:sldId id="258" r:id="rId19"/>
    <p:sldId id="295" r:id="rId20"/>
    <p:sldId id="309" r:id="rId21"/>
    <p:sldId id="276" r:id="rId22"/>
    <p:sldId id="329" r:id="rId23"/>
    <p:sldId id="310" r:id="rId24"/>
    <p:sldId id="297" r:id="rId25"/>
    <p:sldId id="333" r:id="rId26"/>
    <p:sldId id="335" r:id="rId27"/>
    <p:sldId id="296" r:id="rId28"/>
    <p:sldId id="336" r:id="rId29"/>
    <p:sldId id="301" r:id="rId30"/>
    <p:sldId id="292" r:id="rId31"/>
    <p:sldId id="339" r:id="rId32"/>
    <p:sldId id="348" r:id="rId33"/>
    <p:sldId id="342" r:id="rId34"/>
    <p:sldId id="338" r:id="rId35"/>
    <p:sldId id="340" r:id="rId36"/>
    <p:sldId id="356" r:id="rId37"/>
    <p:sldId id="350" r:id="rId38"/>
    <p:sldId id="359" r:id="rId39"/>
    <p:sldId id="344" r:id="rId40"/>
    <p:sldId id="352" r:id="rId41"/>
    <p:sldId id="355" r:id="rId42"/>
    <p:sldId id="358" r:id="rId43"/>
    <p:sldId id="321" r:id="rId44"/>
    <p:sldId id="315" r:id="rId45"/>
    <p:sldId id="307" r:id="rId46"/>
    <p:sldId id="326" r:id="rId47"/>
    <p:sldId id="314" r:id="rId48"/>
    <p:sldId id="353" r:id="rId49"/>
    <p:sldId id="277" r:id="rId50"/>
    <p:sldId id="284" r:id="rId51"/>
    <p:sldId id="280" r:id="rId52"/>
    <p:sldId id="281" r:id="rId53"/>
    <p:sldId id="282" r:id="rId54"/>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60"/>
  </p:normalViewPr>
  <p:slideViewPr>
    <p:cSldViewPr snapToGrid="0">
      <p:cViewPr>
        <p:scale>
          <a:sx n="100" d="100"/>
          <a:sy n="100" d="100"/>
        </p:scale>
        <p:origin x="-174" y="-18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604" cy="465341"/>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970159" y="0"/>
            <a:ext cx="3038604" cy="465341"/>
          </a:xfrm>
          <a:prstGeom prst="rect">
            <a:avLst/>
          </a:prstGeom>
        </p:spPr>
        <p:txBody>
          <a:bodyPr vert="horz" lIns="91440" tIns="45720" rIns="91440" bIns="45720" rtlCol="0"/>
          <a:lstStyle>
            <a:lvl1pPr algn="r">
              <a:defRPr sz="1200"/>
            </a:lvl1pPr>
          </a:lstStyle>
          <a:p>
            <a:fld id="{4962C509-3CE5-4EDA-99D5-9C4D3B390926}" type="datetimeFigureOut">
              <a:rPr lang="en-GB" smtClean="0"/>
              <a:t>25/10/2018</a:t>
            </a:fld>
            <a:endParaRPr lang="en-GB"/>
          </a:p>
        </p:txBody>
      </p:sp>
      <p:sp>
        <p:nvSpPr>
          <p:cNvPr id="4" name="Footer Placeholder 3"/>
          <p:cNvSpPr>
            <a:spLocks noGrp="1"/>
          </p:cNvSpPr>
          <p:nvPr>
            <p:ph type="ftr" sz="quarter" idx="2"/>
          </p:nvPr>
        </p:nvSpPr>
        <p:spPr>
          <a:xfrm>
            <a:off x="0" y="8831059"/>
            <a:ext cx="3038604" cy="465341"/>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970159" y="8831059"/>
            <a:ext cx="3038604" cy="465341"/>
          </a:xfrm>
          <a:prstGeom prst="rect">
            <a:avLst/>
          </a:prstGeom>
        </p:spPr>
        <p:txBody>
          <a:bodyPr vert="horz" lIns="91440" tIns="45720" rIns="91440" bIns="45720" rtlCol="0" anchor="b"/>
          <a:lstStyle>
            <a:lvl1pPr algn="r">
              <a:defRPr sz="1200"/>
            </a:lvl1pPr>
          </a:lstStyle>
          <a:p>
            <a:fld id="{6C412CCB-F95E-4D62-AE89-F90FAD170164}" type="slidenum">
              <a:rPr lang="en-GB" smtClean="0"/>
              <a:t>‹#›</a:t>
            </a:fld>
            <a:endParaRPr lang="en-GB"/>
          </a:p>
        </p:txBody>
      </p:sp>
    </p:spTree>
    <p:extLst>
      <p:ext uri="{BB962C8B-B14F-4D97-AF65-F5344CB8AC3E}">
        <p14:creationId xmlns:p14="http://schemas.microsoft.com/office/powerpoint/2010/main" val="2724346482"/>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DFAA2BD2-D7DD-45AA-BAD5-4ADDF1E4AB4B}" type="datetimeFigureOut">
              <a:rPr lang="en-GB" smtClean="0"/>
              <a:pPr/>
              <a:t>25/10/2018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E56C7D2-59AD-4913-BEBD-A480AE12A069}" type="slidenum">
              <a:rPr lang="en-GB" smtClean="0"/>
              <a:pPr/>
              <a:t>‹#›</a:t>
            </a:fld>
            <a:endParaRPr lang="en-GB"/>
          </a:p>
        </p:txBody>
      </p:sp>
    </p:spTree>
    <p:extLst>
      <p:ext uri="{BB962C8B-B14F-4D97-AF65-F5344CB8AC3E}">
        <p14:creationId xmlns:p14="http://schemas.microsoft.com/office/powerpoint/2010/main" val="17070827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DFAA2BD2-D7DD-45AA-BAD5-4ADDF1E4AB4B}" type="datetimeFigureOut">
              <a:rPr lang="en-GB" smtClean="0"/>
              <a:pPr/>
              <a:t>25/10/2018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E56C7D2-59AD-4913-BEBD-A480AE12A069}" type="slidenum">
              <a:rPr lang="en-GB" smtClean="0"/>
              <a:pPr/>
              <a:t>‹#›</a:t>
            </a:fld>
            <a:endParaRPr lang="en-GB"/>
          </a:p>
        </p:txBody>
      </p:sp>
    </p:spTree>
    <p:extLst>
      <p:ext uri="{BB962C8B-B14F-4D97-AF65-F5344CB8AC3E}">
        <p14:creationId xmlns:p14="http://schemas.microsoft.com/office/powerpoint/2010/main" val="384952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DFAA2BD2-D7DD-45AA-BAD5-4ADDF1E4AB4B}" type="datetimeFigureOut">
              <a:rPr lang="en-GB" smtClean="0"/>
              <a:pPr/>
              <a:t>25/10/2018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E56C7D2-59AD-4913-BEBD-A480AE12A069}" type="slidenum">
              <a:rPr lang="en-GB" smtClean="0"/>
              <a:pPr/>
              <a:t>‹#›</a:t>
            </a:fld>
            <a:endParaRPr lang="en-GB"/>
          </a:p>
        </p:txBody>
      </p:sp>
    </p:spTree>
    <p:extLst>
      <p:ext uri="{BB962C8B-B14F-4D97-AF65-F5344CB8AC3E}">
        <p14:creationId xmlns:p14="http://schemas.microsoft.com/office/powerpoint/2010/main" val="3504448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DFAA2BD2-D7DD-45AA-BAD5-4ADDF1E4AB4B}" type="datetimeFigureOut">
              <a:rPr lang="en-GB" smtClean="0"/>
              <a:pPr/>
              <a:t>25/10/2018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E56C7D2-59AD-4913-BEBD-A480AE12A069}" type="slidenum">
              <a:rPr lang="en-GB" smtClean="0"/>
              <a:pPr/>
              <a:t>‹#›</a:t>
            </a:fld>
            <a:endParaRPr lang="en-GB"/>
          </a:p>
        </p:txBody>
      </p:sp>
    </p:spTree>
    <p:extLst>
      <p:ext uri="{BB962C8B-B14F-4D97-AF65-F5344CB8AC3E}">
        <p14:creationId xmlns:p14="http://schemas.microsoft.com/office/powerpoint/2010/main" val="14152459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FAA2BD2-D7DD-45AA-BAD5-4ADDF1E4AB4B}" type="datetimeFigureOut">
              <a:rPr lang="en-GB" smtClean="0"/>
              <a:pPr/>
              <a:t>25/10/2018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E56C7D2-59AD-4913-BEBD-A480AE12A069}" type="slidenum">
              <a:rPr lang="en-GB" smtClean="0"/>
              <a:pPr/>
              <a:t>‹#›</a:t>
            </a:fld>
            <a:endParaRPr lang="en-GB"/>
          </a:p>
        </p:txBody>
      </p:sp>
    </p:spTree>
    <p:extLst>
      <p:ext uri="{BB962C8B-B14F-4D97-AF65-F5344CB8AC3E}">
        <p14:creationId xmlns:p14="http://schemas.microsoft.com/office/powerpoint/2010/main" val="36671433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DFAA2BD2-D7DD-45AA-BAD5-4ADDF1E4AB4B}" type="datetimeFigureOut">
              <a:rPr lang="en-GB" smtClean="0"/>
              <a:pPr/>
              <a:t>25/10/2018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E56C7D2-59AD-4913-BEBD-A480AE12A069}" type="slidenum">
              <a:rPr lang="en-GB" smtClean="0"/>
              <a:pPr/>
              <a:t>‹#›</a:t>
            </a:fld>
            <a:endParaRPr lang="en-GB"/>
          </a:p>
        </p:txBody>
      </p:sp>
    </p:spTree>
    <p:extLst>
      <p:ext uri="{BB962C8B-B14F-4D97-AF65-F5344CB8AC3E}">
        <p14:creationId xmlns:p14="http://schemas.microsoft.com/office/powerpoint/2010/main" val="16659007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DFAA2BD2-D7DD-45AA-BAD5-4ADDF1E4AB4B}" type="datetimeFigureOut">
              <a:rPr lang="en-GB" smtClean="0"/>
              <a:pPr/>
              <a:t>25/10/2018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8E56C7D2-59AD-4913-BEBD-A480AE12A069}" type="slidenum">
              <a:rPr lang="en-GB" smtClean="0"/>
              <a:pPr/>
              <a:t>‹#›</a:t>
            </a:fld>
            <a:endParaRPr lang="en-GB"/>
          </a:p>
        </p:txBody>
      </p:sp>
    </p:spTree>
    <p:extLst>
      <p:ext uri="{BB962C8B-B14F-4D97-AF65-F5344CB8AC3E}">
        <p14:creationId xmlns:p14="http://schemas.microsoft.com/office/powerpoint/2010/main" val="14214625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DFAA2BD2-D7DD-45AA-BAD5-4ADDF1E4AB4B}" type="datetimeFigureOut">
              <a:rPr lang="en-GB" smtClean="0"/>
              <a:pPr/>
              <a:t>25/10/2018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8E56C7D2-59AD-4913-BEBD-A480AE12A069}" type="slidenum">
              <a:rPr lang="en-GB" smtClean="0"/>
              <a:pPr/>
              <a:t>‹#›</a:t>
            </a:fld>
            <a:endParaRPr lang="en-GB"/>
          </a:p>
        </p:txBody>
      </p:sp>
    </p:spTree>
    <p:extLst>
      <p:ext uri="{BB962C8B-B14F-4D97-AF65-F5344CB8AC3E}">
        <p14:creationId xmlns:p14="http://schemas.microsoft.com/office/powerpoint/2010/main" val="4982885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AA2BD2-D7DD-45AA-BAD5-4ADDF1E4AB4B}" type="datetimeFigureOut">
              <a:rPr lang="en-GB" smtClean="0"/>
              <a:pPr/>
              <a:t>25/10/2018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8E56C7D2-59AD-4913-BEBD-A480AE12A069}" type="slidenum">
              <a:rPr lang="en-GB" smtClean="0"/>
              <a:pPr/>
              <a:t>‹#›</a:t>
            </a:fld>
            <a:endParaRPr lang="en-GB"/>
          </a:p>
        </p:txBody>
      </p:sp>
    </p:spTree>
    <p:extLst>
      <p:ext uri="{BB962C8B-B14F-4D97-AF65-F5344CB8AC3E}">
        <p14:creationId xmlns:p14="http://schemas.microsoft.com/office/powerpoint/2010/main" val="12724323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FAA2BD2-D7DD-45AA-BAD5-4ADDF1E4AB4B}" type="datetimeFigureOut">
              <a:rPr lang="en-GB" smtClean="0"/>
              <a:pPr/>
              <a:t>25/10/2018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E56C7D2-59AD-4913-BEBD-A480AE12A069}" type="slidenum">
              <a:rPr lang="en-GB" smtClean="0"/>
              <a:pPr/>
              <a:t>‹#›</a:t>
            </a:fld>
            <a:endParaRPr lang="en-GB"/>
          </a:p>
        </p:txBody>
      </p:sp>
    </p:spTree>
    <p:extLst>
      <p:ext uri="{BB962C8B-B14F-4D97-AF65-F5344CB8AC3E}">
        <p14:creationId xmlns:p14="http://schemas.microsoft.com/office/powerpoint/2010/main" val="19799288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FAA2BD2-D7DD-45AA-BAD5-4ADDF1E4AB4B}" type="datetimeFigureOut">
              <a:rPr lang="en-GB" smtClean="0"/>
              <a:pPr/>
              <a:t>25/10/2018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E56C7D2-59AD-4913-BEBD-A480AE12A069}" type="slidenum">
              <a:rPr lang="en-GB" smtClean="0"/>
              <a:pPr/>
              <a:t>‹#›</a:t>
            </a:fld>
            <a:endParaRPr lang="en-GB"/>
          </a:p>
        </p:txBody>
      </p:sp>
    </p:spTree>
    <p:extLst>
      <p:ext uri="{BB962C8B-B14F-4D97-AF65-F5344CB8AC3E}">
        <p14:creationId xmlns:p14="http://schemas.microsoft.com/office/powerpoint/2010/main" val="39526155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FAA2BD2-D7DD-45AA-BAD5-4ADDF1E4AB4B}" type="datetimeFigureOut">
              <a:rPr lang="en-GB" smtClean="0"/>
              <a:pPr/>
              <a:t>25/10/2018</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E56C7D2-59AD-4913-BEBD-A480AE12A069}" type="slidenum">
              <a:rPr lang="en-GB" smtClean="0"/>
              <a:pPr/>
              <a:t>‹#›</a:t>
            </a:fld>
            <a:endParaRPr lang="en-GB"/>
          </a:p>
        </p:txBody>
      </p:sp>
    </p:spTree>
    <p:extLst>
      <p:ext uri="{BB962C8B-B14F-4D97-AF65-F5344CB8AC3E}">
        <p14:creationId xmlns:p14="http://schemas.microsoft.com/office/powerpoint/2010/main" val="5970646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png"/><Relationship Id="rId1" Type="http://schemas.openxmlformats.org/officeDocument/2006/relationships/slideLayout" Target="../slideLayouts/slideLayout2.xml"/><Relationship Id="rId4" Type="http://schemas.openxmlformats.org/officeDocument/2006/relationships/image" Target="../media/image21.jpeg"/></Relationships>
</file>

<file path=ppt/slides/_rels/slide12.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 Id="rId6" Type="http://schemas.openxmlformats.org/officeDocument/2006/relationships/image" Target="../media/image26.jpeg"/><Relationship Id="rId5" Type="http://schemas.openxmlformats.org/officeDocument/2006/relationships/image" Target="../media/image25.jpeg"/><Relationship Id="rId4" Type="http://schemas.openxmlformats.org/officeDocument/2006/relationships/image" Target="../media/image24.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2.xml"/><Relationship Id="rId4" Type="http://schemas.openxmlformats.org/officeDocument/2006/relationships/image" Target="../media/image33.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9.gif"/><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43.jpe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45.jp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image" Target="../media/image46.jpg"/><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48.jpeg"/><Relationship Id="rId1" Type="http://schemas.openxmlformats.org/officeDocument/2006/relationships/slideLayout" Target="../slideLayouts/slideLayout2.xml"/><Relationship Id="rId6" Type="http://schemas.openxmlformats.org/officeDocument/2006/relationships/image" Target="../media/image24.jpg"/><Relationship Id="rId5" Type="http://schemas.openxmlformats.org/officeDocument/2006/relationships/image" Target="../media/image51.jpeg"/><Relationship Id="rId4" Type="http://schemas.openxmlformats.org/officeDocument/2006/relationships/image" Target="../media/image50.jpe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50.jpe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53.jp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54.jp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45.jpg"/><Relationship Id="rId2" Type="http://schemas.openxmlformats.org/officeDocument/2006/relationships/image" Target="../media/image55.jp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image" Target="../media/image56.jpeg"/><Relationship Id="rId1" Type="http://schemas.openxmlformats.org/officeDocument/2006/relationships/slideLayout" Target="../slideLayouts/slideLayout2.xml"/><Relationship Id="rId4" Type="http://schemas.openxmlformats.org/officeDocument/2006/relationships/image" Target="../media/image58.jpeg"/></Relationships>
</file>

<file path=ppt/slides/_rels/slide46.xml.rels><?xml version="1.0" encoding="UTF-8" standalone="yes"?>
<Relationships xmlns="http://schemas.openxmlformats.org/package/2006/relationships"><Relationship Id="rId2" Type="http://schemas.openxmlformats.org/officeDocument/2006/relationships/image" Target="../media/image59.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60.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image" Target="../media/image61.jpeg"/><Relationship Id="rId1" Type="http://schemas.openxmlformats.org/officeDocument/2006/relationships/slideLayout" Target="../slideLayouts/slideLayout2.xml"/><Relationship Id="rId4" Type="http://schemas.openxmlformats.org/officeDocument/2006/relationships/image" Target="../media/image63.jpeg"/></Relationships>
</file>

<file path=ppt/slides/_rels/slide53.xml.rels><?xml version="1.0" encoding="UTF-8" standalone="yes"?>
<Relationships xmlns="http://schemas.openxmlformats.org/package/2006/relationships"><Relationship Id="rId3" Type="http://schemas.openxmlformats.org/officeDocument/2006/relationships/image" Target="../media/image65.jpeg"/><Relationship Id="rId7" Type="http://schemas.openxmlformats.org/officeDocument/2006/relationships/image" Target="../media/image69.jpeg"/><Relationship Id="rId2" Type="http://schemas.openxmlformats.org/officeDocument/2006/relationships/image" Target="../media/image64.jpeg"/><Relationship Id="rId1" Type="http://schemas.openxmlformats.org/officeDocument/2006/relationships/slideLayout" Target="../slideLayouts/slideLayout2.xml"/><Relationship Id="rId6" Type="http://schemas.openxmlformats.org/officeDocument/2006/relationships/image" Target="../media/image68.jpeg"/><Relationship Id="rId5" Type="http://schemas.openxmlformats.org/officeDocument/2006/relationships/image" Target="../media/image67.jpeg"/><Relationship Id="rId4" Type="http://schemas.openxmlformats.org/officeDocument/2006/relationships/image" Target="../media/image66.jpeg"/></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hyperlink" Target="https://en.wikipedia.org/wiki/Description_of_Africa_(1668_book)"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Trans-cultural Contacts</a:t>
            </a:r>
            <a:endParaRPr lang="en-GB" dirty="0"/>
          </a:p>
        </p:txBody>
      </p:sp>
      <p:sp>
        <p:nvSpPr>
          <p:cNvPr id="3" name="Subtitle 2"/>
          <p:cNvSpPr>
            <a:spLocks noGrp="1"/>
          </p:cNvSpPr>
          <p:nvPr>
            <p:ph type="subTitle" idx="1"/>
          </p:nvPr>
        </p:nvSpPr>
        <p:spPr/>
        <p:txBody>
          <a:bodyPr>
            <a:normAutofit/>
          </a:bodyPr>
          <a:lstStyle/>
          <a:p>
            <a:r>
              <a:rPr lang="en-GB" sz="4800" dirty="0" smtClean="0"/>
              <a:t>The Americas</a:t>
            </a:r>
            <a:endParaRPr lang="en-GB" sz="4800" dirty="0"/>
          </a:p>
        </p:txBody>
      </p:sp>
    </p:spTree>
    <p:extLst>
      <p:ext uri="{BB962C8B-B14F-4D97-AF65-F5344CB8AC3E}">
        <p14:creationId xmlns:p14="http://schemas.microsoft.com/office/powerpoint/2010/main" val="39846014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nvSpPr>
        <p:spPr>
          <a:xfrm>
            <a:off x="2124052" y="110331"/>
            <a:ext cx="7404146" cy="79216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GB" altLang="en-US" sz="2800" dirty="0" smtClean="0">
                <a:ea typeface="ＭＳ Ｐゴシック" panose="020B0600070205080204" pitchFamily="34" charset="-128"/>
              </a:rPr>
              <a:t>1492 and The Americas</a:t>
            </a:r>
          </a:p>
        </p:txBody>
      </p:sp>
      <p:pic>
        <p:nvPicPr>
          <p:cNvPr id="5" name="Picture 4" descr="C:\Users\Caroline\Documents\2012-13 Docs\Teaching\First Year\Images\Mesoamerican civilization - Britannica.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77975" y="1415255"/>
            <a:ext cx="4486275" cy="295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descr="C:\Users\Caroline\Documents\2012-13 Docs\Teaching\First Year\Images\Andean civilization - Britannica.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26125" y="1054893"/>
            <a:ext cx="3313113" cy="3824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descr="C:\Users\Caroline\Documents\2012-13 Docs\Teaching\First Year\Images\South America's indigenous populations.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050213" y="2926555"/>
            <a:ext cx="2563812" cy="3754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descr="C:\Users\Caroline\Documents\2012-13 Docs\Teaching\First Year\Images\California Indian distribution - Britannica.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93875" y="4439443"/>
            <a:ext cx="1741488"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 descr="C:\Users\Caroline\Documents\2012-13 Docs\Teaching\First Year\Images\Native American Southeast Indians - Britannica.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449638" y="4799805"/>
            <a:ext cx="2360612" cy="1928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9"/>
          <p:cNvSpPr>
            <a:spLocks noChangeArrowheads="1"/>
          </p:cNvSpPr>
          <p:nvPr/>
        </p:nvSpPr>
        <p:spPr bwMode="auto">
          <a:xfrm>
            <a:off x="3665538" y="4368005"/>
            <a:ext cx="194468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eaLnBrk="1" hangingPunct="1"/>
            <a:r>
              <a:rPr lang="en-GB" altLang="en-US" sz="1000" i="1">
                <a:latin typeface="Calibri" panose="020F0502020204030204" pitchFamily="34" charset="0"/>
              </a:rPr>
              <a:t>Encyclopædia Britannica </a:t>
            </a:r>
          </a:p>
          <a:p>
            <a:pPr eaLnBrk="1" hangingPunct="1"/>
            <a:r>
              <a:rPr lang="en-GB" altLang="en-US" sz="1000" i="1">
                <a:latin typeface="Calibri" panose="020F0502020204030204" pitchFamily="34" charset="0"/>
              </a:rPr>
              <a:t>Online</a:t>
            </a:r>
            <a:r>
              <a:rPr lang="en-GB" altLang="en-US" sz="1000">
                <a:latin typeface="Calibri" panose="020F0502020204030204" pitchFamily="34" charset="0"/>
              </a:rPr>
              <a:t>. Web. 31 Oct. 2012.</a:t>
            </a:r>
          </a:p>
        </p:txBody>
      </p:sp>
      <p:sp>
        <p:nvSpPr>
          <p:cNvPr id="11" name="Rectangle 10"/>
          <p:cNvSpPr>
            <a:spLocks noChangeArrowheads="1"/>
          </p:cNvSpPr>
          <p:nvPr/>
        </p:nvSpPr>
        <p:spPr bwMode="auto">
          <a:xfrm>
            <a:off x="5707377" y="5303043"/>
            <a:ext cx="2423485"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eaLnBrk="1" hangingPunct="1"/>
            <a:r>
              <a:rPr lang="en-GB" altLang="en-US" b="1" dirty="0">
                <a:latin typeface="Calibri" panose="020F0502020204030204" pitchFamily="34" charset="0"/>
              </a:rPr>
              <a:t>Diverse geographically, </a:t>
            </a:r>
          </a:p>
          <a:p>
            <a:pPr algn="ctr" eaLnBrk="1" hangingPunct="1"/>
            <a:r>
              <a:rPr lang="en-GB" altLang="en-US" b="1" dirty="0">
                <a:latin typeface="Calibri" panose="020F0502020204030204" pitchFamily="34" charset="0"/>
              </a:rPr>
              <a:t>politically, socially, </a:t>
            </a:r>
          </a:p>
          <a:p>
            <a:pPr algn="ctr" eaLnBrk="1" hangingPunct="1"/>
            <a:r>
              <a:rPr lang="en-GB" altLang="en-US" b="1" dirty="0">
                <a:latin typeface="Calibri" panose="020F0502020204030204" pitchFamily="34" charset="0"/>
              </a:rPr>
              <a:t>linguistically</a:t>
            </a:r>
          </a:p>
        </p:txBody>
      </p:sp>
    </p:spTree>
    <p:extLst>
      <p:ext uri="{BB962C8B-B14F-4D97-AF65-F5344CB8AC3E}">
        <p14:creationId xmlns:p14="http://schemas.microsoft.com/office/powerpoint/2010/main" val="35097963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European Claims in The Americas c15-c17</a:t>
            </a:r>
            <a:endParaRPr lang="en-GB" dirty="0"/>
          </a:p>
        </p:txBody>
      </p:sp>
      <p:pic>
        <p:nvPicPr>
          <p:cNvPr id="1026" name="Picture 2" descr="European colonies in America XVI-XVII"/>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38200" y="1468267"/>
            <a:ext cx="4572000" cy="526732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Image result for Map of Abya Yala"/>
          <p:cNvPicPr/>
          <p:nvPr/>
        </p:nvPicPr>
        <p:blipFill>
          <a:blip r:embed="rId3">
            <a:extLst>
              <a:ext uri="{28A0092B-C50C-407E-A947-70E740481C1C}">
                <a14:useLocalDpi xmlns:a14="http://schemas.microsoft.com/office/drawing/2010/main" val="0"/>
              </a:ext>
            </a:extLst>
          </a:blip>
          <a:srcRect/>
          <a:stretch>
            <a:fillRect/>
          </a:stretch>
        </p:blipFill>
        <p:spPr bwMode="auto">
          <a:xfrm>
            <a:off x="6425513" y="1468267"/>
            <a:ext cx="2990334" cy="3744097"/>
          </a:xfrm>
          <a:prstGeom prst="rect">
            <a:avLst/>
          </a:prstGeom>
          <a:noFill/>
          <a:ln>
            <a:noFill/>
          </a:ln>
        </p:spPr>
      </p:pic>
      <p:pic>
        <p:nvPicPr>
          <p:cNvPr id="4" name="Picture 2" descr="Image result for Inverted Map of the Americas Indigenous Language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415847" y="3790251"/>
            <a:ext cx="2684162" cy="28442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462044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8961" y="19062"/>
            <a:ext cx="10515600" cy="1325563"/>
          </a:xfrm>
        </p:spPr>
        <p:txBody>
          <a:bodyPr/>
          <a:lstStyle/>
          <a:p>
            <a:r>
              <a:rPr lang="en-GB" dirty="0" smtClean="0"/>
              <a:t>Global Significance of The ‘</a:t>
            </a:r>
            <a:r>
              <a:rPr lang="en-GB" dirty="0" err="1" smtClean="0"/>
              <a:t>New’World</a:t>
            </a:r>
            <a:endParaRPr lang="en-GB" dirty="0"/>
          </a:p>
        </p:txBody>
      </p:sp>
      <p:pic>
        <p:nvPicPr>
          <p:cNvPr id="3074" name="Picture 2" descr="https://i2.wp.com/www.culturedarm.com/wp-content/uploads/2015/02/ClusiusWater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053491" y="19062"/>
            <a:ext cx="3129548" cy="4680948"/>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9144000" y="4882943"/>
            <a:ext cx="3039039" cy="1477328"/>
          </a:xfrm>
          <a:prstGeom prst="rect">
            <a:avLst/>
          </a:prstGeom>
          <a:noFill/>
        </p:spPr>
        <p:txBody>
          <a:bodyPr wrap="square" rtlCol="0">
            <a:spAutoFit/>
          </a:bodyPr>
          <a:lstStyle/>
          <a:p>
            <a:r>
              <a:rPr lang="en-US" dirty="0" err="1"/>
              <a:t>Watercolour</a:t>
            </a:r>
            <a:r>
              <a:rPr lang="en-US" dirty="0"/>
              <a:t> by Philippe de </a:t>
            </a:r>
            <a:r>
              <a:rPr lang="en-US" dirty="0" smtClean="0"/>
              <a:t>Sevres,1589</a:t>
            </a:r>
            <a:r>
              <a:rPr lang="en-US" dirty="0"/>
              <a:t>: the first European illustration of the potato. Museum </a:t>
            </a:r>
            <a:r>
              <a:rPr lang="en-US" dirty="0" err="1"/>
              <a:t>Plantin-Moretus</a:t>
            </a:r>
            <a:r>
              <a:rPr lang="en-US" dirty="0"/>
              <a:t>, Antwerp</a:t>
            </a:r>
            <a:endParaRPr lang="en-GB" dirty="0"/>
          </a:p>
        </p:txBody>
      </p:sp>
      <p:pic>
        <p:nvPicPr>
          <p:cNvPr id="3078" name="Picture 6" descr="Image result for aztec agricultur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93793" y="1003676"/>
            <a:ext cx="2253574" cy="2476456"/>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descr="Wk4 horses.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2776" y="1019941"/>
            <a:ext cx="3616918" cy="2463168"/>
          </a:xfrm>
          <a:prstGeom prst="rect">
            <a:avLst/>
          </a:prstGeom>
        </p:spPr>
      </p:pic>
      <p:sp>
        <p:nvSpPr>
          <p:cNvPr id="3" name="TextBox 2"/>
          <p:cNvSpPr txBox="1"/>
          <p:nvPr/>
        </p:nvSpPr>
        <p:spPr>
          <a:xfrm>
            <a:off x="4049694" y="1264389"/>
            <a:ext cx="4547286" cy="923330"/>
          </a:xfrm>
          <a:prstGeom prst="rect">
            <a:avLst/>
          </a:prstGeom>
          <a:noFill/>
        </p:spPr>
        <p:txBody>
          <a:bodyPr wrap="square" rtlCol="0">
            <a:spAutoFit/>
          </a:bodyPr>
          <a:lstStyle/>
          <a:p>
            <a:r>
              <a:rPr lang="en-US" dirty="0"/>
              <a:t>Use of horses in </a:t>
            </a:r>
            <a:r>
              <a:rPr lang="en-US" dirty="0" smtClean="0"/>
              <a:t>conquest</a:t>
            </a:r>
          </a:p>
          <a:p>
            <a:r>
              <a:rPr lang="en-US" dirty="0" smtClean="0"/>
              <a:t> </a:t>
            </a:r>
            <a:r>
              <a:rPr lang="en-US" dirty="0"/>
              <a:t>of </a:t>
            </a:r>
            <a:r>
              <a:rPr lang="en-US" dirty="0" err="1"/>
              <a:t>Tenochtitlán</a:t>
            </a:r>
            <a:r>
              <a:rPr lang="en-US" dirty="0" smtClean="0"/>
              <a:t>.</a:t>
            </a:r>
          </a:p>
          <a:p>
            <a:r>
              <a:rPr lang="en-US" dirty="0" smtClean="0"/>
              <a:t> </a:t>
            </a:r>
            <a:r>
              <a:rPr lang="en-US" dirty="0"/>
              <a:t>Source: Library of Congress</a:t>
            </a:r>
          </a:p>
        </p:txBody>
      </p:sp>
      <p:pic>
        <p:nvPicPr>
          <p:cNvPr id="1026" name="Picture 2" descr="Image result for Aztec image of Guajolot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30100" y="3324759"/>
            <a:ext cx="4417266" cy="2279974"/>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5087676" y="5817945"/>
            <a:ext cx="3348545" cy="369332"/>
          </a:xfrm>
          <a:prstGeom prst="rect">
            <a:avLst/>
          </a:prstGeom>
          <a:noFill/>
        </p:spPr>
        <p:txBody>
          <a:bodyPr wrap="none" rtlCol="0">
            <a:spAutoFit/>
          </a:bodyPr>
          <a:lstStyle/>
          <a:p>
            <a:r>
              <a:rPr lang="en-GB" dirty="0" smtClean="0"/>
              <a:t>Turkeys</a:t>
            </a:r>
            <a:r>
              <a:rPr lang="en-GB" dirty="0"/>
              <a:t>.</a:t>
            </a:r>
            <a:r>
              <a:rPr lang="en-GB" dirty="0" smtClean="0"/>
              <a:t> Source: Florentine Codex</a:t>
            </a:r>
            <a:endParaRPr lang="en-GB" dirty="0"/>
          </a:p>
        </p:txBody>
      </p:sp>
      <p:pic>
        <p:nvPicPr>
          <p:cNvPr id="13" name="Picture 12" descr="Wk4 Smallpox.jp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91007" y="3784610"/>
            <a:ext cx="2970930" cy="2196666"/>
          </a:xfrm>
          <a:prstGeom prst="rect">
            <a:avLst/>
          </a:prstGeom>
        </p:spPr>
      </p:pic>
      <p:sp>
        <p:nvSpPr>
          <p:cNvPr id="7" name="TextBox 6"/>
          <p:cNvSpPr txBox="1"/>
          <p:nvPr/>
        </p:nvSpPr>
        <p:spPr>
          <a:xfrm>
            <a:off x="605346" y="6037105"/>
            <a:ext cx="3482598" cy="646331"/>
          </a:xfrm>
          <a:prstGeom prst="rect">
            <a:avLst/>
          </a:prstGeom>
          <a:noFill/>
        </p:spPr>
        <p:txBody>
          <a:bodyPr wrap="square" rtlCol="0">
            <a:spAutoFit/>
          </a:bodyPr>
          <a:lstStyle/>
          <a:p>
            <a:r>
              <a:rPr lang="en-US" dirty="0"/>
              <a:t>American victims of small pox. Source: Florentine Codex</a:t>
            </a:r>
          </a:p>
        </p:txBody>
      </p:sp>
    </p:spTree>
    <p:extLst>
      <p:ext uri="{BB962C8B-B14F-4D97-AF65-F5344CB8AC3E}">
        <p14:creationId xmlns:p14="http://schemas.microsoft.com/office/powerpoint/2010/main" val="82134256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Terms and Concepts</a:t>
            </a:r>
            <a:endParaRPr lang="en-GB" dirty="0"/>
          </a:p>
        </p:txBody>
      </p:sp>
      <p:sp>
        <p:nvSpPr>
          <p:cNvPr id="3" name="Content Placeholder 2"/>
          <p:cNvSpPr>
            <a:spLocks noGrp="1"/>
          </p:cNvSpPr>
          <p:nvPr>
            <p:ph idx="1"/>
          </p:nvPr>
        </p:nvSpPr>
        <p:spPr>
          <a:xfrm>
            <a:off x="838199" y="1825625"/>
            <a:ext cx="9578547" cy="4351338"/>
          </a:xfrm>
        </p:spPr>
        <p:txBody>
          <a:bodyPr>
            <a:normAutofit/>
          </a:bodyPr>
          <a:lstStyle/>
          <a:p>
            <a:pPr fontAlgn="base">
              <a:lnSpc>
                <a:spcPct val="100000"/>
              </a:lnSpc>
              <a:spcBef>
                <a:spcPct val="0"/>
              </a:spcBef>
              <a:spcAft>
                <a:spcPct val="0"/>
              </a:spcAft>
            </a:pPr>
            <a:r>
              <a:rPr kumimoji="0" lang="en-GB" altLang="en-US" b="0" i="1" u="none" strike="noStrike" cap="none" normalizeH="0" baseline="0" dirty="0" err="1" smtClean="0">
                <a:ln>
                  <a:noFill/>
                </a:ln>
                <a:solidFill>
                  <a:schemeClr val="tx1"/>
                </a:solidFill>
                <a:effectLst/>
                <a:latin typeface="Calibri" pitchFamily="34" charset="0"/>
                <a:ea typeface="Calibri" pitchFamily="34" charset="0"/>
              </a:rPr>
              <a:t>Meztizaje</a:t>
            </a:r>
            <a:r>
              <a:rPr kumimoji="0" lang="en-GB" altLang="en-US" b="0" i="1" u="none" strike="noStrike" cap="none" normalizeH="0" baseline="0" dirty="0" smtClean="0">
                <a:ln>
                  <a:noFill/>
                </a:ln>
                <a:solidFill>
                  <a:schemeClr val="tx1"/>
                </a:solidFill>
                <a:effectLst/>
                <a:latin typeface="Calibri" pitchFamily="34" charset="0"/>
                <a:ea typeface="Calibri" pitchFamily="34" charset="0"/>
              </a:rPr>
              <a:t>, </a:t>
            </a:r>
            <a:r>
              <a:rPr kumimoji="0" lang="en-GB" altLang="en-US" b="0" u="none" strike="noStrike" cap="none" normalizeH="0" baseline="0" dirty="0" smtClean="0">
                <a:ln>
                  <a:noFill/>
                </a:ln>
                <a:solidFill>
                  <a:schemeClr val="tx1"/>
                </a:solidFill>
                <a:effectLst/>
                <a:latin typeface="Calibri" pitchFamily="34" charset="0"/>
                <a:ea typeface="Calibri" pitchFamily="34" charset="0"/>
              </a:rPr>
              <a:t>Creolization, diasporas</a:t>
            </a:r>
            <a:r>
              <a:rPr kumimoji="0" lang="en-GB" altLang="en-US" b="0" u="none" strike="noStrike" cap="none" normalizeH="0" dirty="0" smtClean="0">
                <a:ln>
                  <a:noFill/>
                </a:ln>
                <a:solidFill>
                  <a:schemeClr val="tx1"/>
                </a:solidFill>
                <a:effectLst/>
                <a:latin typeface="Calibri" pitchFamily="34" charset="0"/>
                <a:ea typeface="Calibri" pitchFamily="34" charset="0"/>
              </a:rPr>
              <a:t> in the Atlantic World</a:t>
            </a:r>
            <a:endParaRPr kumimoji="0" lang="en-GB" altLang="en-US" b="0" i="1" u="none" strike="noStrike" cap="none" normalizeH="0" baseline="0" dirty="0" smtClean="0">
              <a:ln>
                <a:noFill/>
              </a:ln>
              <a:solidFill>
                <a:schemeClr val="tx1"/>
              </a:solidFill>
              <a:effectLst/>
              <a:latin typeface="Calibri" pitchFamily="34" charset="0"/>
              <a:ea typeface="Calibri" pitchFamily="34" charset="0"/>
            </a:endParaRPr>
          </a:p>
          <a:p>
            <a:pPr marL="0" indent="0" fontAlgn="base">
              <a:lnSpc>
                <a:spcPct val="100000"/>
              </a:lnSpc>
              <a:spcBef>
                <a:spcPct val="0"/>
              </a:spcBef>
              <a:spcAft>
                <a:spcPct val="0"/>
              </a:spcAft>
            </a:pPr>
            <a:r>
              <a:rPr kumimoji="0" lang="en-GB" altLang="en-US" b="0" i="0" u="none" strike="noStrike" cap="none" normalizeH="0" baseline="0" dirty="0" smtClean="0">
                <a:ln>
                  <a:noFill/>
                </a:ln>
                <a:solidFill>
                  <a:schemeClr val="tx1"/>
                </a:solidFill>
                <a:effectLst/>
                <a:latin typeface="Calibri" pitchFamily="34" charset="0"/>
                <a:ea typeface="Calibri" pitchFamily="34" charset="0"/>
              </a:rPr>
              <a:t>‘</a:t>
            </a:r>
            <a:r>
              <a:rPr kumimoji="0" lang="en-GB" b="0" i="0" u="none" strike="noStrike" cap="none" normalizeH="0" baseline="0" dirty="0" smtClean="0">
                <a:ln>
                  <a:noFill/>
                </a:ln>
                <a:solidFill>
                  <a:schemeClr val="tx1"/>
                </a:solidFill>
                <a:effectLst/>
                <a:latin typeface="Calibri" pitchFamily="34" charset="0"/>
                <a:ea typeface="Calibri" pitchFamily="34" charset="0"/>
              </a:rPr>
              <a:t>Conquest</a:t>
            </a:r>
            <a:r>
              <a:rPr kumimoji="0" lang="en-GB" altLang="en-US" b="0" i="0" u="none" strike="noStrike" cap="none" normalizeH="0" baseline="0" dirty="0" smtClean="0">
                <a:ln>
                  <a:noFill/>
                </a:ln>
                <a:solidFill>
                  <a:schemeClr val="tx1"/>
                </a:solidFill>
                <a:effectLst/>
                <a:latin typeface="Calibri" pitchFamily="34" charset="0"/>
                <a:ea typeface="Calibri" pitchFamily="34" charset="0"/>
              </a:rPr>
              <a:t>’</a:t>
            </a:r>
            <a:r>
              <a:rPr kumimoji="0" lang="en-GB" b="0" i="0" u="none" strike="noStrike" cap="none" normalizeH="0" baseline="0" dirty="0" smtClean="0">
                <a:ln>
                  <a:noFill/>
                </a:ln>
                <a:solidFill>
                  <a:schemeClr val="tx1"/>
                </a:solidFill>
                <a:effectLst/>
                <a:latin typeface="Calibri" pitchFamily="34" charset="0"/>
                <a:ea typeface="Calibri" pitchFamily="34" charset="0"/>
              </a:rPr>
              <a:t> , </a:t>
            </a:r>
            <a:r>
              <a:rPr kumimoji="0" lang="en-GB" altLang="en-US" b="0" i="0" u="none" strike="noStrike" cap="none" normalizeH="0" baseline="0" dirty="0" smtClean="0">
                <a:ln>
                  <a:noFill/>
                </a:ln>
                <a:solidFill>
                  <a:schemeClr val="tx1"/>
                </a:solidFill>
                <a:effectLst/>
                <a:latin typeface="Calibri" pitchFamily="34" charset="0"/>
                <a:ea typeface="Calibri" pitchFamily="34" charset="0"/>
              </a:rPr>
              <a:t>‘</a:t>
            </a:r>
            <a:r>
              <a:rPr kumimoji="0" lang="en-GB" b="0" i="0" u="none" strike="noStrike" cap="none" normalizeH="0" baseline="0" dirty="0" smtClean="0">
                <a:ln>
                  <a:noFill/>
                </a:ln>
                <a:solidFill>
                  <a:schemeClr val="tx1"/>
                </a:solidFill>
                <a:effectLst/>
                <a:latin typeface="Calibri" pitchFamily="34" charset="0"/>
                <a:ea typeface="Calibri" pitchFamily="34" charset="0"/>
              </a:rPr>
              <a:t>Encounter</a:t>
            </a:r>
            <a:r>
              <a:rPr kumimoji="0" lang="en-GB" altLang="en-US" b="0" i="0" u="none" strike="noStrike" cap="none" normalizeH="0" baseline="0" dirty="0" smtClean="0">
                <a:ln>
                  <a:noFill/>
                </a:ln>
                <a:solidFill>
                  <a:schemeClr val="tx1"/>
                </a:solidFill>
                <a:effectLst/>
                <a:latin typeface="Calibri" pitchFamily="34" charset="0"/>
                <a:ea typeface="Calibri" pitchFamily="34" charset="0"/>
              </a:rPr>
              <a:t>’</a:t>
            </a:r>
            <a:r>
              <a:rPr kumimoji="0" lang="en-GB" b="0" i="0" u="none" strike="noStrike" cap="none" normalizeH="0" baseline="0" dirty="0" smtClean="0">
                <a:ln>
                  <a:noFill/>
                </a:ln>
                <a:solidFill>
                  <a:schemeClr val="tx1"/>
                </a:solidFill>
                <a:effectLst/>
                <a:latin typeface="Calibri" pitchFamily="34" charset="0"/>
                <a:ea typeface="Calibri" pitchFamily="34" charset="0"/>
              </a:rPr>
              <a:t>, </a:t>
            </a:r>
            <a:r>
              <a:rPr kumimoji="0" lang="en-GB" altLang="en-US" b="0" i="0" u="none" strike="noStrike" cap="none" normalizeH="0" baseline="0" dirty="0" smtClean="0">
                <a:ln>
                  <a:noFill/>
                </a:ln>
                <a:solidFill>
                  <a:schemeClr val="tx1"/>
                </a:solidFill>
                <a:effectLst/>
                <a:latin typeface="Calibri" pitchFamily="34" charset="0"/>
                <a:ea typeface="Calibri" pitchFamily="34" charset="0"/>
              </a:rPr>
              <a:t>‘</a:t>
            </a:r>
            <a:r>
              <a:rPr kumimoji="0" lang="en-GB" b="0" i="0" u="none" strike="noStrike" cap="none" normalizeH="0" baseline="0" dirty="0" smtClean="0">
                <a:ln>
                  <a:noFill/>
                </a:ln>
                <a:solidFill>
                  <a:schemeClr val="tx1"/>
                </a:solidFill>
                <a:effectLst/>
                <a:latin typeface="Calibri" pitchFamily="34" charset="0"/>
                <a:ea typeface="Calibri" pitchFamily="34" charset="0"/>
              </a:rPr>
              <a:t>Invasion</a:t>
            </a:r>
            <a:r>
              <a:rPr kumimoji="0" lang="en-GB" altLang="en-US" b="0" i="0" u="none" strike="noStrike" cap="none" normalizeH="0" baseline="0" dirty="0" smtClean="0">
                <a:ln>
                  <a:noFill/>
                </a:ln>
                <a:solidFill>
                  <a:schemeClr val="tx1"/>
                </a:solidFill>
                <a:effectLst/>
                <a:latin typeface="Calibri" pitchFamily="34" charset="0"/>
                <a:ea typeface="Calibri" pitchFamily="34" charset="0"/>
              </a:rPr>
              <a:t>’</a:t>
            </a:r>
            <a:r>
              <a:rPr kumimoji="0" lang="en-GB" b="0" i="0" u="none" strike="noStrike" cap="none" normalizeH="0" baseline="0" dirty="0" smtClean="0">
                <a:ln>
                  <a:noFill/>
                </a:ln>
                <a:solidFill>
                  <a:schemeClr val="tx1"/>
                </a:solidFill>
                <a:effectLst/>
                <a:latin typeface="Calibri" pitchFamily="34" charset="0"/>
                <a:ea typeface="Calibri" pitchFamily="34" charset="0"/>
              </a:rPr>
              <a:t>?</a:t>
            </a:r>
            <a:endParaRPr kumimoji="0" lang="en-GB" altLang="en-US" b="0" i="0" u="none" strike="noStrike" cap="none" normalizeH="0" baseline="0" dirty="0" smtClean="0">
              <a:ln>
                <a:noFill/>
              </a:ln>
              <a:solidFill>
                <a:schemeClr val="tx1"/>
              </a:solidFill>
              <a:effectLst/>
              <a:latin typeface="Calibri" pitchFamily="34" charset="0"/>
              <a:ea typeface="Calibri" pitchFamily="34" charset="0"/>
            </a:endParaRPr>
          </a:p>
          <a:p>
            <a:pPr marL="0" indent="0" fontAlgn="base">
              <a:lnSpc>
                <a:spcPct val="100000"/>
              </a:lnSpc>
              <a:spcBef>
                <a:spcPct val="0"/>
              </a:spcBef>
              <a:spcAft>
                <a:spcPct val="0"/>
              </a:spcAft>
            </a:pPr>
            <a:r>
              <a:rPr kumimoji="0" lang="en-GB" altLang="en-US" b="0" i="0" u="none" strike="noStrike" cap="none" normalizeH="0" baseline="0" dirty="0" smtClean="0">
                <a:ln>
                  <a:noFill/>
                </a:ln>
                <a:solidFill>
                  <a:schemeClr val="tx1"/>
                </a:solidFill>
                <a:effectLst/>
                <a:latin typeface="Calibri" pitchFamily="34" charset="0"/>
                <a:ea typeface="Calibri" pitchFamily="34" charset="0"/>
              </a:rPr>
              <a:t>‘</a:t>
            </a:r>
            <a:r>
              <a:rPr kumimoji="0" lang="en-GB" b="0" i="0" u="none" strike="noStrike" cap="none" normalizeH="0" baseline="0" dirty="0" smtClean="0">
                <a:ln>
                  <a:noFill/>
                </a:ln>
                <a:solidFill>
                  <a:schemeClr val="tx1"/>
                </a:solidFill>
                <a:effectLst/>
                <a:latin typeface="Calibri" pitchFamily="34" charset="0"/>
                <a:ea typeface="Calibri" pitchFamily="34" charset="0"/>
              </a:rPr>
              <a:t>New</a:t>
            </a:r>
            <a:r>
              <a:rPr kumimoji="0" lang="en-GB" altLang="en-US" b="0" i="0" u="none" strike="noStrike" cap="none" normalizeH="0" baseline="0" dirty="0" smtClean="0">
                <a:ln>
                  <a:noFill/>
                </a:ln>
                <a:solidFill>
                  <a:schemeClr val="tx1"/>
                </a:solidFill>
                <a:effectLst/>
                <a:latin typeface="Calibri" pitchFamily="34" charset="0"/>
                <a:ea typeface="Calibri" pitchFamily="34" charset="0"/>
              </a:rPr>
              <a:t>’</a:t>
            </a:r>
            <a:r>
              <a:rPr kumimoji="0" lang="en-GB" b="0" i="0" u="none" strike="noStrike" cap="none" normalizeH="0" baseline="0" dirty="0" smtClean="0">
                <a:ln>
                  <a:noFill/>
                </a:ln>
                <a:solidFill>
                  <a:schemeClr val="tx1"/>
                </a:solidFill>
                <a:effectLst/>
                <a:latin typeface="Calibri" pitchFamily="34" charset="0"/>
                <a:ea typeface="Calibri" pitchFamily="34" charset="0"/>
              </a:rPr>
              <a:t> World? </a:t>
            </a:r>
          </a:p>
          <a:p>
            <a:pPr marL="0" lvl="0" indent="0" fontAlgn="base">
              <a:lnSpc>
                <a:spcPct val="100000"/>
              </a:lnSpc>
              <a:spcBef>
                <a:spcPct val="0"/>
              </a:spcBef>
              <a:spcAft>
                <a:spcPct val="0"/>
              </a:spcAft>
            </a:pPr>
            <a:r>
              <a:rPr kumimoji="0" lang="en-GB" altLang="en-US" b="0" i="0" u="none" strike="noStrike" cap="none" normalizeH="0" baseline="0" dirty="0" smtClean="0">
                <a:ln>
                  <a:noFill/>
                </a:ln>
                <a:solidFill>
                  <a:schemeClr val="tx1"/>
                </a:solidFill>
                <a:effectLst/>
                <a:latin typeface="Calibri" pitchFamily="34" charset="0"/>
                <a:ea typeface="Calibri" pitchFamily="34" charset="0"/>
              </a:rPr>
              <a:t>‘</a:t>
            </a:r>
            <a:r>
              <a:rPr kumimoji="0" lang="en-GB" b="0" i="0" u="none" strike="noStrike" cap="none" normalizeH="0" baseline="0" dirty="0" smtClean="0">
                <a:ln>
                  <a:noFill/>
                </a:ln>
                <a:solidFill>
                  <a:schemeClr val="tx1"/>
                </a:solidFill>
                <a:effectLst/>
                <a:latin typeface="Calibri" pitchFamily="34" charset="0"/>
                <a:ea typeface="Calibri" pitchFamily="34" charset="0"/>
              </a:rPr>
              <a:t>Spanish</a:t>
            </a:r>
            <a:r>
              <a:rPr kumimoji="0" lang="en-GB" altLang="en-US" b="0" i="0" u="none" strike="noStrike" cap="none" normalizeH="0" baseline="0" dirty="0" smtClean="0">
                <a:ln>
                  <a:noFill/>
                </a:ln>
                <a:solidFill>
                  <a:schemeClr val="tx1"/>
                </a:solidFill>
                <a:effectLst/>
                <a:latin typeface="Calibri" pitchFamily="34" charset="0"/>
                <a:ea typeface="Calibri" pitchFamily="34" charset="0"/>
              </a:rPr>
              <a:t>’</a:t>
            </a:r>
            <a:r>
              <a:rPr kumimoji="0" lang="en-GB" b="0" i="0" u="none" strike="noStrike" cap="none" normalizeH="0" baseline="0" dirty="0" smtClean="0">
                <a:ln>
                  <a:noFill/>
                </a:ln>
                <a:solidFill>
                  <a:schemeClr val="tx1"/>
                </a:solidFill>
                <a:effectLst/>
                <a:latin typeface="Calibri" pitchFamily="34" charset="0"/>
                <a:ea typeface="Calibri" pitchFamily="34" charset="0"/>
              </a:rPr>
              <a:t> (or </a:t>
            </a:r>
            <a:r>
              <a:rPr kumimoji="0" lang="en-GB" altLang="en-US" b="0" i="0" u="none" strike="noStrike" cap="none" normalizeH="0" baseline="0" dirty="0" smtClean="0">
                <a:ln>
                  <a:noFill/>
                </a:ln>
                <a:solidFill>
                  <a:schemeClr val="tx1"/>
                </a:solidFill>
                <a:effectLst/>
                <a:latin typeface="Calibri" pitchFamily="34" charset="0"/>
                <a:ea typeface="Calibri" pitchFamily="34" charset="0"/>
              </a:rPr>
              <a:t>‘</a:t>
            </a:r>
            <a:r>
              <a:rPr kumimoji="0" lang="en-GB" b="0" i="0" u="none" strike="noStrike" cap="none" normalizeH="0" baseline="0" dirty="0" smtClean="0">
                <a:ln>
                  <a:noFill/>
                </a:ln>
                <a:solidFill>
                  <a:schemeClr val="tx1"/>
                </a:solidFill>
                <a:effectLst/>
                <a:latin typeface="Calibri" pitchFamily="34" charset="0"/>
                <a:ea typeface="Calibri" pitchFamily="34" charset="0"/>
              </a:rPr>
              <a:t>Latin</a:t>
            </a:r>
            <a:r>
              <a:rPr kumimoji="0" lang="en-GB" altLang="en-US" b="0" i="0" u="none" strike="noStrike" cap="none" normalizeH="0" baseline="0" dirty="0" smtClean="0">
                <a:ln>
                  <a:noFill/>
                </a:ln>
                <a:solidFill>
                  <a:schemeClr val="tx1"/>
                </a:solidFill>
                <a:effectLst/>
                <a:latin typeface="Calibri" pitchFamily="34" charset="0"/>
                <a:ea typeface="Calibri" pitchFamily="34" charset="0"/>
              </a:rPr>
              <a:t>’</a:t>
            </a:r>
            <a:r>
              <a:rPr kumimoji="0" lang="en-GB" b="0" i="0" u="none" strike="noStrike" cap="none" normalizeH="0" baseline="0" dirty="0" smtClean="0">
                <a:ln>
                  <a:noFill/>
                </a:ln>
                <a:solidFill>
                  <a:schemeClr val="tx1"/>
                </a:solidFill>
                <a:effectLst/>
                <a:latin typeface="Calibri" pitchFamily="34" charset="0"/>
                <a:ea typeface="Calibri" pitchFamily="34" charset="0"/>
              </a:rPr>
              <a:t>)   America?</a:t>
            </a:r>
          </a:p>
          <a:p>
            <a:pPr marL="0" lvl="0" indent="0" fontAlgn="base">
              <a:lnSpc>
                <a:spcPct val="100000"/>
              </a:lnSpc>
              <a:spcBef>
                <a:spcPct val="0"/>
              </a:spcBef>
              <a:spcAft>
                <a:spcPct val="0"/>
              </a:spcAft>
            </a:pPr>
            <a:r>
              <a:rPr kumimoji="0" lang="en-GB" b="0" i="0" u="none" strike="noStrike" cap="none" normalizeH="0" baseline="0" dirty="0" smtClean="0">
                <a:ln>
                  <a:noFill/>
                </a:ln>
                <a:solidFill>
                  <a:schemeClr val="tx1"/>
                </a:solidFill>
                <a:effectLst/>
                <a:latin typeface="Calibri" pitchFamily="34" charset="0"/>
                <a:ea typeface="Calibri" pitchFamily="34" charset="0"/>
              </a:rPr>
              <a:t> </a:t>
            </a:r>
            <a:r>
              <a:rPr kumimoji="0" lang="en-GB" altLang="en-US" b="0" i="0" u="none" strike="noStrike" cap="none" normalizeH="0" baseline="0" dirty="0" smtClean="0">
                <a:ln>
                  <a:noFill/>
                </a:ln>
                <a:solidFill>
                  <a:schemeClr val="tx1"/>
                </a:solidFill>
                <a:effectLst/>
                <a:latin typeface="Calibri" pitchFamily="34" charset="0"/>
                <a:ea typeface="Calibri" pitchFamily="34" charset="0"/>
              </a:rPr>
              <a:t>‘Fusion’</a:t>
            </a:r>
            <a:r>
              <a:rPr kumimoji="0" lang="en-GB" altLang="en-US" b="0" i="0" u="none" strike="noStrike" cap="none" normalizeH="0" dirty="0" smtClean="0">
                <a:ln>
                  <a:noFill/>
                </a:ln>
                <a:solidFill>
                  <a:schemeClr val="tx1"/>
                </a:solidFill>
                <a:effectLst/>
                <a:latin typeface="Calibri" pitchFamily="34" charset="0"/>
                <a:ea typeface="Calibri" pitchFamily="34" charset="0"/>
              </a:rPr>
              <a:t> or ‘Appropriatio</a:t>
            </a:r>
            <a:r>
              <a:rPr lang="en-GB" altLang="en-US" dirty="0" smtClean="0">
                <a:latin typeface="Calibri" pitchFamily="34" charset="0"/>
                <a:ea typeface="Calibri" pitchFamily="34" charset="0"/>
              </a:rPr>
              <a:t>n?</a:t>
            </a:r>
            <a:endParaRPr kumimoji="0" lang="en-GB" b="0" i="0" u="none" strike="noStrike" cap="none" normalizeH="0" baseline="0" dirty="0" smtClean="0">
              <a:ln>
                <a:noFill/>
              </a:ln>
              <a:solidFill>
                <a:schemeClr val="tx1"/>
              </a:solidFill>
              <a:effectLst/>
              <a:latin typeface="Calibri" pitchFamily="34" charset="0"/>
              <a:ea typeface="Calibri" pitchFamily="34" charset="0"/>
            </a:endParaRPr>
          </a:p>
          <a:p>
            <a:pPr marL="0" lvl="0" indent="0" fontAlgn="base">
              <a:lnSpc>
                <a:spcPct val="100000"/>
              </a:lnSpc>
              <a:spcBef>
                <a:spcPct val="0"/>
              </a:spcBef>
              <a:spcAft>
                <a:spcPct val="0"/>
              </a:spcAft>
            </a:pPr>
            <a:r>
              <a:rPr kumimoji="0" lang="en-GB" b="0" i="0" u="none" strike="noStrike" cap="none" normalizeH="0" baseline="0" dirty="0" smtClean="0">
                <a:ln>
                  <a:noFill/>
                </a:ln>
                <a:solidFill>
                  <a:schemeClr val="tx1"/>
                </a:solidFill>
                <a:effectLst/>
                <a:latin typeface="Calibri" pitchFamily="34" charset="0"/>
                <a:ea typeface="Calibri" pitchFamily="34" charset="0"/>
              </a:rPr>
              <a:t> </a:t>
            </a:r>
            <a:r>
              <a:rPr kumimoji="0" lang="en-GB" altLang="en-US" b="0" i="0" u="none" strike="noStrike" cap="none" normalizeH="0" baseline="0" dirty="0" smtClean="0">
                <a:ln>
                  <a:noFill/>
                </a:ln>
                <a:solidFill>
                  <a:schemeClr val="tx1"/>
                </a:solidFill>
                <a:effectLst/>
                <a:latin typeface="Calibri" pitchFamily="34" charset="0"/>
                <a:ea typeface="Calibri" pitchFamily="34" charset="0"/>
              </a:rPr>
              <a:t>‘</a:t>
            </a:r>
            <a:r>
              <a:rPr kumimoji="0" lang="en-GB" b="0" i="0" u="none" strike="noStrike" cap="none" normalizeH="0" baseline="0" dirty="0" smtClean="0">
                <a:ln>
                  <a:noFill/>
                </a:ln>
                <a:solidFill>
                  <a:schemeClr val="tx1"/>
                </a:solidFill>
                <a:effectLst/>
                <a:latin typeface="Calibri" pitchFamily="34" charset="0"/>
                <a:ea typeface="Calibri" pitchFamily="34" charset="0"/>
              </a:rPr>
              <a:t>New</a:t>
            </a:r>
            <a:r>
              <a:rPr kumimoji="0" lang="en-GB" altLang="en-US" b="0" i="0" u="none" strike="noStrike" cap="none" normalizeH="0" baseline="0" dirty="0" smtClean="0">
                <a:ln>
                  <a:noFill/>
                </a:ln>
                <a:solidFill>
                  <a:schemeClr val="tx1"/>
                </a:solidFill>
                <a:effectLst/>
                <a:latin typeface="Calibri" pitchFamily="34" charset="0"/>
                <a:ea typeface="Calibri" pitchFamily="34" charset="0"/>
              </a:rPr>
              <a:t>’</a:t>
            </a:r>
            <a:r>
              <a:rPr kumimoji="0" lang="en-GB" b="0" i="0" u="none" strike="noStrike" cap="none" normalizeH="0" baseline="0" dirty="0" smtClean="0">
                <a:ln>
                  <a:noFill/>
                </a:ln>
                <a:solidFill>
                  <a:schemeClr val="tx1"/>
                </a:solidFill>
                <a:effectLst/>
                <a:latin typeface="Calibri" pitchFamily="34" charset="0"/>
                <a:ea typeface="Calibri" pitchFamily="34" charset="0"/>
              </a:rPr>
              <a:t> World?</a:t>
            </a:r>
          </a:p>
          <a:p>
            <a:pPr marL="0" lvl="0" indent="0" fontAlgn="base">
              <a:lnSpc>
                <a:spcPct val="100000"/>
              </a:lnSpc>
              <a:spcBef>
                <a:spcPct val="0"/>
              </a:spcBef>
              <a:spcAft>
                <a:spcPct val="0"/>
              </a:spcAft>
            </a:pPr>
            <a:r>
              <a:rPr kumimoji="0" lang="en-GB" b="0" i="0" u="none" strike="noStrike" cap="none" normalizeH="0" baseline="0" dirty="0" smtClean="0">
                <a:ln>
                  <a:noFill/>
                </a:ln>
                <a:solidFill>
                  <a:schemeClr val="tx1"/>
                </a:solidFill>
                <a:effectLst/>
                <a:latin typeface="Calibri" pitchFamily="34" charset="0"/>
                <a:ea typeface="Calibri" pitchFamily="34" charset="0"/>
              </a:rPr>
              <a:t>Indian (</a:t>
            </a:r>
            <a:r>
              <a:rPr kumimoji="0" lang="en-GB" b="0" i="1" u="none" strike="noStrike" cap="none" normalizeH="0" baseline="0" dirty="0" err="1" smtClean="0">
                <a:ln>
                  <a:noFill/>
                </a:ln>
                <a:solidFill>
                  <a:schemeClr val="tx1"/>
                </a:solidFill>
                <a:effectLst/>
                <a:latin typeface="Calibri" pitchFamily="34" charset="0"/>
                <a:ea typeface="Calibri" pitchFamily="34" charset="0"/>
              </a:rPr>
              <a:t>indio</a:t>
            </a:r>
            <a:r>
              <a:rPr kumimoji="0" lang="en-GB" b="0" i="0" u="none" strike="noStrike" cap="none" normalizeH="0" baseline="0" dirty="0" smtClean="0">
                <a:ln>
                  <a:noFill/>
                </a:ln>
                <a:solidFill>
                  <a:schemeClr val="tx1"/>
                </a:solidFill>
                <a:effectLst/>
                <a:latin typeface="Calibri" pitchFamily="34" charset="0"/>
                <a:ea typeface="Calibri" pitchFamily="34" charset="0"/>
              </a:rPr>
              <a:t>)? Native/American? </a:t>
            </a:r>
          </a:p>
          <a:p>
            <a:endParaRPr lang="en-GB" dirty="0"/>
          </a:p>
        </p:txBody>
      </p:sp>
      <p:sp>
        <p:nvSpPr>
          <p:cNvPr id="53250" name="AutoShape 2" descr="Image result for columbus 1492"/>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3252" name="AutoShape 4" descr="Image result for columbus 1492"/>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3254" name="AutoShape 6" descr="Christopher Columbus: Foods of the New World - When Columbus reached the Americas in 1492, he encountered a native cuisine unfamiliar to Europeans. As two cultures converged, a new food culture developed."/>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88274231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
            </a:r>
            <a:br>
              <a:rPr lang="en-GB" dirty="0"/>
            </a:br>
            <a:r>
              <a:rPr lang="en-US" dirty="0"/>
              <a:t>From </a:t>
            </a:r>
            <a:r>
              <a:rPr lang="en-US" b="1" dirty="0"/>
              <a:t>Columbus’ first letter, </a:t>
            </a:r>
            <a:r>
              <a:rPr lang="en-US" dirty="0"/>
              <a:t>describing the island of Hispaniola (and the </a:t>
            </a:r>
            <a:r>
              <a:rPr lang="en-US" dirty="0" err="1"/>
              <a:t>Taíno</a:t>
            </a:r>
            <a:r>
              <a:rPr lang="en-US" dirty="0"/>
              <a:t> people): </a:t>
            </a:r>
            <a:endParaRPr lang="en-GB" dirty="0"/>
          </a:p>
        </p:txBody>
      </p:sp>
      <p:sp>
        <p:nvSpPr>
          <p:cNvPr id="3" name="Content Placeholder 2"/>
          <p:cNvSpPr>
            <a:spLocks noGrp="1"/>
          </p:cNvSpPr>
          <p:nvPr>
            <p:ph idx="1"/>
          </p:nvPr>
        </p:nvSpPr>
        <p:spPr/>
        <p:txBody>
          <a:bodyPr>
            <a:normAutofit lnSpcReduction="10000"/>
          </a:bodyPr>
          <a:lstStyle/>
          <a:p>
            <a:pPr marL="0" indent="0">
              <a:buNone/>
            </a:pPr>
            <a:endParaRPr lang="en-GB" dirty="0"/>
          </a:p>
          <a:p>
            <a:r>
              <a:rPr lang="en-US" dirty="0" smtClean="0"/>
              <a:t>‘</a:t>
            </a:r>
            <a:r>
              <a:rPr lang="en-US" dirty="0"/>
              <a:t>This island is to be desired and very desirable’ </a:t>
            </a:r>
          </a:p>
          <a:p>
            <a:r>
              <a:rPr lang="en-US" dirty="0" smtClean="0"/>
              <a:t>‘</a:t>
            </a:r>
            <a:r>
              <a:rPr lang="en-US" dirty="0"/>
              <a:t>there are great and beautiful mountains, vast fields, groves, fertile plains, very suitable for planting and cultivating’ </a:t>
            </a:r>
          </a:p>
          <a:p>
            <a:r>
              <a:rPr lang="en-US" dirty="0" smtClean="0"/>
              <a:t>Hispaniola </a:t>
            </a:r>
            <a:r>
              <a:rPr lang="en-US" dirty="0"/>
              <a:t>‘abounds in different kinds of spices, in gold, and in metals’ </a:t>
            </a:r>
          </a:p>
          <a:p>
            <a:r>
              <a:rPr lang="en-US" dirty="0" smtClean="0"/>
              <a:t>All </a:t>
            </a:r>
            <a:r>
              <a:rPr lang="en-US" dirty="0"/>
              <a:t>these people lack … every kind of iron; they are also without weapons … they are timid and full of fear’ </a:t>
            </a:r>
          </a:p>
          <a:p>
            <a:r>
              <a:rPr lang="en-US" dirty="0" smtClean="0"/>
              <a:t>‘</a:t>
            </a:r>
            <a:r>
              <a:rPr lang="en-US" dirty="0"/>
              <a:t>when they perceive that they are safe, putting aside all fear, they are of simple manners and trustworthy, and very liberal with everything they have, refusing no one who asks for anything they may possess’ </a:t>
            </a:r>
          </a:p>
          <a:p>
            <a:endParaRPr lang="en-GB" dirty="0"/>
          </a:p>
        </p:txBody>
      </p:sp>
    </p:spTree>
    <p:extLst>
      <p:ext uri="{BB962C8B-B14F-4D97-AF65-F5344CB8AC3E}">
        <p14:creationId xmlns:p14="http://schemas.microsoft.com/office/powerpoint/2010/main" val="41204290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
            </a:r>
            <a:br>
              <a:rPr lang="en-GB" dirty="0"/>
            </a:br>
            <a:r>
              <a:rPr lang="en-GB" dirty="0"/>
              <a:t>Columbus on </a:t>
            </a:r>
            <a:r>
              <a:rPr lang="en-GB" dirty="0" smtClean="0"/>
              <a:t>Hispaniola (Now Haiti and Dominican Republic) </a:t>
            </a:r>
            <a:endParaRPr lang="en-GB" dirty="0"/>
          </a:p>
        </p:txBody>
      </p:sp>
      <p:sp>
        <p:nvSpPr>
          <p:cNvPr id="3" name="Content Placeholder 2"/>
          <p:cNvSpPr>
            <a:spLocks noGrp="1"/>
          </p:cNvSpPr>
          <p:nvPr>
            <p:ph idx="1"/>
          </p:nvPr>
        </p:nvSpPr>
        <p:spPr/>
        <p:txBody>
          <a:bodyPr>
            <a:normAutofit fontScale="77500" lnSpcReduction="20000"/>
          </a:bodyPr>
          <a:lstStyle/>
          <a:p>
            <a:endParaRPr lang="en-GB" dirty="0"/>
          </a:p>
          <a:p>
            <a:endParaRPr lang="en-GB" dirty="0"/>
          </a:p>
          <a:p>
            <a:r>
              <a:rPr lang="en-US" dirty="0" smtClean="0"/>
              <a:t>‘</a:t>
            </a:r>
            <a:r>
              <a:rPr lang="en-US" dirty="0"/>
              <a:t>those people are very amiable and kind, to such a degree that the said king [i.e. chief] gloried in calling me his brother’ </a:t>
            </a:r>
          </a:p>
          <a:p>
            <a:r>
              <a:rPr lang="en-US" dirty="0" smtClean="0"/>
              <a:t>‘</a:t>
            </a:r>
            <a:r>
              <a:rPr lang="en-US" dirty="0"/>
              <a:t>I promise this, that if I am supported by our most invincible sovereigns with a little of their help, as much gold can be supplied as they will need, indeed as much of spices, of cotton, of mastic gum [a type of resin]… also as much of aloes wood [Asian tree prized for its resin, used in, e.g., medicines], and as many slaves … as their Majesties will wish to demand. Likewise rhubarb and other kinds of spices’ </a:t>
            </a:r>
          </a:p>
          <a:p>
            <a:r>
              <a:rPr lang="en-US" dirty="0" smtClean="0"/>
              <a:t>‘</a:t>
            </a:r>
            <a:r>
              <a:rPr lang="en-US" dirty="0"/>
              <a:t>Let Christ rejoice on earth, as he rejoices in heaven, when he foresees coming to salvation so many souls of people hitherto lost. Let us be glad also, as well on account of the exaltation of our faith, as on account of the increase of our temporal affairs, of which not only Spain, but universal Christendom will be partaker’ </a:t>
            </a:r>
          </a:p>
          <a:p>
            <a:endParaRPr lang="en-GB" dirty="0"/>
          </a:p>
        </p:txBody>
      </p:sp>
    </p:spTree>
    <p:extLst>
      <p:ext uri="{BB962C8B-B14F-4D97-AF65-F5344CB8AC3E}">
        <p14:creationId xmlns:p14="http://schemas.microsoft.com/office/powerpoint/2010/main" val="33877221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395288" y="692150"/>
          <a:ext cx="5472112" cy="4876800"/>
        </p:xfrm>
        <a:graphic>
          <a:graphicData uri="http://schemas.openxmlformats.org/drawingml/2006/table">
            <a:tbl>
              <a:tblPr/>
              <a:tblGrid>
                <a:gridCol w="5472112"/>
              </a:tblGrid>
              <a:tr h="0">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GB" sz="800" b="0" i="0" u="none" strike="noStrike" cap="none" normalizeH="0" baseline="0" smtClean="0">
                        <a:ln>
                          <a:noFill/>
                        </a:ln>
                        <a:solidFill>
                          <a:schemeClr val="tx1"/>
                        </a:solidFill>
                        <a:effectLst/>
                        <a:latin typeface="Calibri" pitchFamily="34" charset="0"/>
                        <a:ea typeface="Calibri"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Calibri" pitchFamily="34" charset="0"/>
                          <a:ea typeface="Calibri" pitchFamily="34" charset="0"/>
                        </a:rPr>
                        <a:t>… I who am the voice of Christ crying in the wilderness of this island … it behoves you to listen … this is going to be the strangest voice that you have ever heard, the harshest and hardest … This voice says that you are in mortal sin, that you live and die in it, for the cruelty and tyranny you use in dealing with these innocent people. Tell me, by what right or justice do you keep these Indians in such a cruel and horrible servitude? On what authority have you waged a detestable war against these people, who dwelt quietly and peacefully on their own land? …. For with the excessive work you demand of them they fall ill and die … what do you care that they should be instructed in religion? … Are these not men? Have they not rational souls? Are you not bound to love them as you love yourselves?</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GB" sz="800" b="0" i="0" u="none" strike="noStrike" cap="none" normalizeH="0" baseline="0" smtClean="0">
                        <a:ln>
                          <a:noFill/>
                        </a:ln>
                        <a:solidFill>
                          <a:schemeClr val="tx1"/>
                        </a:solidFill>
                        <a:effectLst/>
                        <a:latin typeface="Calibri" pitchFamily="34" charset="0"/>
                        <a:ea typeface="Calibri" pitchFamily="34"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BEEF4"/>
                    </a:solidFill>
                  </a:tcPr>
                </a:tc>
              </a:tr>
              <a:tr h="0">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GB" sz="800" b="0" i="0" u="none" strike="noStrike" cap="none" normalizeH="0" baseline="0" smtClean="0">
                        <a:ln>
                          <a:noFill/>
                        </a:ln>
                        <a:solidFill>
                          <a:schemeClr val="tx1"/>
                        </a:solidFill>
                        <a:effectLst/>
                        <a:latin typeface="Calibri" pitchFamily="34" charset="0"/>
                        <a:ea typeface="Calibri"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smtClean="0">
                          <a:ln>
                            <a:noFill/>
                          </a:ln>
                          <a:solidFill>
                            <a:schemeClr val="tx1"/>
                          </a:solidFill>
                          <a:effectLst/>
                          <a:latin typeface="Calibri" pitchFamily="34" charset="0"/>
                          <a:ea typeface="Calibri" pitchFamily="34" charset="0"/>
                        </a:rPr>
                        <a:t>Antonio de Montesinos, 1511</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GB" sz="800" b="0" i="0" u="none" strike="noStrike" cap="none" normalizeH="0" baseline="0" smtClean="0">
                        <a:ln>
                          <a:noFill/>
                        </a:ln>
                        <a:solidFill>
                          <a:schemeClr val="tx1"/>
                        </a:solidFill>
                        <a:effectLst/>
                        <a:latin typeface="Calibri" pitchFamily="34" charset="0"/>
                        <a:ea typeface="Calibri" pitchFamily="34"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bl>
          </a:graphicData>
        </a:graphic>
      </p:graphicFrame>
      <p:pic>
        <p:nvPicPr>
          <p:cNvPr id="5" name="Picture 2" descr="C:\Users\Caroline\Pictures\Antonio de Montesinos.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227763" y="549275"/>
            <a:ext cx="2752725" cy="5040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6" name="Table 5"/>
          <p:cNvGraphicFramePr>
            <a:graphicFrameLocks noGrp="1"/>
          </p:cNvGraphicFramePr>
          <p:nvPr/>
        </p:nvGraphicFramePr>
        <p:xfrm>
          <a:off x="3059113" y="5791200"/>
          <a:ext cx="5761037" cy="792480"/>
        </p:xfrm>
        <a:graphic>
          <a:graphicData uri="http://schemas.openxmlformats.org/drawingml/2006/table">
            <a:tbl>
              <a:tblPr/>
              <a:tblGrid>
                <a:gridCol w="5761037"/>
              </a:tblGrid>
              <a:tr h="792163">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800" b="0" i="0" u="none" strike="noStrike" cap="none" normalizeH="0" baseline="0">
                        <a:ln>
                          <a:noFill/>
                        </a:ln>
                        <a:solidFill>
                          <a:schemeClr val="tx1"/>
                        </a:solidFill>
                        <a:effectLst/>
                        <a:latin typeface="Calibri" charset="0"/>
                        <a:ea typeface="Calibri" charset="0"/>
                        <a:cs typeface="Times New Roman" charset="0"/>
                      </a:endParaRPr>
                    </a:p>
                    <a:p>
                      <a:pPr marL="0" marR="0" lvl="0" indent="0" algn="r"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a:ln>
                            <a:noFill/>
                          </a:ln>
                          <a:solidFill>
                            <a:schemeClr val="tx1"/>
                          </a:solidFill>
                          <a:effectLst/>
                          <a:latin typeface="Calibri" charset="0"/>
                          <a:ea typeface="Calibri" charset="0"/>
                          <a:cs typeface="Times New Roman" charset="0"/>
                        </a:rPr>
                        <a:t>Antonio de Montesinos, by Mexican sculptor Antonio Castellanos Basich (in Dominican Republic)</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GB" sz="800" b="0" i="0" u="none" strike="noStrike" cap="none" normalizeH="0" baseline="0">
                        <a:ln>
                          <a:noFill/>
                        </a:ln>
                        <a:solidFill>
                          <a:schemeClr val="tx1"/>
                        </a:solidFill>
                        <a:effectLst/>
                        <a:latin typeface="Calibri" charset="0"/>
                        <a:ea typeface="Calibri" charset="0"/>
                        <a:cs typeface="Times New Roman"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FBFBF"/>
                    </a:solidFill>
                  </a:tcPr>
                </a:tc>
              </a:tr>
            </a:tbl>
          </a:graphicData>
        </a:graphic>
      </p:graphicFrame>
    </p:spTree>
    <p:extLst>
      <p:ext uri="{BB962C8B-B14F-4D97-AF65-F5344CB8AC3E}">
        <p14:creationId xmlns:p14="http://schemas.microsoft.com/office/powerpoint/2010/main" val="34039252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5" descr="A Short Account of the Destruction of the Indi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673" y="191316"/>
            <a:ext cx="7177087" cy="571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79" name="TextBox 2"/>
          <p:cNvSpPr txBox="1">
            <a:spLocks noChangeArrowheads="1"/>
          </p:cNvSpPr>
          <p:nvPr/>
        </p:nvSpPr>
        <p:spPr bwMode="auto">
          <a:xfrm>
            <a:off x="659738" y="5997147"/>
            <a:ext cx="69326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spcBef>
                <a:spcPct val="0"/>
              </a:spcBef>
              <a:buFontTx/>
              <a:buNone/>
            </a:pPr>
            <a:r>
              <a:rPr lang="en-GB" altLang="en-US" sz="2400" dirty="0" err="1"/>
              <a:t>Bartolomé</a:t>
            </a:r>
            <a:r>
              <a:rPr lang="en-GB" altLang="en-US" sz="2400" dirty="0"/>
              <a:t> de las Casas,1542 (published in 1552)</a:t>
            </a:r>
          </a:p>
        </p:txBody>
      </p:sp>
      <p:sp>
        <p:nvSpPr>
          <p:cNvPr id="2" name="TextBox 1"/>
          <p:cNvSpPr txBox="1"/>
          <p:nvPr/>
        </p:nvSpPr>
        <p:spPr>
          <a:xfrm>
            <a:off x="8044249" y="1037968"/>
            <a:ext cx="3904735" cy="4154984"/>
          </a:xfrm>
          <a:prstGeom prst="rect">
            <a:avLst/>
          </a:prstGeom>
          <a:solidFill>
            <a:schemeClr val="accent6">
              <a:lumMod val="40000"/>
              <a:lumOff val="60000"/>
            </a:schemeClr>
          </a:solidFill>
        </p:spPr>
        <p:txBody>
          <a:bodyPr wrap="square" rtlCol="0">
            <a:spAutoFit/>
          </a:bodyPr>
          <a:lstStyle/>
          <a:p>
            <a:r>
              <a:rPr lang="en-GB" sz="2400" dirty="0" smtClean="0"/>
              <a:t>Colonial Legislation:</a:t>
            </a:r>
          </a:p>
          <a:p>
            <a:endParaRPr lang="en-GB" sz="2400" dirty="0"/>
          </a:p>
          <a:p>
            <a:r>
              <a:rPr lang="en-GB" sz="2400" dirty="0" smtClean="0"/>
              <a:t>‘Cannibal Law’ 1503</a:t>
            </a:r>
          </a:p>
          <a:p>
            <a:endParaRPr lang="en-GB" sz="2400" dirty="0"/>
          </a:p>
          <a:p>
            <a:r>
              <a:rPr lang="en-GB" sz="2400" dirty="0" smtClean="0"/>
              <a:t>Law of Burgos</a:t>
            </a:r>
          </a:p>
          <a:p>
            <a:endParaRPr lang="en-GB" sz="2400" dirty="0"/>
          </a:p>
          <a:p>
            <a:r>
              <a:rPr lang="en-GB" sz="2400" dirty="0" smtClean="0"/>
              <a:t>‘The Requirement’ 1513</a:t>
            </a:r>
          </a:p>
          <a:p>
            <a:endParaRPr lang="en-GB" sz="2400" dirty="0"/>
          </a:p>
          <a:p>
            <a:r>
              <a:rPr lang="en-GB" sz="2400" dirty="0" smtClean="0"/>
              <a:t>‘New Laws’ 1492</a:t>
            </a:r>
          </a:p>
          <a:p>
            <a:endParaRPr lang="en-GB" sz="2400" dirty="0"/>
          </a:p>
          <a:p>
            <a:r>
              <a:rPr lang="en-GB" sz="2400" dirty="0" smtClean="0"/>
              <a:t>Valladolid Debates 1550-1551</a:t>
            </a:r>
            <a:endParaRPr lang="en-GB" sz="2400" dirty="0"/>
          </a:p>
        </p:txBody>
      </p:sp>
    </p:spTree>
    <p:extLst>
      <p:ext uri="{BB962C8B-B14F-4D97-AF65-F5344CB8AC3E}">
        <p14:creationId xmlns:p14="http://schemas.microsoft.com/office/powerpoint/2010/main" val="262378975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30427" y="416954"/>
            <a:ext cx="10515600" cy="4351338"/>
          </a:xfrm>
        </p:spPr>
        <p:txBody>
          <a:bodyPr>
            <a:normAutofit/>
          </a:bodyPr>
          <a:lstStyle/>
          <a:p>
            <a:pPr marL="0" indent="0" fontAlgn="base">
              <a:buNone/>
            </a:pPr>
            <a:r>
              <a:rPr lang="en-US" sz="2400" b="1" dirty="0"/>
              <a:t>MIRANDA</a:t>
            </a:r>
            <a:r>
              <a:rPr lang="en-US" sz="2400" dirty="0"/>
              <a:t>      </a:t>
            </a:r>
            <a:endParaRPr lang="en-US" sz="2400" dirty="0" smtClean="0"/>
          </a:p>
          <a:p>
            <a:pPr marL="0" indent="0" fontAlgn="base">
              <a:buNone/>
            </a:pPr>
            <a:r>
              <a:rPr lang="en-US" sz="2400" dirty="0" smtClean="0"/>
              <a:t>Oh</a:t>
            </a:r>
            <a:r>
              <a:rPr lang="en-US" sz="2400" dirty="0"/>
              <a:t>, wonder!</a:t>
            </a:r>
          </a:p>
          <a:p>
            <a:pPr marL="0" indent="0" fontAlgn="base">
              <a:buNone/>
            </a:pPr>
            <a:r>
              <a:rPr lang="en-US" sz="2400" dirty="0"/>
              <a:t>How many goodly creatures are there here!</a:t>
            </a:r>
          </a:p>
          <a:p>
            <a:pPr marL="0" indent="0" fontAlgn="base">
              <a:buNone/>
            </a:pPr>
            <a:r>
              <a:rPr lang="en-US" sz="2400" dirty="0"/>
              <a:t>How beauteous mankind is! O brave new world,</a:t>
            </a:r>
          </a:p>
          <a:p>
            <a:pPr marL="0" indent="0" fontAlgn="base">
              <a:buNone/>
            </a:pPr>
            <a:r>
              <a:rPr lang="en-US" sz="2400" dirty="0"/>
              <a:t>That has such people in ’t</a:t>
            </a:r>
            <a:r>
              <a:rPr lang="en-US" sz="2400" dirty="0" smtClean="0"/>
              <a:t>!</a:t>
            </a:r>
          </a:p>
          <a:p>
            <a:pPr marL="0" indent="0" fontAlgn="base">
              <a:buNone/>
            </a:pPr>
            <a:endParaRPr lang="en-US" sz="2400" dirty="0"/>
          </a:p>
          <a:p>
            <a:pPr marL="0" indent="0" fontAlgn="base">
              <a:buNone/>
            </a:pPr>
            <a:r>
              <a:rPr lang="en-US" sz="2400" dirty="0" smtClean="0"/>
              <a:t>William Shakespeare, </a:t>
            </a:r>
            <a:r>
              <a:rPr lang="en-US" sz="2400" i="1" dirty="0" smtClean="0"/>
              <a:t>The Tempest, </a:t>
            </a:r>
            <a:r>
              <a:rPr lang="en-US" sz="2400" dirty="0" smtClean="0"/>
              <a:t>1610-11</a:t>
            </a:r>
            <a:endParaRPr lang="en-US" sz="2400" dirty="0"/>
          </a:p>
          <a:p>
            <a:pPr marL="0" indent="0" fontAlgn="base">
              <a:buNone/>
            </a:pPr>
            <a:endParaRPr lang="en-GB" dirty="0"/>
          </a:p>
        </p:txBody>
      </p:sp>
      <p:pic>
        <p:nvPicPr>
          <p:cNvPr id="1026" name="Picture 2" descr="Image result for Shakespeare's Tempest"/>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760940" y="-135925"/>
            <a:ext cx="3431059" cy="4227924"/>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mage result for Shakespeare's Tempes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27518" y="3931362"/>
            <a:ext cx="4064481" cy="29266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928696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Image result for monte alban"/>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35321" y="2026508"/>
            <a:ext cx="4988917" cy="3325946"/>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8668939" y="5671751"/>
            <a:ext cx="2190023" cy="369332"/>
          </a:xfrm>
          <a:prstGeom prst="rect">
            <a:avLst/>
          </a:prstGeom>
          <a:noFill/>
        </p:spPr>
        <p:txBody>
          <a:bodyPr wrap="none" rtlCol="0">
            <a:spAutoFit/>
          </a:bodyPr>
          <a:lstStyle/>
          <a:p>
            <a:r>
              <a:rPr lang="en-GB" dirty="0" smtClean="0"/>
              <a:t>Monte Alban, Oaxaca</a:t>
            </a:r>
            <a:endParaRPr lang="en-GB" dirty="0"/>
          </a:p>
        </p:txBody>
      </p:sp>
      <p:pic>
        <p:nvPicPr>
          <p:cNvPr id="6" name="Picture 4" descr="Image result for teotihuacan pyramid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96300" y="0"/>
            <a:ext cx="4739021" cy="313637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3182294" y="3320149"/>
            <a:ext cx="2967031" cy="369332"/>
          </a:xfrm>
          <a:prstGeom prst="rect">
            <a:avLst/>
          </a:prstGeom>
          <a:noFill/>
        </p:spPr>
        <p:txBody>
          <a:bodyPr wrap="none" rtlCol="0">
            <a:spAutoFit/>
          </a:bodyPr>
          <a:lstStyle/>
          <a:p>
            <a:r>
              <a:rPr lang="en-GB" dirty="0" smtClean="0"/>
              <a:t>Teotihuacan, Valley of Mexico</a:t>
            </a:r>
            <a:endParaRPr lang="en-GB" dirty="0"/>
          </a:p>
        </p:txBody>
      </p:sp>
      <p:pic>
        <p:nvPicPr>
          <p:cNvPr id="8" name="Picture 2" descr="Image result for olmec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2400166"/>
            <a:ext cx="2766369" cy="3688492"/>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8279027" y="690089"/>
            <a:ext cx="2731197" cy="646331"/>
          </a:xfrm>
          <a:prstGeom prst="rect">
            <a:avLst/>
          </a:prstGeom>
          <a:noFill/>
        </p:spPr>
        <p:txBody>
          <a:bodyPr wrap="none" rtlCol="0">
            <a:spAutoFit/>
          </a:bodyPr>
          <a:lstStyle/>
          <a:p>
            <a:r>
              <a:rPr lang="en-GB" sz="3600" dirty="0" smtClean="0"/>
              <a:t>Mesoamerica</a:t>
            </a:r>
            <a:endParaRPr lang="en-GB" sz="3600" dirty="0"/>
          </a:p>
        </p:txBody>
      </p:sp>
      <p:sp>
        <p:nvSpPr>
          <p:cNvPr id="2" name="TextBox 1"/>
          <p:cNvSpPr txBox="1"/>
          <p:nvPr/>
        </p:nvSpPr>
        <p:spPr>
          <a:xfrm>
            <a:off x="429814" y="6264875"/>
            <a:ext cx="1906740" cy="369332"/>
          </a:xfrm>
          <a:prstGeom prst="rect">
            <a:avLst/>
          </a:prstGeom>
          <a:noFill/>
        </p:spPr>
        <p:txBody>
          <a:bodyPr wrap="none" rtlCol="0">
            <a:spAutoFit/>
          </a:bodyPr>
          <a:lstStyle/>
          <a:p>
            <a:r>
              <a:rPr lang="en-GB" dirty="0" smtClean="0"/>
              <a:t>Olmec, Civilization</a:t>
            </a:r>
            <a:endParaRPr lang="en-GB" dirty="0"/>
          </a:p>
        </p:txBody>
      </p:sp>
    </p:spTree>
    <p:extLst>
      <p:ext uri="{BB962C8B-B14F-4D97-AF65-F5344CB8AC3E}">
        <p14:creationId xmlns:p14="http://schemas.microsoft.com/office/powerpoint/2010/main" val="27226129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Aims</a:t>
            </a:r>
            <a:endParaRPr lang="en-US" dirty="0"/>
          </a:p>
        </p:txBody>
      </p:sp>
      <p:sp>
        <p:nvSpPr>
          <p:cNvPr id="3" name="Content Placeholder 2"/>
          <p:cNvSpPr>
            <a:spLocks noGrp="1"/>
          </p:cNvSpPr>
          <p:nvPr>
            <p:ph idx="1"/>
          </p:nvPr>
        </p:nvSpPr>
        <p:spPr/>
        <p:txBody>
          <a:bodyPr/>
          <a:lstStyle/>
          <a:p>
            <a:r>
              <a:rPr lang="en-US" dirty="0" smtClean="0"/>
              <a:t>To think about First </a:t>
            </a:r>
            <a:r>
              <a:rPr lang="en-US" dirty="0"/>
              <a:t>C</a:t>
            </a:r>
            <a:r>
              <a:rPr lang="en-US" dirty="0" smtClean="0"/>
              <a:t>ontact between Europeans and Africans in The Americas</a:t>
            </a:r>
          </a:p>
          <a:p>
            <a:r>
              <a:rPr lang="en-US" dirty="0" smtClean="0"/>
              <a:t>To look at the processes at work in the development of  early land-based colonial regimes in The Americas.</a:t>
            </a:r>
          </a:p>
          <a:p>
            <a:r>
              <a:rPr lang="en-US" dirty="0" smtClean="0"/>
              <a:t>To draw out some themes about the significance of ‘The New World’ to ‘The Old World’ and vice versa. </a:t>
            </a:r>
          </a:p>
          <a:p>
            <a:r>
              <a:rPr lang="en-US" dirty="0" smtClean="0"/>
              <a:t>To think about how research on ‘The Conquest of the Americas’ has changed.</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Afbeelding 2" descr="Tenochtitlan_y_Golfo_de_Mexico_1524.jpg"/>
          <p:cNvPicPr>
            <a:picLocks noChangeAspect="1"/>
          </p:cNvPicPr>
          <p:nvPr/>
        </p:nvPicPr>
        <p:blipFill>
          <a:blip r:embed="rId2" cstate="print"/>
          <a:stretch>
            <a:fillRect/>
          </a:stretch>
        </p:blipFill>
        <p:spPr>
          <a:xfrm>
            <a:off x="1759063" y="308918"/>
            <a:ext cx="8595899" cy="5426161"/>
          </a:xfrm>
          <a:prstGeom prst="rect">
            <a:avLst/>
          </a:prstGeom>
        </p:spPr>
      </p:pic>
      <p:sp>
        <p:nvSpPr>
          <p:cNvPr id="11" name="TextBox 10"/>
          <p:cNvSpPr txBox="1"/>
          <p:nvPr/>
        </p:nvSpPr>
        <p:spPr>
          <a:xfrm>
            <a:off x="841633" y="5934670"/>
            <a:ext cx="10773719" cy="923330"/>
          </a:xfrm>
          <a:prstGeom prst="rect">
            <a:avLst/>
          </a:prstGeom>
          <a:noFill/>
        </p:spPr>
        <p:txBody>
          <a:bodyPr wrap="square" rtlCol="0">
            <a:spAutoFit/>
          </a:bodyPr>
          <a:lstStyle/>
          <a:p>
            <a:r>
              <a:rPr lang="en-US" dirty="0" err="1"/>
              <a:t>Tenochtitlán</a:t>
            </a:r>
            <a:r>
              <a:rPr lang="en-US" dirty="0"/>
              <a:t> and the Gulf of Mexico, unknown artist, 1524 [based on map presented to Cortes by Mexica peoples in 1519-1521. Library of Congress</a:t>
            </a:r>
            <a:endParaRPr lang="nl-NL" dirty="0"/>
          </a:p>
          <a:p>
            <a:endParaRPr lang="en-GB" dirty="0"/>
          </a:p>
        </p:txBody>
      </p:sp>
    </p:spTree>
    <p:extLst>
      <p:ext uri="{BB962C8B-B14F-4D97-AF65-F5344CB8AC3E}">
        <p14:creationId xmlns:p14="http://schemas.microsoft.com/office/powerpoint/2010/main" val="405494197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Tenochtitlan (Mexico 1519)</a:t>
            </a:r>
            <a:endParaRPr lang="en-GB" dirty="0"/>
          </a:p>
        </p:txBody>
      </p:sp>
      <p:sp>
        <p:nvSpPr>
          <p:cNvPr id="3" name="Content Placeholder 2"/>
          <p:cNvSpPr>
            <a:spLocks noGrp="1"/>
          </p:cNvSpPr>
          <p:nvPr>
            <p:ph idx="1"/>
          </p:nvPr>
        </p:nvSpPr>
        <p:spPr/>
        <p:txBody>
          <a:bodyPr/>
          <a:lstStyle/>
          <a:p>
            <a:r>
              <a:rPr lang="en-GB" dirty="0" smtClean="0"/>
              <a:t>“When we saw all those cities and villages built in the water, and other great towns on dry land, and that straight and level causeway leading to Mexico, </a:t>
            </a:r>
            <a:r>
              <a:rPr lang="en-GB" b="1" dirty="0" smtClean="0"/>
              <a:t>we were astounded. </a:t>
            </a:r>
            <a:r>
              <a:rPr lang="en-GB" dirty="0" smtClean="0"/>
              <a:t>These great towns and temples and buildings rising from the water, all made of stone, </a:t>
            </a:r>
            <a:r>
              <a:rPr lang="en-GB" b="1" dirty="0" smtClean="0"/>
              <a:t>seemed like an enchanted vision from [the chivalric ballad of] </a:t>
            </a:r>
            <a:r>
              <a:rPr lang="en-GB" b="1" dirty="0" err="1" smtClean="0"/>
              <a:t>Amadís</a:t>
            </a:r>
            <a:r>
              <a:rPr lang="en-GB" b="1" dirty="0" smtClean="0"/>
              <a:t>. </a:t>
            </a:r>
            <a:r>
              <a:rPr lang="en-GB" dirty="0" smtClean="0"/>
              <a:t>Indeed, some of our soldiers asked </a:t>
            </a:r>
            <a:r>
              <a:rPr lang="en-GB" b="1" dirty="0" smtClean="0"/>
              <a:t>whether it was not all a dream.”</a:t>
            </a:r>
          </a:p>
          <a:p>
            <a:pPr marL="0" indent="0">
              <a:buNone/>
            </a:pPr>
            <a:r>
              <a:rPr lang="en-GB" sz="2000" b="1" dirty="0" smtClean="0"/>
              <a:t>			Bernal Diaz, </a:t>
            </a:r>
            <a:r>
              <a:rPr lang="en-GB" sz="2000" b="1" i="1" dirty="0" smtClean="0"/>
              <a:t>True History of the Conquest of New Spain </a:t>
            </a:r>
            <a:r>
              <a:rPr lang="en-GB" sz="2000" b="1" dirty="0" smtClean="0"/>
              <a:t>(1576)</a:t>
            </a:r>
            <a:endParaRPr lang="en-GB" sz="2000" dirty="0"/>
          </a:p>
        </p:txBody>
      </p:sp>
    </p:spTree>
    <p:extLst>
      <p:ext uri="{BB962C8B-B14F-4D97-AF65-F5344CB8AC3E}">
        <p14:creationId xmlns:p14="http://schemas.microsoft.com/office/powerpoint/2010/main" val="888981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8" name="Picture 4" descr="Tenoch2A[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8800" y="457200"/>
            <a:ext cx="8534400" cy="58293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4547642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Image result for conquest of tenochtitlan"/>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 y="1"/>
            <a:ext cx="7562332" cy="5041556"/>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descr="Image result for conquest of tenochtitlan"/>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62332" y="3997185"/>
            <a:ext cx="4629667" cy="28608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2811858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xmlns="" id="{6FB0235B-E78C-4AC4-8559-D9D4B6BE94F6}"/>
              </a:ext>
            </a:extLst>
          </p:cNvPr>
          <p:cNvSpPr>
            <a:spLocks noGrp="1"/>
          </p:cNvSpPr>
          <p:nvPr>
            <p:ph type="title"/>
          </p:nvPr>
        </p:nvSpPr>
        <p:spPr>
          <a:xfrm>
            <a:off x="838200" y="365125"/>
            <a:ext cx="10515600" cy="1325563"/>
          </a:xfrm>
        </p:spPr>
        <p:txBody>
          <a:bodyPr>
            <a:normAutofit/>
          </a:bodyPr>
          <a:lstStyle/>
          <a:p>
            <a:r>
              <a:rPr lang="en-GB" b="1" dirty="0"/>
              <a:t>The rise of the Aztecs in central Mexico</a:t>
            </a:r>
          </a:p>
        </p:txBody>
      </p:sp>
      <p:sp>
        <p:nvSpPr>
          <p:cNvPr id="5" name="Content Placeholder 2">
            <a:extLst>
              <a:ext uri="{FF2B5EF4-FFF2-40B4-BE49-F238E27FC236}">
                <a16:creationId xmlns:a16="http://schemas.microsoft.com/office/drawing/2014/main" xmlns="" id="{0AC13E38-3EF6-422F-9859-76027A16AA6A}"/>
              </a:ext>
            </a:extLst>
          </p:cNvPr>
          <p:cNvSpPr>
            <a:spLocks noGrp="1"/>
          </p:cNvSpPr>
          <p:nvPr>
            <p:ph idx="1"/>
          </p:nvPr>
        </p:nvSpPr>
        <p:spPr>
          <a:xfrm>
            <a:off x="838200" y="1825625"/>
            <a:ext cx="10515600" cy="4351338"/>
          </a:xfrm>
        </p:spPr>
        <p:txBody>
          <a:bodyPr>
            <a:normAutofit lnSpcReduction="10000"/>
          </a:bodyPr>
          <a:lstStyle/>
          <a:p>
            <a:r>
              <a:rPr lang="en-GB" dirty="0"/>
              <a:t>Alliance of </a:t>
            </a:r>
            <a:r>
              <a:rPr lang="en-GB" b="1" dirty="0"/>
              <a:t>3 different peoples</a:t>
            </a:r>
          </a:p>
          <a:p>
            <a:r>
              <a:rPr lang="en-GB" b="1" dirty="0"/>
              <a:t>Mexica are dominant: capital at </a:t>
            </a:r>
            <a:r>
              <a:rPr lang="en-GB" b="1" dirty="0" err="1"/>
              <a:t>Tenochtitlán</a:t>
            </a:r>
            <a:r>
              <a:rPr lang="en-GB" b="1" dirty="0"/>
              <a:t> on Lake Texcoco, from 1325.</a:t>
            </a:r>
          </a:p>
          <a:p>
            <a:r>
              <a:rPr lang="en-GB" dirty="0"/>
              <a:t>They</a:t>
            </a:r>
            <a:r>
              <a:rPr lang="en-GB" b="1" dirty="0"/>
              <a:t> ally with two of their neighbours: the city states of Texcoco and </a:t>
            </a:r>
            <a:r>
              <a:rPr lang="en-GB" b="1" dirty="0" err="1"/>
              <a:t>Tlacopan</a:t>
            </a:r>
            <a:r>
              <a:rPr lang="en-GB" b="1" dirty="0"/>
              <a:t> </a:t>
            </a:r>
            <a:r>
              <a:rPr lang="en-GB" b="1" dirty="0">
                <a:sym typeface="Wingdings" panose="05000000000000000000" pitchFamily="2" charset="2"/>
              </a:rPr>
              <a:t></a:t>
            </a:r>
            <a:r>
              <a:rPr lang="en-GB" b="1" dirty="0"/>
              <a:t> Aztecs conquer Valley of Mexico by 1428.  </a:t>
            </a:r>
          </a:p>
          <a:p>
            <a:r>
              <a:rPr lang="en-GB" dirty="0"/>
              <a:t>1502 under </a:t>
            </a:r>
            <a:r>
              <a:rPr lang="en-GB" b="1" dirty="0"/>
              <a:t>Montezuma II: </a:t>
            </a:r>
            <a:r>
              <a:rPr lang="en-GB" dirty="0"/>
              <a:t>huge</a:t>
            </a:r>
            <a:r>
              <a:rPr lang="en-GB" b="1" dirty="0"/>
              <a:t> empire, centred on </a:t>
            </a:r>
            <a:r>
              <a:rPr lang="en-GB" b="1" dirty="0" err="1"/>
              <a:t>Tenochtitlán</a:t>
            </a:r>
            <a:r>
              <a:rPr lang="en-GB" b="1" dirty="0"/>
              <a:t>. Several hundred thousand residents</a:t>
            </a:r>
            <a:r>
              <a:rPr lang="en-GB" dirty="0"/>
              <a:t> in</a:t>
            </a:r>
            <a:r>
              <a:rPr lang="en-GB" b="1" dirty="0"/>
              <a:t> </a:t>
            </a:r>
            <a:r>
              <a:rPr lang="en-GB" b="1" dirty="0" err="1"/>
              <a:t>Tenochtitlán</a:t>
            </a:r>
            <a:r>
              <a:rPr lang="en-GB" b="1" dirty="0"/>
              <a:t> </a:t>
            </a:r>
            <a:r>
              <a:rPr lang="en-GB" dirty="0"/>
              <a:t>alone</a:t>
            </a:r>
            <a:r>
              <a:rPr lang="en-GB" b="1" dirty="0"/>
              <a:t>;</a:t>
            </a:r>
            <a:r>
              <a:rPr lang="en-GB" dirty="0"/>
              <a:t> </a:t>
            </a:r>
            <a:r>
              <a:rPr lang="en-GB" b="1" dirty="0"/>
              <a:t>1.5 million in Valley of Mexico. </a:t>
            </a:r>
          </a:p>
          <a:p>
            <a:r>
              <a:rPr lang="en-GB" b="1" dirty="0"/>
              <a:t>Some areas and peoples are NOT conquered and become enemies/ rivals: e.g. the </a:t>
            </a:r>
            <a:r>
              <a:rPr lang="en-GB" b="1" dirty="0" err="1"/>
              <a:t>Tlaxcalans</a:t>
            </a:r>
            <a:r>
              <a:rPr lang="en-GB" b="1" dirty="0"/>
              <a:t>.</a:t>
            </a:r>
          </a:p>
          <a:p>
            <a:endParaRPr lang="en-GB" dirty="0"/>
          </a:p>
        </p:txBody>
      </p:sp>
    </p:spTree>
    <p:extLst>
      <p:ext uri="{BB962C8B-B14F-4D97-AF65-F5344CB8AC3E}">
        <p14:creationId xmlns:p14="http://schemas.microsoft.com/office/powerpoint/2010/main" val="182951272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4D0A42D9-33D6-4C18-B091-4C5B08DFD0EF}"/>
              </a:ext>
            </a:extLst>
          </p:cNvPr>
          <p:cNvSpPr>
            <a:spLocks noGrp="1"/>
          </p:cNvSpPr>
          <p:nvPr>
            <p:ph type="title"/>
          </p:nvPr>
        </p:nvSpPr>
        <p:spPr>
          <a:xfrm>
            <a:off x="554865" y="62179"/>
            <a:ext cx="10515600" cy="1325563"/>
          </a:xfrm>
        </p:spPr>
        <p:txBody>
          <a:bodyPr>
            <a:normAutofit/>
          </a:bodyPr>
          <a:lstStyle/>
          <a:p>
            <a:r>
              <a:rPr lang="en-GB" b="1" dirty="0"/>
              <a:t>Features of Aztec Empire</a:t>
            </a:r>
            <a:endParaRPr lang="en-GB" dirty="0"/>
          </a:p>
        </p:txBody>
      </p:sp>
      <p:sp>
        <p:nvSpPr>
          <p:cNvPr id="3" name="Content Placeholder 2">
            <a:extLst>
              <a:ext uri="{FF2B5EF4-FFF2-40B4-BE49-F238E27FC236}">
                <a16:creationId xmlns="" xmlns:a16="http://schemas.microsoft.com/office/drawing/2014/main" id="{425AD11B-E0FE-4F19-9B25-6CB6AE52E65E}"/>
              </a:ext>
            </a:extLst>
          </p:cNvPr>
          <p:cNvSpPr>
            <a:spLocks noGrp="1"/>
          </p:cNvSpPr>
          <p:nvPr>
            <p:ph idx="1"/>
          </p:nvPr>
        </p:nvSpPr>
        <p:spPr>
          <a:xfrm>
            <a:off x="231328" y="1387742"/>
            <a:ext cx="6966846" cy="5309271"/>
          </a:xfrm>
        </p:spPr>
        <p:txBody>
          <a:bodyPr>
            <a:normAutofit lnSpcReduction="10000"/>
          </a:bodyPr>
          <a:lstStyle/>
          <a:p>
            <a:pPr lvl="0"/>
            <a:r>
              <a:rPr lang="en-GB" dirty="0"/>
              <a:t>Based on village units: </a:t>
            </a:r>
            <a:r>
              <a:rPr lang="en-GB" b="1" dirty="0" err="1"/>
              <a:t>calpulli</a:t>
            </a:r>
            <a:r>
              <a:rPr lang="en-GB" b="1" dirty="0"/>
              <a:t>. </a:t>
            </a:r>
            <a:r>
              <a:rPr lang="en-GB" dirty="0"/>
              <a:t>Empire built by adding these units.</a:t>
            </a:r>
            <a:endParaRPr lang="en-GB" b="1" dirty="0"/>
          </a:p>
          <a:p>
            <a:pPr lvl="0"/>
            <a:r>
              <a:rPr lang="en-GB" dirty="0"/>
              <a:t>Very </a:t>
            </a:r>
            <a:r>
              <a:rPr lang="en-GB" b="1" dirty="0"/>
              <a:t>stratified </a:t>
            </a:r>
            <a:r>
              <a:rPr lang="en-GB" dirty="0"/>
              <a:t>society:  elite are warriors/ priests etc; live in </a:t>
            </a:r>
            <a:r>
              <a:rPr lang="en-GB" b="1" dirty="0" err="1"/>
              <a:t>Tenochtitlán</a:t>
            </a:r>
            <a:r>
              <a:rPr lang="en-GB" b="1" dirty="0"/>
              <a:t> &amp; claim tribute from other parts of the empire</a:t>
            </a:r>
          </a:p>
          <a:p>
            <a:pPr lvl="0"/>
            <a:r>
              <a:rPr lang="en-GB" b="1" dirty="0"/>
              <a:t>Religion is central and not separable from politics. </a:t>
            </a:r>
            <a:r>
              <a:rPr lang="en-GB" dirty="0"/>
              <a:t>Descent from god </a:t>
            </a:r>
            <a:r>
              <a:rPr lang="en-GB" b="1" dirty="0"/>
              <a:t>Huitzilopochtli </a:t>
            </a:r>
            <a:r>
              <a:rPr lang="en-GB" dirty="0"/>
              <a:t>justifies rule</a:t>
            </a:r>
          </a:p>
          <a:p>
            <a:pPr lvl="0"/>
            <a:r>
              <a:rPr lang="en-GB" b="1" dirty="0"/>
              <a:t>Syncretism: </a:t>
            </a:r>
            <a:r>
              <a:rPr lang="en-GB" dirty="0" err="1"/>
              <a:t>calpulli</a:t>
            </a:r>
            <a:r>
              <a:rPr lang="en-GB" dirty="0"/>
              <a:t> continue to worship own deities but incorporate Huitzilopochtli</a:t>
            </a:r>
            <a:endParaRPr lang="en-GB" b="1" dirty="0"/>
          </a:p>
          <a:p>
            <a:pPr lvl="0"/>
            <a:r>
              <a:rPr lang="en-GB" b="1" dirty="0"/>
              <a:t>Major cultural achievements. </a:t>
            </a:r>
            <a:r>
              <a:rPr lang="en-GB" dirty="0"/>
              <a:t>Temples; cosmology, education, writing using pictorial/ glyphs system</a:t>
            </a:r>
            <a:endParaRPr lang="en-GB" b="1" dirty="0"/>
          </a:p>
          <a:p>
            <a:endParaRPr lang="en-GB" dirty="0"/>
          </a:p>
        </p:txBody>
      </p:sp>
      <p:pic>
        <p:nvPicPr>
          <p:cNvPr id="2050" name="Picture 2" descr="https://chantiollinmx.files.wordpress.com/2011/08/escuel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401577" y="197300"/>
            <a:ext cx="2559096" cy="2828476"/>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Image result for aztec glyph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84223" y="3309870"/>
            <a:ext cx="4407383" cy="35259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8624233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s://www.ciberjob.org/etnohistoria/Codice-Mendoz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98039" y="197114"/>
            <a:ext cx="4444776" cy="5244572"/>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3889419" y="5679583"/>
            <a:ext cx="3872022" cy="830997"/>
          </a:xfrm>
          <a:prstGeom prst="rect">
            <a:avLst/>
          </a:prstGeom>
          <a:noFill/>
        </p:spPr>
        <p:txBody>
          <a:bodyPr wrap="none" rtlCol="0">
            <a:spAutoFit/>
          </a:bodyPr>
          <a:lstStyle/>
          <a:p>
            <a:r>
              <a:rPr lang="en-GB" sz="2400" dirty="0" smtClean="0"/>
              <a:t>From Codex Mendoza c. 1541</a:t>
            </a:r>
          </a:p>
          <a:p>
            <a:r>
              <a:rPr lang="en-GB" sz="2400" dirty="0" smtClean="0"/>
              <a:t>Bodleian Library Oxford</a:t>
            </a:r>
            <a:endParaRPr lang="en-GB" sz="2400" dirty="0"/>
          </a:p>
        </p:txBody>
      </p:sp>
    </p:spTree>
    <p:extLst>
      <p:ext uri="{BB962C8B-B14F-4D97-AF65-F5344CB8AC3E}">
        <p14:creationId xmlns:p14="http://schemas.microsoft.com/office/powerpoint/2010/main" val="293637196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Andean Region</a:t>
            </a:r>
            <a:endParaRPr lang="en-GB" dirty="0"/>
          </a:p>
        </p:txBody>
      </p:sp>
      <p:pic>
        <p:nvPicPr>
          <p:cNvPr id="1026" name="Picture 2" descr="Image result for imperial peru"/>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8476" y="2143870"/>
            <a:ext cx="10350842" cy="395344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Image result for imperial peru"/>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8476" y="2143870"/>
            <a:ext cx="10350842" cy="39534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3362595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6FAE61D2-4C41-4969-866E-9FFF344CB402}"/>
              </a:ext>
            </a:extLst>
          </p:cNvPr>
          <p:cNvSpPr>
            <a:spLocks noGrp="1"/>
          </p:cNvSpPr>
          <p:nvPr>
            <p:ph type="title"/>
          </p:nvPr>
        </p:nvSpPr>
        <p:spPr/>
        <p:txBody>
          <a:bodyPr>
            <a:normAutofit/>
          </a:bodyPr>
          <a:lstStyle/>
          <a:p>
            <a:r>
              <a:rPr lang="en-GB" b="1" dirty="0"/>
              <a:t>Features of Inca Empire</a:t>
            </a:r>
            <a:br>
              <a:rPr lang="en-GB" b="1" dirty="0"/>
            </a:br>
            <a:endParaRPr lang="en-GB" dirty="0"/>
          </a:p>
        </p:txBody>
      </p:sp>
      <p:sp>
        <p:nvSpPr>
          <p:cNvPr id="4" name="Content Placeholder 3">
            <a:extLst>
              <a:ext uri="{FF2B5EF4-FFF2-40B4-BE49-F238E27FC236}">
                <a16:creationId xmlns="" xmlns:a16="http://schemas.microsoft.com/office/drawing/2014/main" id="{2248F7B6-B45E-465E-9813-2442A4CEC403}"/>
              </a:ext>
            </a:extLst>
          </p:cNvPr>
          <p:cNvSpPr>
            <a:spLocks noGrp="1"/>
          </p:cNvSpPr>
          <p:nvPr>
            <p:ph idx="1"/>
          </p:nvPr>
        </p:nvSpPr>
        <p:spPr>
          <a:xfrm>
            <a:off x="928352" y="2266682"/>
            <a:ext cx="10765665" cy="3562552"/>
          </a:xfrm>
        </p:spPr>
        <p:txBody>
          <a:bodyPr>
            <a:noAutofit/>
          </a:bodyPr>
          <a:lstStyle/>
          <a:p>
            <a:pPr lvl="0"/>
            <a:r>
              <a:rPr lang="en-GB" sz="2600" dirty="0"/>
              <a:t>Based on exacting </a:t>
            </a:r>
            <a:r>
              <a:rPr lang="en-GB" sz="2600" b="1" dirty="0"/>
              <a:t>tribute.</a:t>
            </a:r>
          </a:p>
          <a:p>
            <a:pPr lvl="0"/>
            <a:r>
              <a:rPr lang="en-GB" sz="2600" dirty="0"/>
              <a:t>Village units: </a:t>
            </a:r>
            <a:r>
              <a:rPr lang="en-GB" sz="2600" b="1" dirty="0"/>
              <a:t>ayllu; but also, </a:t>
            </a:r>
            <a:r>
              <a:rPr lang="en-GB" sz="2600" dirty="0"/>
              <a:t>a </a:t>
            </a:r>
            <a:r>
              <a:rPr lang="en-GB" sz="2600" b="1" dirty="0"/>
              <a:t>centralised bureaucratic state.</a:t>
            </a:r>
          </a:p>
          <a:p>
            <a:pPr lvl="0"/>
            <a:r>
              <a:rPr lang="en-GB" sz="2600" b="1" dirty="0"/>
              <a:t>Redistribution and reciprocity </a:t>
            </a:r>
            <a:r>
              <a:rPr lang="en-GB" sz="2600" dirty="0"/>
              <a:t>in Andean society to cope with CLIMATE. </a:t>
            </a:r>
            <a:endParaRPr lang="en-GB" sz="2600" b="1" dirty="0"/>
          </a:p>
          <a:p>
            <a:pPr lvl="0"/>
            <a:r>
              <a:rPr lang="en-GB" sz="2600" b="1" dirty="0"/>
              <a:t>Central warehouses </a:t>
            </a:r>
            <a:r>
              <a:rPr lang="en-GB" sz="2600" dirty="0"/>
              <a:t>for population in times of hunger </a:t>
            </a:r>
          </a:p>
          <a:p>
            <a:pPr lvl="0"/>
            <a:r>
              <a:rPr lang="en-GB" sz="2600" b="1" dirty="0" err="1"/>
              <a:t>Mita</a:t>
            </a:r>
            <a:r>
              <a:rPr lang="en-GB" sz="2600" b="1" dirty="0"/>
              <a:t> – a system of rotational labour service that will be maintained in modified form under the Spanish</a:t>
            </a:r>
          </a:p>
          <a:p>
            <a:pPr lvl="0"/>
            <a:r>
              <a:rPr lang="en-GB" sz="2600" dirty="0"/>
              <a:t>R</a:t>
            </a:r>
            <a:r>
              <a:rPr lang="en-GB" sz="2600" b="1" dirty="0"/>
              <a:t>eligion intertwines with</a:t>
            </a:r>
            <a:r>
              <a:rPr lang="en-GB" sz="2600" dirty="0"/>
              <a:t> state. Local people also keep own </a:t>
            </a:r>
            <a:r>
              <a:rPr lang="en-GB" sz="2600" b="1" dirty="0" err="1"/>
              <a:t>huacas</a:t>
            </a:r>
            <a:r>
              <a:rPr lang="en-GB" sz="2600" b="1" dirty="0"/>
              <a:t> </a:t>
            </a:r>
            <a:r>
              <a:rPr lang="en-GB" sz="2600" dirty="0"/>
              <a:t>(shrines) as well as Inca religion. </a:t>
            </a:r>
            <a:endParaRPr lang="en-GB" sz="2600" b="1" dirty="0"/>
          </a:p>
          <a:p>
            <a:pPr lvl="0"/>
            <a:r>
              <a:rPr lang="en-GB" sz="2600" dirty="0"/>
              <a:t>No </a:t>
            </a:r>
            <a:r>
              <a:rPr lang="en-GB" sz="2600" b="1" dirty="0"/>
              <a:t>writing; </a:t>
            </a:r>
            <a:r>
              <a:rPr lang="en-GB" sz="2600" dirty="0"/>
              <a:t>knotted strings (</a:t>
            </a:r>
            <a:r>
              <a:rPr lang="en-GB" sz="2600" b="1" dirty="0"/>
              <a:t>quipus)</a:t>
            </a:r>
          </a:p>
          <a:p>
            <a:endParaRPr lang="en-GB" sz="1800" dirty="0"/>
          </a:p>
        </p:txBody>
      </p:sp>
      <p:pic>
        <p:nvPicPr>
          <p:cNvPr id="10242" name="Picture 2" descr="https://upload.wikimedia.org/wikipedia/commons/thumb/1/18/Quipo_in_the_Museo_Machu_Picchu%2C_Casa_Concha%2C_Cusco.jpg/300px-Quipo_in_the_Museo_Machu_Picchu%2C_Casa_Concha%2C_Cusc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56255" y="-12879"/>
            <a:ext cx="4663824" cy="26272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1373429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xmlns="" id="{2F0B2DF0-E80B-4635-A9E9-D9FB7C912092}"/>
              </a:ext>
            </a:extLst>
          </p:cNvPr>
          <p:cNvSpPr>
            <a:spLocks noGrp="1"/>
          </p:cNvSpPr>
          <p:nvPr>
            <p:ph type="title"/>
          </p:nvPr>
        </p:nvSpPr>
        <p:spPr>
          <a:xfrm>
            <a:off x="838200" y="365125"/>
            <a:ext cx="10515600" cy="1325563"/>
          </a:xfrm>
        </p:spPr>
        <p:txBody>
          <a:bodyPr>
            <a:normAutofit/>
          </a:bodyPr>
          <a:lstStyle/>
          <a:p>
            <a:r>
              <a:rPr lang="en-GB" b="1" dirty="0"/>
              <a:t>The Aztec and Inca empires are very different, but they share important common traits:</a:t>
            </a:r>
          </a:p>
        </p:txBody>
      </p:sp>
      <p:sp>
        <p:nvSpPr>
          <p:cNvPr id="5" name="Content Placeholder 2">
            <a:extLst>
              <a:ext uri="{FF2B5EF4-FFF2-40B4-BE49-F238E27FC236}">
                <a16:creationId xmlns:a16="http://schemas.microsoft.com/office/drawing/2014/main" xmlns="" id="{564D2B6E-50AC-46CB-B799-21B33BAB60B3}"/>
              </a:ext>
            </a:extLst>
          </p:cNvPr>
          <p:cNvSpPr>
            <a:spLocks noGrp="1"/>
          </p:cNvSpPr>
          <p:nvPr>
            <p:ph idx="1"/>
          </p:nvPr>
        </p:nvSpPr>
        <p:spPr>
          <a:xfrm>
            <a:off x="838200" y="1825625"/>
            <a:ext cx="10515600" cy="4351338"/>
          </a:xfrm>
        </p:spPr>
        <p:txBody>
          <a:bodyPr>
            <a:normAutofit/>
          </a:bodyPr>
          <a:lstStyle/>
          <a:p>
            <a:pPr lvl="0"/>
            <a:r>
              <a:rPr lang="en-GB" b="1" dirty="0"/>
              <a:t>dense, often urban populations; </a:t>
            </a:r>
          </a:p>
          <a:p>
            <a:pPr lvl="0"/>
            <a:r>
              <a:rPr lang="en-GB" b="1" dirty="0"/>
              <a:t>settled agriculture; </a:t>
            </a:r>
          </a:p>
          <a:p>
            <a:pPr lvl="0"/>
            <a:r>
              <a:rPr lang="en-GB" b="1" dirty="0"/>
              <a:t>complex social hierarchies; </a:t>
            </a:r>
          </a:p>
          <a:p>
            <a:pPr lvl="0"/>
            <a:r>
              <a:rPr lang="en-GB" b="1" dirty="0"/>
              <a:t>a central connection between religious belief and social and political structures;</a:t>
            </a:r>
          </a:p>
          <a:p>
            <a:pPr lvl="0"/>
            <a:r>
              <a:rPr lang="en-GB" b="1" dirty="0"/>
              <a:t>systems of tribute</a:t>
            </a:r>
          </a:p>
          <a:p>
            <a:r>
              <a:rPr lang="en-GB" b="1" dirty="0"/>
              <a:t>Empire-building: subject peoples under a central ruling group; syncretism</a:t>
            </a:r>
          </a:p>
          <a:p>
            <a:r>
              <a:rPr lang="en-GB" b="1" dirty="0"/>
              <a:t>Parts of empires only RECENTLY created; local rivalries and tensions</a:t>
            </a:r>
          </a:p>
        </p:txBody>
      </p:sp>
    </p:spTree>
    <p:extLst>
      <p:ext uri="{BB962C8B-B14F-4D97-AF65-F5344CB8AC3E}">
        <p14:creationId xmlns:p14="http://schemas.microsoft.com/office/powerpoint/2010/main" val="9123132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10515600" cy="1325563"/>
          </a:xfrm>
        </p:spPr>
        <p:txBody>
          <a:bodyPr/>
          <a:lstStyle/>
          <a:p>
            <a:r>
              <a:rPr lang="en-GB" dirty="0" smtClean="0"/>
              <a:t>1492</a:t>
            </a:r>
            <a:endParaRPr lang="en-GB" dirty="0"/>
          </a:p>
        </p:txBody>
      </p:sp>
      <p:pic>
        <p:nvPicPr>
          <p:cNvPr id="4" name="Content Placeholder 3"/>
          <p:cNvPicPr>
            <a:picLocks noGrp="1" noChangeAspect="1"/>
          </p:cNvPicPr>
          <p:nvPr>
            <p:ph idx="1"/>
          </p:nvPr>
        </p:nvPicPr>
        <p:blipFill>
          <a:blip r:embed="rId2" cstate="print"/>
          <a:stretch>
            <a:fillRect/>
          </a:stretch>
        </p:blipFill>
        <p:spPr>
          <a:xfrm>
            <a:off x="2864709" y="57840"/>
            <a:ext cx="9585897" cy="2736544"/>
          </a:xfrm>
          <a:prstGeom prst="rect">
            <a:avLst/>
          </a:prstGeom>
        </p:spPr>
      </p:pic>
      <p:pic>
        <p:nvPicPr>
          <p:cNvPr id="5" name="Picture 4" descr="http://profbutler.watermelon-kid.com/images/maps/HIST1301_Part_1/Antique_World_Map.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08574" y="2594494"/>
            <a:ext cx="5190998" cy="4145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descr="LandingofColumbu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30142" y="2650094"/>
            <a:ext cx="6578432" cy="4207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1445591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Questions</a:t>
            </a:r>
            <a:endParaRPr lang="en-GB" dirty="0"/>
          </a:p>
        </p:txBody>
      </p:sp>
      <p:sp>
        <p:nvSpPr>
          <p:cNvPr id="3" name="Content Placeholder 2"/>
          <p:cNvSpPr>
            <a:spLocks noGrp="1"/>
          </p:cNvSpPr>
          <p:nvPr>
            <p:ph idx="1"/>
          </p:nvPr>
        </p:nvSpPr>
        <p:spPr/>
        <p:txBody>
          <a:bodyPr/>
          <a:lstStyle/>
          <a:p>
            <a:pPr lvl="0"/>
            <a:r>
              <a:rPr lang="en-GB" dirty="0" smtClean="0"/>
              <a:t>How did each side interpret the first meetings? What shaped their worldview?</a:t>
            </a:r>
          </a:p>
          <a:p>
            <a:pPr marL="0" lvl="0" indent="0">
              <a:buNone/>
            </a:pPr>
            <a:endParaRPr lang="en-GB" dirty="0" smtClean="0"/>
          </a:p>
          <a:p>
            <a:pPr lvl="0"/>
            <a:r>
              <a:rPr lang="en-GB" dirty="0" smtClean="0"/>
              <a:t>How can we write a history that incorporates the view of the vanquished as well as that of the conquerors? What sources are available to us as historians? What problems do they present?</a:t>
            </a:r>
          </a:p>
          <a:p>
            <a:endParaRPr lang="en-GB" dirty="0"/>
          </a:p>
        </p:txBody>
      </p:sp>
    </p:spTree>
    <p:extLst>
      <p:ext uri="{BB962C8B-B14F-4D97-AF65-F5344CB8AC3E}">
        <p14:creationId xmlns:p14="http://schemas.microsoft.com/office/powerpoint/2010/main" val="356578507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a:extLst>
              <a:ext uri="{FF2B5EF4-FFF2-40B4-BE49-F238E27FC236}">
                <a16:creationId xmlns="" xmlns:a16="http://schemas.microsoft.com/office/drawing/2014/main" id="{0A426A89-7879-4204-8F52-98AC3E7668A5}"/>
              </a:ext>
            </a:extLst>
          </p:cNvPr>
          <p:cNvSpPr>
            <a:spLocks noGrp="1" noChangeArrowheads="1"/>
          </p:cNvSpPr>
          <p:nvPr>
            <p:ph type="title"/>
          </p:nvPr>
        </p:nvSpPr>
        <p:spPr/>
        <p:txBody>
          <a:bodyPr/>
          <a:lstStyle/>
          <a:p>
            <a:r>
              <a:rPr lang="en-GB" altLang="en-US" dirty="0" err="1" smtClean="0"/>
              <a:t>Atahuallpa</a:t>
            </a:r>
            <a:r>
              <a:rPr lang="en-GB" altLang="en-US" dirty="0" smtClean="0"/>
              <a:t> (Inca)</a:t>
            </a:r>
            <a:endParaRPr lang="en-GB" altLang="en-US" dirty="0"/>
          </a:p>
        </p:txBody>
      </p:sp>
      <p:pic>
        <p:nvPicPr>
          <p:cNvPr id="70660" name="Picture 4" descr="Atahuallpa">
            <a:extLst>
              <a:ext uri="{FF2B5EF4-FFF2-40B4-BE49-F238E27FC236}">
                <a16:creationId xmlns="" xmlns:a16="http://schemas.microsoft.com/office/drawing/2014/main" id="{4884B39A-8D27-4ACA-8911-74F60493751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1248033"/>
            <a:ext cx="3943350" cy="514350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Moctezuma II, the Last Aztec King (Reigned 1502â2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60898" y="232340"/>
            <a:ext cx="5492902" cy="4547696"/>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5860898" y="5041432"/>
            <a:ext cx="5492902" cy="1631216"/>
          </a:xfrm>
          <a:prstGeom prst="rect">
            <a:avLst/>
          </a:prstGeom>
          <a:noFill/>
        </p:spPr>
        <p:txBody>
          <a:bodyPr wrap="square" rtlCol="0">
            <a:spAutoFit/>
          </a:bodyPr>
          <a:lstStyle/>
          <a:p>
            <a:r>
              <a:rPr lang="en-GB" sz="2000" dirty="0" smtClean="0"/>
              <a:t>Moctezuma (Aztec)</a:t>
            </a:r>
          </a:p>
          <a:p>
            <a:r>
              <a:rPr lang="en-GB" sz="2000" dirty="0" smtClean="0"/>
              <a:t>From the </a:t>
            </a:r>
            <a:r>
              <a:rPr lang="en-US" sz="2000" dirty="0"/>
              <a:t>The Tovar Codex, attributed to the 16th-century Mexican Jesuit Juan de Tovar, contains detailed information about the rites and ceremonies of the Aztecs (also known as Mexica).</a:t>
            </a:r>
            <a:endParaRPr lang="en-GB" sz="2000" dirty="0"/>
          </a:p>
        </p:txBody>
      </p:sp>
    </p:spTree>
    <p:extLst>
      <p:ext uri="{BB962C8B-B14F-4D97-AF65-F5344CB8AC3E}">
        <p14:creationId xmlns:p14="http://schemas.microsoft.com/office/powerpoint/2010/main" val="92440591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Wk4 Cort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18588" y="783994"/>
            <a:ext cx="4147150" cy="4147150"/>
          </a:xfrm>
          <a:prstGeom prst="rect">
            <a:avLst/>
          </a:prstGeom>
        </p:spPr>
      </p:pic>
      <p:sp>
        <p:nvSpPr>
          <p:cNvPr id="5" name="TextBox 4"/>
          <p:cNvSpPr txBox="1"/>
          <p:nvPr/>
        </p:nvSpPr>
        <p:spPr>
          <a:xfrm>
            <a:off x="7591257" y="5127330"/>
            <a:ext cx="1536862" cy="369332"/>
          </a:xfrm>
          <a:prstGeom prst="rect">
            <a:avLst/>
          </a:prstGeom>
          <a:noFill/>
        </p:spPr>
        <p:txBody>
          <a:bodyPr wrap="none" rtlCol="0">
            <a:spAutoFit/>
          </a:bodyPr>
          <a:lstStyle/>
          <a:p>
            <a:r>
              <a:rPr lang="en-US" dirty="0" err="1"/>
              <a:t>Hernán</a:t>
            </a:r>
            <a:r>
              <a:rPr lang="en-US" dirty="0"/>
              <a:t> Cortés</a:t>
            </a:r>
          </a:p>
        </p:txBody>
      </p:sp>
      <p:pic>
        <p:nvPicPr>
          <p:cNvPr id="6" name="Picture 2" descr="Moctezuma II, the Last Aztec King (Reigned 1502â2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8371" y="227940"/>
            <a:ext cx="5492902" cy="4547696"/>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278371" y="4974142"/>
            <a:ext cx="6060646" cy="1600438"/>
          </a:xfrm>
          <a:prstGeom prst="rect">
            <a:avLst/>
          </a:prstGeom>
          <a:noFill/>
        </p:spPr>
        <p:txBody>
          <a:bodyPr wrap="square" rtlCol="0">
            <a:spAutoFit/>
          </a:bodyPr>
          <a:lstStyle/>
          <a:p>
            <a:r>
              <a:rPr lang="en-GB" sz="2000" dirty="0"/>
              <a:t>From the </a:t>
            </a:r>
            <a:r>
              <a:rPr lang="en-US" sz="2000" dirty="0"/>
              <a:t>The Tovar Codex, </a:t>
            </a:r>
            <a:endParaRPr lang="en-US" sz="2000" dirty="0" smtClean="0"/>
          </a:p>
          <a:p>
            <a:r>
              <a:rPr lang="en-US" sz="2000" dirty="0" smtClean="0"/>
              <a:t>attributed </a:t>
            </a:r>
            <a:r>
              <a:rPr lang="en-US" sz="2000" dirty="0"/>
              <a:t>to the 16th-century Mexican Jesuit Juan de Tovar, </a:t>
            </a:r>
            <a:r>
              <a:rPr lang="en-US" sz="2000" dirty="0" smtClean="0"/>
              <a:t>contains </a:t>
            </a:r>
            <a:r>
              <a:rPr lang="en-US" sz="2000" dirty="0"/>
              <a:t>detailed information about the rites and ceremonies of the Aztecs (also known as Mexica).</a:t>
            </a:r>
            <a:endParaRPr lang="en-GB" sz="2000" dirty="0"/>
          </a:p>
          <a:p>
            <a:endParaRPr lang="en-GB" dirty="0"/>
          </a:p>
        </p:txBody>
      </p:sp>
    </p:spTree>
    <p:extLst>
      <p:ext uri="{BB962C8B-B14F-4D97-AF65-F5344CB8AC3E}">
        <p14:creationId xmlns:p14="http://schemas.microsoft.com/office/powerpoint/2010/main" val="232372959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Wk4 Pizarro.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95086" y="399781"/>
            <a:ext cx="5105400" cy="5105400"/>
          </a:xfrm>
          <a:prstGeom prst="rect">
            <a:avLst/>
          </a:prstGeom>
        </p:spPr>
      </p:pic>
      <p:sp>
        <p:nvSpPr>
          <p:cNvPr id="4" name="TextBox 3"/>
          <p:cNvSpPr txBox="1"/>
          <p:nvPr/>
        </p:nvSpPr>
        <p:spPr>
          <a:xfrm>
            <a:off x="7804598" y="5834130"/>
            <a:ext cx="2280111" cy="461665"/>
          </a:xfrm>
          <a:prstGeom prst="rect">
            <a:avLst/>
          </a:prstGeom>
          <a:noFill/>
        </p:spPr>
        <p:txBody>
          <a:bodyPr wrap="none" rtlCol="0">
            <a:spAutoFit/>
          </a:bodyPr>
          <a:lstStyle/>
          <a:p>
            <a:r>
              <a:rPr lang="en-GB" sz="2400" dirty="0" smtClean="0"/>
              <a:t>Francisco Pizarro</a:t>
            </a:r>
            <a:endParaRPr lang="en-GB" sz="2400" dirty="0"/>
          </a:p>
        </p:txBody>
      </p:sp>
      <p:pic>
        <p:nvPicPr>
          <p:cNvPr id="7170" name="Picture 2" descr="Image source: Portrait of Atahualpa from Peru in the mid-18th century. Retrieved from the Brooklyn Museum."/>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3111" y="399178"/>
            <a:ext cx="4677808" cy="5106606"/>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759853" y="5677402"/>
            <a:ext cx="4689361" cy="1200329"/>
          </a:xfrm>
          <a:prstGeom prst="rect">
            <a:avLst/>
          </a:prstGeom>
          <a:noFill/>
        </p:spPr>
        <p:txBody>
          <a:bodyPr wrap="none" rtlCol="0">
            <a:spAutoFit/>
          </a:bodyPr>
          <a:lstStyle/>
          <a:p>
            <a:r>
              <a:rPr lang="en-GB" sz="2400" dirty="0" smtClean="0"/>
              <a:t>Atahualpa</a:t>
            </a:r>
            <a:endParaRPr lang="en-GB" sz="2400" dirty="0"/>
          </a:p>
          <a:p>
            <a:r>
              <a:rPr lang="en-GB" sz="2400" dirty="0" smtClean="0"/>
              <a:t>Mid-C18 Portrait, Brooklyn Museum</a:t>
            </a:r>
          </a:p>
          <a:p>
            <a:endParaRPr lang="en-GB" sz="2400" dirty="0"/>
          </a:p>
        </p:txBody>
      </p:sp>
    </p:spTree>
    <p:extLst>
      <p:ext uri="{BB962C8B-B14F-4D97-AF65-F5344CB8AC3E}">
        <p14:creationId xmlns:p14="http://schemas.microsoft.com/office/powerpoint/2010/main" val="117562595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1C4321F6-BD82-4582-B233-A034C0BC80DD}"/>
              </a:ext>
            </a:extLst>
          </p:cNvPr>
          <p:cNvSpPr>
            <a:spLocks noGrp="1"/>
          </p:cNvSpPr>
          <p:nvPr>
            <p:ph type="title"/>
          </p:nvPr>
        </p:nvSpPr>
        <p:spPr/>
        <p:txBody>
          <a:bodyPr>
            <a:noAutofit/>
          </a:bodyPr>
          <a:lstStyle/>
          <a:p>
            <a:r>
              <a:rPr lang="en-GB" sz="2400" b="1" dirty="0"/>
              <a:t>How was it possible for the Spanish to conquer the central areas so quickly</a:t>
            </a:r>
            <a:r>
              <a:rPr lang="en-GB" sz="2400" b="1" dirty="0" smtClean="0"/>
              <a:t>? Were they really conquered and colonised so quickly and completely? How have these explanations been revised and reconsidered?</a:t>
            </a:r>
            <a:endParaRPr lang="en-GB" sz="2400" b="1" dirty="0"/>
          </a:p>
        </p:txBody>
      </p:sp>
      <p:sp>
        <p:nvSpPr>
          <p:cNvPr id="3" name="Content Placeholder 2">
            <a:extLst>
              <a:ext uri="{FF2B5EF4-FFF2-40B4-BE49-F238E27FC236}">
                <a16:creationId xmlns="" xmlns:a16="http://schemas.microsoft.com/office/drawing/2014/main" id="{4190E16B-3C77-4C48-B824-2E00C81D807E}"/>
              </a:ext>
            </a:extLst>
          </p:cNvPr>
          <p:cNvSpPr>
            <a:spLocks noGrp="1"/>
          </p:cNvSpPr>
          <p:nvPr>
            <p:ph idx="1"/>
          </p:nvPr>
        </p:nvSpPr>
        <p:spPr>
          <a:xfrm>
            <a:off x="111212" y="1669263"/>
            <a:ext cx="10515600" cy="4351338"/>
          </a:xfrm>
        </p:spPr>
        <p:txBody>
          <a:bodyPr/>
          <a:lstStyle/>
          <a:p>
            <a:pPr marL="457200" lvl="1" indent="0">
              <a:buNone/>
            </a:pPr>
            <a:endParaRPr lang="en-GB" sz="3200" b="1" dirty="0" smtClean="0"/>
          </a:p>
          <a:p>
            <a:pPr lvl="1"/>
            <a:r>
              <a:rPr lang="en-GB" sz="2800" b="1" dirty="0" smtClean="0"/>
              <a:t>Myth </a:t>
            </a:r>
            <a:r>
              <a:rPr lang="en-GB" sz="2800" b="1" dirty="0"/>
              <a:t>and religious belief</a:t>
            </a:r>
          </a:p>
          <a:p>
            <a:pPr lvl="1"/>
            <a:r>
              <a:rPr lang="en-GB" sz="2800" b="1" dirty="0"/>
              <a:t>Military technology</a:t>
            </a:r>
          </a:p>
          <a:p>
            <a:pPr lvl="1"/>
            <a:r>
              <a:rPr lang="en-GB" sz="2800" b="1" dirty="0"/>
              <a:t>Centralised indigenous governments</a:t>
            </a:r>
          </a:p>
          <a:p>
            <a:pPr lvl="1"/>
            <a:r>
              <a:rPr lang="en-GB" sz="2800" b="1" dirty="0"/>
              <a:t>Divisions and resistance</a:t>
            </a:r>
          </a:p>
          <a:p>
            <a:pPr lvl="1"/>
            <a:r>
              <a:rPr lang="en-GB" sz="2800" b="1" dirty="0"/>
              <a:t>Disease</a:t>
            </a:r>
          </a:p>
          <a:p>
            <a:endParaRPr lang="en-GB" dirty="0"/>
          </a:p>
        </p:txBody>
      </p:sp>
      <p:pic>
        <p:nvPicPr>
          <p:cNvPr id="4" name="Picture 2" descr="Image result for quetzalcoat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815878" y="1669263"/>
            <a:ext cx="3264910" cy="234420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http://upload.wikimedia.org/wikipedia/commons/thumb/d/df/Hernan_Fernando_Cortes.jpg/220px-Hernan_Fernando_Cortes.jpg"/>
          <p:cNvPicPr>
            <a:picLocks noChangeAspect="1" noChangeArrowheads="1"/>
          </p:cNvPicPr>
          <p:nvPr/>
        </p:nvPicPr>
        <p:blipFill>
          <a:blip r:embed="rId3" cstate="print"/>
          <a:srcRect/>
          <a:stretch>
            <a:fillRect/>
          </a:stretch>
        </p:blipFill>
        <p:spPr bwMode="auto">
          <a:xfrm>
            <a:off x="9999296" y="4103467"/>
            <a:ext cx="2081492" cy="2665771"/>
          </a:xfrm>
          <a:prstGeom prst="rect">
            <a:avLst/>
          </a:prstGeom>
          <a:noFill/>
        </p:spPr>
      </p:pic>
      <p:pic>
        <p:nvPicPr>
          <p:cNvPr id="6" name="Picture 5" descr="Wk4 Smallpox.jp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810334" y="4411362"/>
            <a:ext cx="3188961" cy="2357876"/>
          </a:xfrm>
          <a:prstGeom prst="rect">
            <a:avLst/>
          </a:prstGeom>
        </p:spPr>
      </p:pic>
      <p:pic>
        <p:nvPicPr>
          <p:cNvPr id="7" name="Picture 2" descr="Image result for inca state government hierarchy"/>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30456" y="4989653"/>
            <a:ext cx="3479877" cy="1689587"/>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descr="Wk4 horses.jp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72139" y="4810893"/>
            <a:ext cx="2743482" cy="1868347"/>
          </a:xfrm>
          <a:prstGeom prst="rect">
            <a:avLst/>
          </a:prstGeom>
        </p:spPr>
      </p:pic>
    </p:spTree>
    <p:extLst>
      <p:ext uri="{BB962C8B-B14F-4D97-AF65-F5344CB8AC3E}">
        <p14:creationId xmlns:p14="http://schemas.microsoft.com/office/powerpoint/2010/main" val="72862651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63B9A302-6317-49F5-85A9-31BBF7A5439D}"/>
              </a:ext>
            </a:extLst>
          </p:cNvPr>
          <p:cNvSpPr>
            <a:spLocks noGrp="1"/>
          </p:cNvSpPr>
          <p:nvPr>
            <p:ph type="title"/>
          </p:nvPr>
        </p:nvSpPr>
        <p:spPr/>
        <p:txBody>
          <a:bodyPr/>
          <a:lstStyle/>
          <a:p>
            <a:r>
              <a:rPr lang="en-GB" b="1" dirty="0"/>
              <a:t>Problems with writing the history of conquest and pre-conquest</a:t>
            </a:r>
          </a:p>
        </p:txBody>
      </p:sp>
      <p:sp>
        <p:nvSpPr>
          <p:cNvPr id="3" name="Content Placeholder 2">
            <a:extLst>
              <a:ext uri="{FF2B5EF4-FFF2-40B4-BE49-F238E27FC236}">
                <a16:creationId xmlns="" xmlns:a16="http://schemas.microsoft.com/office/drawing/2014/main" id="{EF6E1F19-0260-46F3-8D47-AFC0F102EA15}"/>
              </a:ext>
            </a:extLst>
          </p:cNvPr>
          <p:cNvSpPr>
            <a:spLocks noGrp="1"/>
          </p:cNvSpPr>
          <p:nvPr>
            <p:ph idx="1"/>
          </p:nvPr>
        </p:nvSpPr>
        <p:spPr/>
        <p:txBody>
          <a:bodyPr>
            <a:normAutofit fontScale="92500" lnSpcReduction="20000"/>
          </a:bodyPr>
          <a:lstStyle/>
          <a:p>
            <a:r>
              <a:rPr lang="en-GB" b="1" dirty="0"/>
              <a:t>Power: </a:t>
            </a:r>
            <a:r>
              <a:rPr lang="en-GB" dirty="0"/>
              <a:t>the </a:t>
            </a:r>
            <a:r>
              <a:rPr lang="en-GB" b="1" dirty="0"/>
              <a:t>“voices of the victors”</a:t>
            </a:r>
          </a:p>
          <a:p>
            <a:r>
              <a:rPr lang="en-GB" b="1" dirty="0"/>
              <a:t>Most people in Europe, but especially the Americas, don’t WRITE. </a:t>
            </a:r>
            <a:r>
              <a:rPr lang="en-GB" dirty="0"/>
              <a:t>Written texts are left mainly by the most powerful (in each culture)</a:t>
            </a:r>
            <a:endParaRPr lang="en-GB" b="1" dirty="0"/>
          </a:p>
          <a:p>
            <a:r>
              <a:rPr lang="en-GB" dirty="0"/>
              <a:t>Disproportionate influence of </a:t>
            </a:r>
            <a:r>
              <a:rPr lang="en-GB" b="1" dirty="0"/>
              <a:t>go-betweens/ translators/ acculturated indigenous people</a:t>
            </a:r>
            <a:endParaRPr lang="en-GB" dirty="0"/>
          </a:p>
          <a:p>
            <a:r>
              <a:rPr lang="en-GB" b="1" dirty="0"/>
              <a:t>Demographic collapse: </a:t>
            </a:r>
            <a:r>
              <a:rPr lang="en-GB" dirty="0"/>
              <a:t>who survived to tell the tale? How can we measure pre-conquest populations?</a:t>
            </a:r>
          </a:p>
          <a:p>
            <a:r>
              <a:rPr lang="en-GB" b="1" dirty="0"/>
              <a:t>Aims and audience of the person writing</a:t>
            </a:r>
          </a:p>
          <a:p>
            <a:r>
              <a:rPr lang="en-GB" b="1" dirty="0"/>
              <a:t>Apparent “translatability” but total misunderstandings in reality; and we tend to get the European interpretations not the indigenous ones</a:t>
            </a:r>
            <a:endParaRPr lang="en-GB" dirty="0"/>
          </a:p>
          <a:p>
            <a:r>
              <a:rPr lang="en-GB" b="1" dirty="0"/>
              <a:t>Problem of European preconceptions and imaginings about New World, e.g. chivalric ballad tradition…</a:t>
            </a:r>
            <a:endParaRPr lang="en-GB" dirty="0"/>
          </a:p>
        </p:txBody>
      </p:sp>
    </p:spTree>
    <p:extLst>
      <p:ext uri="{BB962C8B-B14F-4D97-AF65-F5344CB8AC3E}">
        <p14:creationId xmlns:p14="http://schemas.microsoft.com/office/powerpoint/2010/main" val="108584268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upload.wikimedia.org/wikipedia/commons/thumb/d/df/Hernan_Fernando_Cortes.jpg/220px-Hernan_Fernando_Cortes.jpg"/>
          <p:cNvPicPr>
            <a:picLocks noChangeAspect="1" noChangeArrowheads="1"/>
          </p:cNvPicPr>
          <p:nvPr/>
        </p:nvPicPr>
        <p:blipFill>
          <a:blip r:embed="rId2" cstate="print"/>
          <a:srcRect/>
          <a:stretch>
            <a:fillRect/>
          </a:stretch>
        </p:blipFill>
        <p:spPr bwMode="auto">
          <a:xfrm>
            <a:off x="4096398" y="1462203"/>
            <a:ext cx="4104456" cy="5256584"/>
          </a:xfrm>
          <a:prstGeom prst="rect">
            <a:avLst/>
          </a:prstGeom>
          <a:noFill/>
        </p:spPr>
      </p:pic>
      <p:sp>
        <p:nvSpPr>
          <p:cNvPr id="5" name="TextBox 4"/>
          <p:cNvSpPr txBox="1"/>
          <p:nvPr/>
        </p:nvSpPr>
        <p:spPr>
          <a:xfrm>
            <a:off x="233749" y="349765"/>
            <a:ext cx="7312195" cy="1323439"/>
          </a:xfrm>
          <a:prstGeom prst="rect">
            <a:avLst/>
          </a:prstGeom>
          <a:noFill/>
        </p:spPr>
        <p:txBody>
          <a:bodyPr wrap="none" rtlCol="0">
            <a:spAutoFit/>
          </a:bodyPr>
          <a:lstStyle/>
          <a:p>
            <a:r>
              <a:rPr lang="en-GB" sz="2000" b="1" dirty="0"/>
              <a:t>Power: the “voices of the victors”</a:t>
            </a:r>
          </a:p>
          <a:p>
            <a:r>
              <a:rPr lang="en-GB" sz="2000" b="1" dirty="0"/>
              <a:t>Most people in Europe, but especially the Americas, don’t WRITE. </a:t>
            </a:r>
            <a:endParaRPr lang="en-GB" sz="2000" b="1" dirty="0" smtClean="0"/>
          </a:p>
          <a:p>
            <a:r>
              <a:rPr lang="en-GB" sz="2000" b="1" dirty="0" smtClean="0"/>
              <a:t>Written </a:t>
            </a:r>
            <a:r>
              <a:rPr lang="en-GB" sz="2000" b="1" dirty="0"/>
              <a:t>texts are left mainly by the most powerful (in each culture)</a:t>
            </a:r>
          </a:p>
          <a:p>
            <a:endParaRPr lang="en-GB" sz="2000" b="1" dirty="0"/>
          </a:p>
        </p:txBody>
      </p:sp>
    </p:spTree>
    <p:extLst>
      <p:ext uri="{BB962C8B-B14F-4D97-AF65-F5344CB8AC3E}">
        <p14:creationId xmlns:p14="http://schemas.microsoft.com/office/powerpoint/2010/main" val="136307629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496223" y="5454126"/>
            <a:ext cx="5223866" cy="1323439"/>
          </a:xfrm>
          <a:prstGeom prst="rect">
            <a:avLst/>
          </a:prstGeom>
          <a:noFill/>
        </p:spPr>
        <p:txBody>
          <a:bodyPr wrap="none" rtlCol="0">
            <a:spAutoFit/>
          </a:bodyPr>
          <a:lstStyle/>
          <a:p>
            <a:r>
              <a:rPr lang="en-GB" sz="2000" dirty="0" err="1" smtClean="0"/>
              <a:t>Malintzin</a:t>
            </a:r>
            <a:r>
              <a:rPr lang="en-GB" sz="2000" dirty="0" smtClean="0"/>
              <a:t> </a:t>
            </a:r>
          </a:p>
          <a:p>
            <a:r>
              <a:rPr lang="en-GB" sz="2000" dirty="0" smtClean="0"/>
              <a:t>Source:</a:t>
            </a:r>
            <a:r>
              <a:rPr lang="en-US" sz="2000" dirty="0" smtClean="0"/>
              <a:t> </a:t>
            </a:r>
            <a:r>
              <a:rPr lang="en-US" sz="2000" dirty="0" err="1"/>
              <a:t>Lienzo</a:t>
            </a:r>
            <a:r>
              <a:rPr lang="en-US" sz="2000" dirty="0"/>
              <a:t> de </a:t>
            </a:r>
            <a:r>
              <a:rPr lang="en-US" sz="2000" dirty="0" smtClean="0"/>
              <a:t>Tlaxcala</a:t>
            </a:r>
          </a:p>
          <a:p>
            <a:endParaRPr lang="en-US" sz="2000" dirty="0"/>
          </a:p>
          <a:p>
            <a:r>
              <a:rPr lang="en-US" sz="2000" dirty="0" smtClean="0"/>
              <a:t>See Camilla Townsend, </a:t>
            </a:r>
            <a:r>
              <a:rPr lang="en-US" sz="2000" i="1" dirty="0" err="1" smtClean="0"/>
              <a:t>Malintzin’s</a:t>
            </a:r>
            <a:r>
              <a:rPr lang="en-US" sz="2000" i="1" dirty="0" smtClean="0"/>
              <a:t> Choices, </a:t>
            </a:r>
            <a:r>
              <a:rPr lang="en-US" sz="2000" dirty="0" smtClean="0"/>
              <a:t>2006</a:t>
            </a:r>
            <a:endParaRPr lang="en-GB" sz="2000" dirty="0"/>
          </a:p>
        </p:txBody>
      </p:sp>
      <p:pic>
        <p:nvPicPr>
          <p:cNvPr id="4102" name="Picture 6" descr="Image result for malintzin lienzo de tlaxcal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24682" y="1371715"/>
            <a:ext cx="6040841" cy="4027227"/>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464668" y="306442"/>
            <a:ext cx="11384078" cy="738664"/>
          </a:xfrm>
          <a:prstGeom prst="rect">
            <a:avLst/>
          </a:prstGeom>
          <a:noFill/>
        </p:spPr>
        <p:txBody>
          <a:bodyPr wrap="none" rtlCol="0">
            <a:spAutoFit/>
          </a:bodyPr>
          <a:lstStyle/>
          <a:p>
            <a:r>
              <a:rPr lang="en-GB" sz="2400" dirty="0"/>
              <a:t>Disproportionate influence of </a:t>
            </a:r>
            <a:r>
              <a:rPr lang="en-GB" sz="2400" b="1" dirty="0"/>
              <a:t>go-betweens/ translators/ acculturated indigenous people</a:t>
            </a:r>
            <a:endParaRPr lang="en-GB" sz="2400" dirty="0"/>
          </a:p>
          <a:p>
            <a:endParaRPr lang="en-GB" dirty="0"/>
          </a:p>
        </p:txBody>
      </p:sp>
    </p:spTree>
    <p:extLst>
      <p:ext uri="{BB962C8B-B14F-4D97-AF65-F5344CB8AC3E}">
        <p14:creationId xmlns:p14="http://schemas.microsoft.com/office/powerpoint/2010/main" val="96115515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Wk4 Smallpox.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90800" y="1267619"/>
            <a:ext cx="6090164" cy="4502987"/>
          </a:xfrm>
          <a:prstGeom prst="rect">
            <a:avLst/>
          </a:prstGeom>
        </p:spPr>
      </p:pic>
      <p:sp>
        <p:nvSpPr>
          <p:cNvPr id="3" name="TextBox 2"/>
          <p:cNvSpPr txBox="1"/>
          <p:nvPr/>
        </p:nvSpPr>
        <p:spPr>
          <a:xfrm>
            <a:off x="3138616" y="5770606"/>
            <a:ext cx="3899850" cy="830997"/>
          </a:xfrm>
          <a:prstGeom prst="rect">
            <a:avLst/>
          </a:prstGeom>
          <a:noFill/>
        </p:spPr>
        <p:txBody>
          <a:bodyPr wrap="none" rtlCol="0">
            <a:spAutoFit/>
          </a:bodyPr>
          <a:lstStyle/>
          <a:p>
            <a:r>
              <a:rPr lang="en-GB" sz="2400" dirty="0" smtClean="0"/>
              <a:t>American victims of smallpox</a:t>
            </a:r>
          </a:p>
          <a:p>
            <a:r>
              <a:rPr lang="en-GB" sz="2400" dirty="0" smtClean="0"/>
              <a:t>Source: The Florentine Codex</a:t>
            </a:r>
            <a:endParaRPr lang="en-GB" sz="2400" dirty="0"/>
          </a:p>
        </p:txBody>
      </p:sp>
      <p:sp>
        <p:nvSpPr>
          <p:cNvPr id="4" name="TextBox 3"/>
          <p:cNvSpPr txBox="1"/>
          <p:nvPr/>
        </p:nvSpPr>
        <p:spPr>
          <a:xfrm>
            <a:off x="293457" y="188670"/>
            <a:ext cx="9978950" cy="1200329"/>
          </a:xfrm>
          <a:prstGeom prst="rect">
            <a:avLst/>
          </a:prstGeom>
          <a:noFill/>
        </p:spPr>
        <p:txBody>
          <a:bodyPr wrap="none" rtlCol="0">
            <a:spAutoFit/>
          </a:bodyPr>
          <a:lstStyle/>
          <a:p>
            <a:r>
              <a:rPr lang="en-GB" sz="2400" b="1" dirty="0"/>
              <a:t>Demographic collapse: </a:t>
            </a:r>
            <a:endParaRPr lang="en-GB" sz="2400" b="1" dirty="0" smtClean="0"/>
          </a:p>
          <a:p>
            <a:r>
              <a:rPr lang="en-GB" sz="2400" dirty="0"/>
              <a:t>W</a:t>
            </a:r>
            <a:r>
              <a:rPr lang="en-GB" sz="2400" dirty="0" smtClean="0"/>
              <a:t>ho </a:t>
            </a:r>
            <a:r>
              <a:rPr lang="en-GB" sz="2400" dirty="0"/>
              <a:t>survived to tell the tale? How can we measure pre-conquest populations?</a:t>
            </a:r>
          </a:p>
          <a:p>
            <a:endParaRPr lang="en-GB" sz="2400" dirty="0"/>
          </a:p>
        </p:txBody>
      </p:sp>
    </p:spTree>
    <p:extLst>
      <p:ext uri="{BB962C8B-B14F-4D97-AF65-F5344CB8AC3E}">
        <p14:creationId xmlns:p14="http://schemas.microsoft.com/office/powerpoint/2010/main" val="216335795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Wk4 Cortes Montezuma.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61519" y="1271469"/>
            <a:ext cx="5607883" cy="4491751"/>
          </a:xfrm>
          <a:prstGeom prst="rect">
            <a:avLst/>
          </a:prstGeom>
        </p:spPr>
      </p:pic>
      <p:sp>
        <p:nvSpPr>
          <p:cNvPr id="3" name="TextBox 2"/>
          <p:cNvSpPr txBox="1"/>
          <p:nvPr/>
        </p:nvSpPr>
        <p:spPr>
          <a:xfrm>
            <a:off x="2861519" y="5763220"/>
            <a:ext cx="6507038" cy="707886"/>
          </a:xfrm>
          <a:prstGeom prst="rect">
            <a:avLst/>
          </a:prstGeom>
          <a:noFill/>
        </p:spPr>
        <p:txBody>
          <a:bodyPr wrap="none" rtlCol="0">
            <a:spAutoFit/>
          </a:bodyPr>
          <a:lstStyle/>
          <a:p>
            <a:r>
              <a:rPr lang="en-US" sz="2000" dirty="0" err="1"/>
              <a:t>Hernán</a:t>
            </a:r>
            <a:r>
              <a:rPr lang="en-US" sz="2000" dirty="0"/>
              <a:t> Cortés meets </a:t>
            </a:r>
            <a:r>
              <a:rPr lang="en-US" sz="2000" dirty="0" err="1"/>
              <a:t>Moctezuma</a:t>
            </a:r>
            <a:r>
              <a:rPr lang="en-US" sz="2000" dirty="0"/>
              <a:t>. Source: </a:t>
            </a:r>
            <a:r>
              <a:rPr lang="en-US" sz="2000" dirty="0" err="1"/>
              <a:t>Lienzo</a:t>
            </a:r>
            <a:r>
              <a:rPr lang="en-US" sz="2000" dirty="0"/>
              <a:t> de </a:t>
            </a:r>
            <a:r>
              <a:rPr lang="en-US" sz="2000" dirty="0" smtClean="0"/>
              <a:t>Tlaxcala</a:t>
            </a:r>
          </a:p>
          <a:p>
            <a:r>
              <a:rPr lang="en-US" sz="2000" dirty="0" err="1"/>
              <a:t>Hernán</a:t>
            </a:r>
            <a:r>
              <a:rPr lang="en-US" sz="2000" dirty="0"/>
              <a:t> </a:t>
            </a:r>
            <a:r>
              <a:rPr lang="en-US" sz="2000" dirty="0" smtClean="0"/>
              <a:t>Cortés, Moctezuma and </a:t>
            </a:r>
            <a:r>
              <a:rPr lang="en-US" sz="2000" dirty="0" err="1" smtClean="0"/>
              <a:t>Malintzin</a:t>
            </a:r>
            <a:endParaRPr lang="en-US" sz="2000" dirty="0"/>
          </a:p>
        </p:txBody>
      </p:sp>
      <p:sp>
        <p:nvSpPr>
          <p:cNvPr id="4" name="TextBox 3"/>
          <p:cNvSpPr txBox="1"/>
          <p:nvPr/>
        </p:nvSpPr>
        <p:spPr>
          <a:xfrm>
            <a:off x="1090827" y="366584"/>
            <a:ext cx="9583201" cy="1107996"/>
          </a:xfrm>
          <a:prstGeom prst="rect">
            <a:avLst/>
          </a:prstGeom>
          <a:noFill/>
        </p:spPr>
        <p:txBody>
          <a:bodyPr wrap="none" rtlCol="0">
            <a:spAutoFit/>
          </a:bodyPr>
          <a:lstStyle/>
          <a:p>
            <a:r>
              <a:rPr lang="en-GB" sz="2400" b="1" dirty="0"/>
              <a:t>Apparent “translatability” but total misunderstandings in reality</a:t>
            </a:r>
            <a:r>
              <a:rPr lang="en-GB" sz="2400" b="1" dirty="0" smtClean="0"/>
              <a:t>;</a:t>
            </a:r>
          </a:p>
          <a:p>
            <a:r>
              <a:rPr lang="en-GB" sz="2400" b="1" dirty="0" smtClean="0"/>
              <a:t>and </a:t>
            </a:r>
            <a:r>
              <a:rPr lang="en-GB" sz="2400" b="1" dirty="0"/>
              <a:t>we tend to get the European interpretations not the indigenous ones</a:t>
            </a:r>
            <a:endParaRPr lang="en-GB" sz="2400" dirty="0"/>
          </a:p>
          <a:p>
            <a:endParaRPr lang="en-GB" dirty="0"/>
          </a:p>
        </p:txBody>
      </p:sp>
    </p:spTree>
    <p:extLst>
      <p:ext uri="{BB962C8B-B14F-4D97-AF65-F5344CB8AC3E}">
        <p14:creationId xmlns:p14="http://schemas.microsoft.com/office/powerpoint/2010/main" val="195091740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xmlns="" id="{C5B769D8-9F00-8A41-8BBD-2FC87A750533}"/>
              </a:ext>
            </a:extLst>
          </p:cNvPr>
          <p:cNvPicPr>
            <a:picLocks noChangeAspect="1"/>
          </p:cNvPicPr>
          <p:nvPr/>
        </p:nvPicPr>
        <p:blipFill>
          <a:blip r:embed="rId2"/>
          <a:stretch>
            <a:fillRect/>
          </a:stretch>
        </p:blipFill>
        <p:spPr>
          <a:xfrm>
            <a:off x="1445740" y="990790"/>
            <a:ext cx="9144000" cy="5370689"/>
          </a:xfrm>
          <a:prstGeom prst="rect">
            <a:avLst/>
          </a:prstGeom>
        </p:spPr>
      </p:pic>
    </p:spTree>
    <p:extLst>
      <p:ext uri="{BB962C8B-B14F-4D97-AF65-F5344CB8AC3E}">
        <p14:creationId xmlns:p14="http://schemas.microsoft.com/office/powerpoint/2010/main" val="108803272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Wk4 Pizarro Atahualpa.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6119" y="1081719"/>
            <a:ext cx="3162196" cy="4498224"/>
          </a:xfrm>
          <a:prstGeom prst="rect">
            <a:avLst/>
          </a:prstGeom>
        </p:spPr>
      </p:pic>
      <p:sp>
        <p:nvSpPr>
          <p:cNvPr id="3" name="TextBox 2"/>
          <p:cNvSpPr txBox="1"/>
          <p:nvPr/>
        </p:nvSpPr>
        <p:spPr>
          <a:xfrm>
            <a:off x="646312" y="5657671"/>
            <a:ext cx="5457926" cy="1200329"/>
          </a:xfrm>
          <a:prstGeom prst="rect">
            <a:avLst/>
          </a:prstGeom>
          <a:noFill/>
        </p:spPr>
        <p:txBody>
          <a:bodyPr wrap="square" rtlCol="0">
            <a:spAutoFit/>
          </a:bodyPr>
          <a:lstStyle/>
          <a:p>
            <a:r>
              <a:rPr lang="en-US" sz="2400" dirty="0"/>
              <a:t>Atahualpa. </a:t>
            </a:r>
            <a:r>
              <a:rPr lang="en-US" sz="2400" dirty="0" smtClean="0"/>
              <a:t>From </a:t>
            </a:r>
            <a:r>
              <a:rPr lang="en-US" sz="2400" dirty="0" err="1" smtClean="0"/>
              <a:t>Guaman</a:t>
            </a:r>
            <a:r>
              <a:rPr lang="en-US" sz="2400" dirty="0" smtClean="0"/>
              <a:t> </a:t>
            </a:r>
            <a:r>
              <a:rPr lang="en-US" sz="2400" dirty="0" err="1" smtClean="0"/>
              <a:t>Poma</a:t>
            </a:r>
            <a:r>
              <a:rPr lang="en-US" sz="2400" dirty="0" smtClean="0"/>
              <a:t>, </a:t>
            </a:r>
            <a:r>
              <a:rPr lang="en-US" sz="2400" i="1" dirty="0"/>
              <a:t>Chronicles</a:t>
            </a:r>
            <a:r>
              <a:rPr lang="en-US" sz="2400" dirty="0"/>
              <a:t> 1560s 70s</a:t>
            </a:r>
            <a:endParaRPr lang="en-GB" sz="2400" dirty="0"/>
          </a:p>
          <a:p>
            <a:endParaRPr lang="en-US" sz="2400" dirty="0"/>
          </a:p>
        </p:txBody>
      </p:sp>
      <p:sp>
        <p:nvSpPr>
          <p:cNvPr id="8" name="TextBox 7"/>
          <p:cNvSpPr txBox="1"/>
          <p:nvPr/>
        </p:nvSpPr>
        <p:spPr>
          <a:xfrm>
            <a:off x="6429830" y="1314630"/>
            <a:ext cx="5000170" cy="5139869"/>
          </a:xfrm>
          <a:prstGeom prst="rect">
            <a:avLst/>
          </a:prstGeom>
          <a:solidFill>
            <a:schemeClr val="accent6">
              <a:lumMod val="40000"/>
              <a:lumOff val="60000"/>
            </a:schemeClr>
          </a:solidFill>
        </p:spPr>
        <p:txBody>
          <a:bodyPr wrap="square" rtlCol="0">
            <a:spAutoFit/>
          </a:bodyPr>
          <a:lstStyle/>
          <a:p>
            <a:r>
              <a:rPr lang="en-US" sz="2000" dirty="0" smtClean="0"/>
              <a:t>Atahualpa</a:t>
            </a:r>
          </a:p>
          <a:p>
            <a:endParaRPr lang="en-GB" sz="2000" dirty="0"/>
          </a:p>
          <a:p>
            <a:r>
              <a:rPr lang="en-US" sz="2000" dirty="0" smtClean="0"/>
              <a:t>Pizarro</a:t>
            </a:r>
          </a:p>
          <a:p>
            <a:endParaRPr lang="en-GB" sz="2000" dirty="0"/>
          </a:p>
          <a:p>
            <a:r>
              <a:rPr lang="en-US" sz="2000" dirty="0"/>
              <a:t>Dominican Friar, Fray Vicente </a:t>
            </a:r>
            <a:r>
              <a:rPr lang="en-US" sz="2000" dirty="0" err="1" smtClean="0"/>
              <a:t>Valverde</a:t>
            </a:r>
            <a:endParaRPr lang="en-US" sz="2000" dirty="0" smtClean="0"/>
          </a:p>
          <a:p>
            <a:endParaRPr lang="en-GB" sz="2000" dirty="0"/>
          </a:p>
          <a:p>
            <a:r>
              <a:rPr lang="en-US" sz="2000" i="1" dirty="0"/>
              <a:t>El </a:t>
            </a:r>
            <a:r>
              <a:rPr lang="en-US" sz="2000" i="1" dirty="0" err="1"/>
              <a:t>Requerimiento</a:t>
            </a:r>
            <a:r>
              <a:rPr lang="en-US" sz="2000" i="1" dirty="0"/>
              <a:t> </a:t>
            </a:r>
            <a:r>
              <a:rPr lang="en-US" sz="2000" dirty="0" smtClean="0"/>
              <a:t>1513, A </a:t>
            </a:r>
            <a:r>
              <a:rPr lang="en-US" sz="2000" dirty="0"/>
              <a:t>written document that justifies the conquest of New </a:t>
            </a:r>
            <a:r>
              <a:rPr lang="en-US" sz="2000" dirty="0" smtClean="0"/>
              <a:t>World</a:t>
            </a:r>
            <a:endParaRPr lang="en-GB" sz="2000" dirty="0"/>
          </a:p>
          <a:p>
            <a:r>
              <a:rPr lang="en-US" sz="2000" dirty="0"/>
              <a:t>“read to trees and empty huts” (</a:t>
            </a:r>
            <a:r>
              <a:rPr lang="en-US" sz="2000" dirty="0" err="1"/>
              <a:t>Hanke</a:t>
            </a:r>
            <a:r>
              <a:rPr lang="en-US" sz="2000" dirty="0"/>
              <a:t>, 1949</a:t>
            </a:r>
            <a:r>
              <a:rPr lang="en-US" sz="2000" dirty="0" smtClean="0"/>
              <a:t>)</a:t>
            </a:r>
          </a:p>
          <a:p>
            <a:endParaRPr lang="en-US" sz="2000" dirty="0" smtClean="0"/>
          </a:p>
          <a:p>
            <a:r>
              <a:rPr lang="en-US" sz="2000" dirty="0" smtClean="0"/>
              <a:t>See </a:t>
            </a:r>
            <a:r>
              <a:rPr lang="en-US" sz="2000" dirty="0"/>
              <a:t>Patricia Seed, “Failing to Marvel”: Atahualpa’s Encounter with the Word”, </a:t>
            </a:r>
            <a:r>
              <a:rPr lang="en-US" sz="2000" i="1" dirty="0"/>
              <a:t>Latin American Research Review, </a:t>
            </a:r>
            <a:r>
              <a:rPr lang="en-US" sz="2000" dirty="0"/>
              <a:t>26:1, 1991.</a:t>
            </a:r>
          </a:p>
          <a:p>
            <a:endParaRPr lang="en-US" sz="2000" dirty="0"/>
          </a:p>
          <a:p>
            <a:endParaRPr lang="en-GB" sz="2000" dirty="0"/>
          </a:p>
          <a:p>
            <a:endParaRPr lang="en-GB" sz="2800" dirty="0"/>
          </a:p>
        </p:txBody>
      </p:sp>
      <p:sp>
        <p:nvSpPr>
          <p:cNvPr id="4" name="TextBox 3"/>
          <p:cNvSpPr txBox="1"/>
          <p:nvPr/>
        </p:nvSpPr>
        <p:spPr>
          <a:xfrm>
            <a:off x="646312" y="172994"/>
            <a:ext cx="9514271" cy="830997"/>
          </a:xfrm>
          <a:prstGeom prst="rect">
            <a:avLst/>
          </a:prstGeom>
          <a:noFill/>
        </p:spPr>
        <p:txBody>
          <a:bodyPr wrap="none" rtlCol="0">
            <a:spAutoFit/>
          </a:bodyPr>
          <a:lstStyle/>
          <a:p>
            <a:r>
              <a:rPr lang="en-GB" sz="2400" b="1" dirty="0"/>
              <a:t>Apparent “translatability” but total misunderstandings in reality;</a:t>
            </a:r>
          </a:p>
          <a:p>
            <a:r>
              <a:rPr lang="en-GB" sz="2400" b="1" dirty="0"/>
              <a:t>and we tend to get the European interpretations not the indigenous ones</a:t>
            </a:r>
            <a:endParaRPr lang="en-GB" sz="2400" dirty="0"/>
          </a:p>
        </p:txBody>
      </p:sp>
    </p:spTree>
    <p:extLst>
      <p:ext uri="{BB962C8B-B14F-4D97-AF65-F5344CB8AC3E}">
        <p14:creationId xmlns:p14="http://schemas.microsoft.com/office/powerpoint/2010/main" val="162838121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Wk4 Velazquez.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24216" y="1186290"/>
            <a:ext cx="3509700" cy="4511396"/>
          </a:xfrm>
          <a:prstGeom prst="rect">
            <a:avLst/>
          </a:prstGeom>
        </p:spPr>
      </p:pic>
      <p:sp>
        <p:nvSpPr>
          <p:cNvPr id="3" name="TextBox 2"/>
          <p:cNvSpPr txBox="1"/>
          <p:nvPr/>
        </p:nvSpPr>
        <p:spPr>
          <a:xfrm>
            <a:off x="2496016" y="5930498"/>
            <a:ext cx="2672526" cy="369332"/>
          </a:xfrm>
          <a:prstGeom prst="rect">
            <a:avLst/>
          </a:prstGeom>
          <a:noFill/>
        </p:spPr>
        <p:txBody>
          <a:bodyPr wrap="none" rtlCol="0">
            <a:spAutoFit/>
          </a:bodyPr>
          <a:lstStyle/>
          <a:p>
            <a:r>
              <a:rPr lang="en-US" dirty="0"/>
              <a:t>Governor Diego Velázquez</a:t>
            </a:r>
          </a:p>
        </p:txBody>
      </p:sp>
      <p:pic>
        <p:nvPicPr>
          <p:cNvPr id="4" name="Picture 3" descr="Wk4 Corte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01359" y="1186290"/>
            <a:ext cx="3790797" cy="3790797"/>
          </a:xfrm>
          <a:prstGeom prst="rect">
            <a:avLst/>
          </a:prstGeom>
        </p:spPr>
      </p:pic>
      <p:sp>
        <p:nvSpPr>
          <p:cNvPr id="5" name="TextBox 4"/>
          <p:cNvSpPr txBox="1"/>
          <p:nvPr/>
        </p:nvSpPr>
        <p:spPr>
          <a:xfrm>
            <a:off x="7628327" y="5328354"/>
            <a:ext cx="1536862" cy="369332"/>
          </a:xfrm>
          <a:prstGeom prst="rect">
            <a:avLst/>
          </a:prstGeom>
          <a:noFill/>
        </p:spPr>
        <p:txBody>
          <a:bodyPr wrap="none" rtlCol="0">
            <a:spAutoFit/>
          </a:bodyPr>
          <a:lstStyle/>
          <a:p>
            <a:r>
              <a:rPr lang="en-US" dirty="0" err="1"/>
              <a:t>Hernán</a:t>
            </a:r>
            <a:r>
              <a:rPr lang="en-US" dirty="0"/>
              <a:t> Cortés</a:t>
            </a:r>
          </a:p>
        </p:txBody>
      </p:sp>
      <p:sp>
        <p:nvSpPr>
          <p:cNvPr id="6" name="TextBox 5"/>
          <p:cNvSpPr txBox="1"/>
          <p:nvPr/>
        </p:nvSpPr>
        <p:spPr>
          <a:xfrm>
            <a:off x="914400" y="355293"/>
            <a:ext cx="5355377" cy="830997"/>
          </a:xfrm>
          <a:prstGeom prst="rect">
            <a:avLst/>
          </a:prstGeom>
          <a:noFill/>
        </p:spPr>
        <p:txBody>
          <a:bodyPr wrap="none" rtlCol="0">
            <a:spAutoFit/>
          </a:bodyPr>
          <a:lstStyle/>
          <a:p>
            <a:r>
              <a:rPr lang="en-GB" sz="2400" b="1" dirty="0"/>
              <a:t>Aims and audience of the person writing</a:t>
            </a:r>
          </a:p>
          <a:p>
            <a:endParaRPr lang="en-GB" sz="2400" dirty="0"/>
          </a:p>
        </p:txBody>
      </p:sp>
    </p:spTree>
    <p:extLst>
      <p:ext uri="{BB962C8B-B14F-4D97-AF65-F5344CB8AC3E}">
        <p14:creationId xmlns:p14="http://schemas.microsoft.com/office/powerpoint/2010/main" val="305422089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460500"/>
          </a:xfrm>
        </p:spPr>
        <p:txBody>
          <a:bodyPr>
            <a:normAutofit fontScale="90000"/>
          </a:bodyPr>
          <a:lstStyle/>
          <a:p>
            <a:r>
              <a:rPr lang="en-GB" sz="3100" b="1" dirty="0"/>
              <a:t>Problem of European preconceptions and imaginings about New World, e.g. chivalric ballad tradition…</a:t>
            </a:r>
            <a:r>
              <a:rPr lang="en-GB" sz="3100" dirty="0"/>
              <a:t/>
            </a:r>
            <a:br>
              <a:rPr lang="en-GB" sz="3100" dirty="0"/>
            </a:br>
            <a:endParaRPr lang="en-GB" dirty="0"/>
          </a:p>
        </p:txBody>
      </p:sp>
      <p:sp>
        <p:nvSpPr>
          <p:cNvPr id="3" name="Content Placeholder 2"/>
          <p:cNvSpPr>
            <a:spLocks noGrp="1"/>
          </p:cNvSpPr>
          <p:nvPr>
            <p:ph idx="1"/>
          </p:nvPr>
        </p:nvSpPr>
        <p:spPr/>
        <p:txBody>
          <a:bodyPr/>
          <a:lstStyle/>
          <a:p>
            <a:pPr marL="0" indent="0">
              <a:buNone/>
            </a:pPr>
            <a:r>
              <a:rPr lang="en-GB" dirty="0"/>
              <a:t>Tenochtitlan (Mexico 1519)</a:t>
            </a:r>
          </a:p>
          <a:p>
            <a:r>
              <a:rPr lang="en-GB" dirty="0" smtClean="0"/>
              <a:t>“When we saw all those cities and villages built in the water, and other great towns on dry land, and that straight and level causeway leading to Mexico, </a:t>
            </a:r>
            <a:r>
              <a:rPr lang="en-GB" b="1" dirty="0" smtClean="0"/>
              <a:t>we were astounded. </a:t>
            </a:r>
            <a:r>
              <a:rPr lang="en-GB" dirty="0" smtClean="0"/>
              <a:t>These great towns and temples and buildings rising from the water, all made of stone, </a:t>
            </a:r>
            <a:r>
              <a:rPr lang="en-GB" b="1" dirty="0" smtClean="0"/>
              <a:t>seemed like an enchanted vision from [the chivalric ballad of] </a:t>
            </a:r>
            <a:r>
              <a:rPr lang="en-GB" b="1" dirty="0" err="1" smtClean="0"/>
              <a:t>Amadís</a:t>
            </a:r>
            <a:r>
              <a:rPr lang="en-GB" b="1" dirty="0" smtClean="0"/>
              <a:t>. </a:t>
            </a:r>
            <a:r>
              <a:rPr lang="en-GB" dirty="0" smtClean="0"/>
              <a:t>Indeed, some of our soldiers asked </a:t>
            </a:r>
            <a:r>
              <a:rPr lang="en-GB" b="1" dirty="0" smtClean="0"/>
              <a:t>whether it was not all a dream.”</a:t>
            </a:r>
          </a:p>
          <a:p>
            <a:pPr marL="0" indent="0">
              <a:buNone/>
            </a:pPr>
            <a:r>
              <a:rPr lang="en-GB" sz="2000" b="1" dirty="0" smtClean="0"/>
              <a:t>			Bernal Diaz, </a:t>
            </a:r>
            <a:r>
              <a:rPr lang="en-GB" sz="2000" b="1" i="1" dirty="0" smtClean="0"/>
              <a:t>True History of the Conquest of New Spain </a:t>
            </a:r>
            <a:r>
              <a:rPr lang="en-GB" sz="2000" b="1" dirty="0" smtClean="0"/>
              <a:t>(1576)</a:t>
            </a:r>
            <a:endParaRPr lang="en-GB" sz="2000" dirty="0"/>
          </a:p>
        </p:txBody>
      </p:sp>
    </p:spTree>
    <p:extLst>
      <p:ext uri="{BB962C8B-B14F-4D97-AF65-F5344CB8AC3E}">
        <p14:creationId xmlns:p14="http://schemas.microsoft.com/office/powerpoint/2010/main" val="300167044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Sources for the ‘Conquest’ of Peru</a:t>
            </a:r>
            <a:endParaRPr lang="en-US" dirty="0"/>
          </a:p>
        </p:txBody>
      </p:sp>
      <p:sp>
        <p:nvSpPr>
          <p:cNvPr id="3" name="Content Placeholder 2"/>
          <p:cNvSpPr>
            <a:spLocks noGrp="1"/>
          </p:cNvSpPr>
          <p:nvPr>
            <p:ph idx="1"/>
          </p:nvPr>
        </p:nvSpPr>
        <p:spPr/>
        <p:txBody>
          <a:bodyPr/>
          <a:lstStyle/>
          <a:p>
            <a:pPr lvl="0"/>
            <a:r>
              <a:rPr lang="en-US" b="1" dirty="0" smtClean="0"/>
              <a:t>Francisco de Jerez, </a:t>
            </a:r>
            <a:r>
              <a:rPr lang="en-US" b="1" i="1" dirty="0" err="1" smtClean="0"/>
              <a:t>Verdadera</a:t>
            </a:r>
            <a:r>
              <a:rPr lang="en-US" b="1" i="1" dirty="0" smtClean="0"/>
              <a:t> </a:t>
            </a:r>
            <a:r>
              <a:rPr lang="en-US" b="1" i="1" dirty="0" err="1" smtClean="0"/>
              <a:t>relación</a:t>
            </a:r>
            <a:r>
              <a:rPr lang="en-US" b="1" i="1" dirty="0" smtClean="0"/>
              <a:t> de la </a:t>
            </a:r>
            <a:r>
              <a:rPr lang="en-US" b="1" i="1" dirty="0" err="1" smtClean="0"/>
              <a:t>conquista</a:t>
            </a:r>
            <a:r>
              <a:rPr lang="en-US" b="1" i="1" dirty="0" smtClean="0"/>
              <a:t> de </a:t>
            </a:r>
            <a:r>
              <a:rPr lang="en-US" b="1" i="1" dirty="0" err="1" smtClean="0"/>
              <a:t>Perú</a:t>
            </a:r>
            <a:r>
              <a:rPr lang="en-US" b="1" i="1" dirty="0" smtClean="0"/>
              <a:t>, </a:t>
            </a:r>
            <a:r>
              <a:rPr lang="en-US" b="1" dirty="0" smtClean="0"/>
              <a:t>1534 </a:t>
            </a:r>
          </a:p>
          <a:p>
            <a:pPr lvl="0"/>
            <a:r>
              <a:rPr lang="en-US" dirty="0" smtClean="0"/>
              <a:t>Miguel de </a:t>
            </a:r>
            <a:r>
              <a:rPr lang="en-US" dirty="0" err="1" smtClean="0"/>
              <a:t>Estete</a:t>
            </a:r>
            <a:r>
              <a:rPr lang="en-US" dirty="0" smtClean="0"/>
              <a:t>, </a:t>
            </a:r>
            <a:r>
              <a:rPr lang="en-US" i="1" dirty="0" err="1" smtClean="0"/>
              <a:t>Noticia</a:t>
            </a:r>
            <a:r>
              <a:rPr lang="en-US" i="1" dirty="0" smtClean="0"/>
              <a:t> del Peru, </a:t>
            </a:r>
            <a:r>
              <a:rPr lang="en-US" dirty="0" smtClean="0"/>
              <a:t>1535 </a:t>
            </a:r>
          </a:p>
          <a:p>
            <a:pPr lvl="0"/>
            <a:r>
              <a:rPr lang="en-US" dirty="0" err="1" smtClean="0"/>
              <a:t>Titu</a:t>
            </a:r>
            <a:r>
              <a:rPr lang="en-US" dirty="0" smtClean="0"/>
              <a:t> </a:t>
            </a:r>
            <a:r>
              <a:rPr lang="en-US" dirty="0" err="1" smtClean="0"/>
              <a:t>Cusi</a:t>
            </a:r>
            <a:r>
              <a:rPr lang="en-US" dirty="0" smtClean="0"/>
              <a:t> </a:t>
            </a:r>
            <a:r>
              <a:rPr lang="en-US" dirty="0" err="1" smtClean="0"/>
              <a:t>Yuquapanqui</a:t>
            </a:r>
            <a:r>
              <a:rPr lang="en-US" dirty="0" smtClean="0"/>
              <a:t>, </a:t>
            </a:r>
            <a:r>
              <a:rPr lang="en-US" i="1" dirty="0" err="1" smtClean="0"/>
              <a:t>Relación</a:t>
            </a:r>
            <a:r>
              <a:rPr lang="en-US" i="1" dirty="0" smtClean="0"/>
              <a:t> de la </a:t>
            </a:r>
            <a:r>
              <a:rPr lang="en-US" i="1" dirty="0" err="1" smtClean="0"/>
              <a:t>conquista</a:t>
            </a:r>
            <a:r>
              <a:rPr lang="en-US" i="1" dirty="0" smtClean="0"/>
              <a:t> del </a:t>
            </a:r>
            <a:r>
              <a:rPr lang="en-US" i="1" dirty="0" err="1" smtClean="0"/>
              <a:t>Perú</a:t>
            </a:r>
            <a:r>
              <a:rPr lang="en-US" dirty="0" smtClean="0"/>
              <a:t>, 1570 </a:t>
            </a:r>
          </a:p>
          <a:p>
            <a:pPr lvl="0"/>
            <a:r>
              <a:rPr lang="en-US" dirty="0" err="1" smtClean="0"/>
              <a:t>Garcilasco</a:t>
            </a:r>
            <a:r>
              <a:rPr lang="en-US" dirty="0" smtClean="0"/>
              <a:t> de la Vega, </a:t>
            </a:r>
            <a:r>
              <a:rPr lang="en-US" i="1" dirty="0" err="1" smtClean="0"/>
              <a:t>Comentarios</a:t>
            </a:r>
            <a:r>
              <a:rPr lang="en-US" i="1" dirty="0" smtClean="0"/>
              <a:t> </a:t>
            </a:r>
            <a:r>
              <a:rPr lang="en-US" i="1" dirty="0" err="1" smtClean="0"/>
              <a:t>reales</a:t>
            </a:r>
            <a:r>
              <a:rPr lang="en-US" i="1" dirty="0" smtClean="0"/>
              <a:t> de los Incas, </a:t>
            </a:r>
            <a:r>
              <a:rPr lang="en-US" dirty="0" smtClean="0"/>
              <a:t>1617</a:t>
            </a:r>
          </a:p>
          <a:p>
            <a:pPr lvl="0"/>
            <a:r>
              <a:rPr lang="en-US" b="1" dirty="0" err="1" smtClean="0"/>
              <a:t>Guaman</a:t>
            </a:r>
            <a:r>
              <a:rPr lang="en-US" b="1" dirty="0" smtClean="0"/>
              <a:t> </a:t>
            </a:r>
            <a:r>
              <a:rPr lang="en-US" b="1" dirty="0" err="1" smtClean="0"/>
              <a:t>Poma</a:t>
            </a:r>
            <a:r>
              <a:rPr lang="en-US" b="1" dirty="0" smtClean="0"/>
              <a:t>, </a:t>
            </a:r>
            <a:r>
              <a:rPr lang="en-US" b="1" i="1" dirty="0" smtClean="0"/>
              <a:t>Nueva </a:t>
            </a:r>
            <a:r>
              <a:rPr lang="en-US" b="1" i="1" dirty="0" err="1" smtClean="0"/>
              <a:t>crónica</a:t>
            </a:r>
            <a:r>
              <a:rPr lang="en-US" b="1" i="1" dirty="0" smtClean="0"/>
              <a:t> de </a:t>
            </a:r>
            <a:r>
              <a:rPr lang="en-US" b="1" i="1" dirty="0" err="1" smtClean="0"/>
              <a:t>buen</a:t>
            </a:r>
            <a:r>
              <a:rPr lang="en-US" b="1" i="1" dirty="0" smtClean="0"/>
              <a:t> </a:t>
            </a:r>
            <a:r>
              <a:rPr lang="en-US" b="1" i="1" dirty="0" err="1" smtClean="0"/>
              <a:t>gobierno</a:t>
            </a:r>
            <a:r>
              <a:rPr lang="en-US" b="1" i="1" dirty="0" smtClean="0"/>
              <a:t>, </a:t>
            </a:r>
            <a:r>
              <a:rPr lang="en-US" b="1" dirty="0" smtClean="0"/>
              <a:t>1615</a:t>
            </a:r>
          </a:p>
          <a:p>
            <a:pPr marL="0" indent="0">
              <a:buNone/>
            </a:pPr>
            <a:r>
              <a:rPr lang="en-US" dirty="0" smtClean="0"/>
              <a:t> </a:t>
            </a:r>
          </a:p>
          <a:p>
            <a:pPr marL="0" indent="0">
              <a:buNone/>
            </a:pPr>
            <a:r>
              <a:rPr lang="en-US" sz="2000" dirty="0" smtClean="0"/>
              <a:t>Patricia Seed, “Failing to Marvel”: Atahualpa’s Encounter with the Word”, </a:t>
            </a:r>
            <a:r>
              <a:rPr lang="en-US" sz="2000" i="1" dirty="0" smtClean="0"/>
              <a:t>Latin American Research Review, </a:t>
            </a:r>
            <a:r>
              <a:rPr lang="en-US" sz="2000" dirty="0" smtClean="0"/>
              <a:t>26:1, 1991. (On how they all interpret the encounter with Atahualpa, Pizarro and </a:t>
            </a:r>
            <a:r>
              <a:rPr lang="en-US" sz="2000" dirty="0" err="1" smtClean="0"/>
              <a:t>Valverde</a:t>
            </a:r>
            <a:r>
              <a:rPr lang="en-US" sz="2000" dirty="0" smtClean="0"/>
              <a:t>)</a:t>
            </a:r>
          </a:p>
          <a:p>
            <a:endParaRPr lang="en-US"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‘Conquest History’</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Before 1520s-c1990 “triumphalist narrative” “the traditional tale of conquistadors and friars” </a:t>
            </a:r>
            <a:r>
              <a:rPr lang="en-US" dirty="0" err="1" smtClean="0"/>
              <a:t>Restall</a:t>
            </a:r>
            <a:r>
              <a:rPr lang="en-US" dirty="0" smtClean="0"/>
              <a:t>, 2012 or “The Epic Spanish Conquest” and “The Spiritual Conquest” Susan Schroeder </a:t>
            </a:r>
            <a:r>
              <a:rPr lang="en-US" dirty="0"/>
              <a:t>in Matthew, L and </a:t>
            </a:r>
            <a:r>
              <a:rPr lang="en-US" dirty="0" err="1"/>
              <a:t>M.R.Oudjik</a:t>
            </a:r>
            <a:r>
              <a:rPr lang="en-US" dirty="0"/>
              <a:t>, </a:t>
            </a:r>
            <a:r>
              <a:rPr lang="en-US" i="1" dirty="0"/>
              <a:t>Indian Conquistadors, </a:t>
            </a:r>
            <a:r>
              <a:rPr lang="en-US" dirty="0"/>
              <a:t>2007</a:t>
            </a:r>
            <a:r>
              <a:rPr lang="en-US" dirty="0" smtClean="0"/>
              <a:t>.</a:t>
            </a:r>
          </a:p>
          <a:p>
            <a:r>
              <a:rPr lang="en-US" dirty="0" smtClean="0"/>
              <a:t>Hernan Cortés</a:t>
            </a:r>
          </a:p>
          <a:p>
            <a:r>
              <a:rPr lang="en-US" dirty="0" smtClean="0"/>
              <a:t>Bernal Diaz del Castillo, 1576</a:t>
            </a:r>
          </a:p>
          <a:p>
            <a:r>
              <a:rPr lang="en-US" dirty="0" smtClean="0"/>
              <a:t>William H. Prescott, 1843</a:t>
            </a:r>
          </a:p>
          <a:p>
            <a:r>
              <a:rPr lang="en-US" dirty="0" smtClean="0"/>
              <a:t>Robert Ricard, </a:t>
            </a:r>
            <a:r>
              <a:rPr lang="en-US" i="1" dirty="0" smtClean="0"/>
              <a:t>The Spiritual Conquest,</a:t>
            </a:r>
            <a:r>
              <a:rPr lang="en-US" dirty="0" smtClean="0"/>
              <a:t> 1966</a:t>
            </a:r>
          </a:p>
          <a:p>
            <a:pPr>
              <a:buNone/>
            </a:pPr>
            <a:r>
              <a:rPr lang="en-US" dirty="0" smtClean="0"/>
              <a:t>1970s and 1980s</a:t>
            </a:r>
          </a:p>
          <a:p>
            <a:pPr>
              <a:buNone/>
            </a:pPr>
            <a:r>
              <a:rPr lang="en-US" dirty="0" smtClean="0"/>
              <a:t>James Lockhart, </a:t>
            </a:r>
            <a:r>
              <a:rPr lang="en-US" i="1" dirty="0" smtClean="0"/>
              <a:t>The Men of Cajamarca, </a:t>
            </a:r>
            <a:r>
              <a:rPr lang="en-US" dirty="0" smtClean="0"/>
              <a:t>(1972), Karen Spalding, </a:t>
            </a:r>
            <a:r>
              <a:rPr lang="en-US" dirty="0" err="1" smtClean="0"/>
              <a:t>Huarochiri</a:t>
            </a:r>
            <a:r>
              <a:rPr lang="en-US" dirty="0" smtClean="0"/>
              <a:t>, (1984), Inga </a:t>
            </a:r>
            <a:r>
              <a:rPr lang="en-US" dirty="0" err="1" smtClean="0"/>
              <a:t>Clendinnen</a:t>
            </a:r>
            <a:r>
              <a:rPr lang="en-US" dirty="0"/>
              <a:t>, </a:t>
            </a:r>
            <a:r>
              <a:rPr lang="en-US" i="1" dirty="0"/>
              <a:t>Ambivalent Conquests</a:t>
            </a:r>
            <a:r>
              <a:rPr lang="en-US" dirty="0"/>
              <a:t>, (1987)</a:t>
            </a:r>
          </a:p>
          <a:p>
            <a:pPr>
              <a:buNone/>
            </a:pPr>
            <a:endParaRPr lang="en-US" dirty="0" smtClean="0"/>
          </a:p>
          <a:p>
            <a:pPr>
              <a:buNone/>
            </a:pPr>
            <a:endParaRPr lang="en-US" dirty="0" smtClean="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Image result for Thanksgiving Settler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697362" y="3544408"/>
            <a:ext cx="4455478" cy="3081706"/>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7080422" y="132830"/>
            <a:ext cx="3623425" cy="461665"/>
          </a:xfrm>
          <a:prstGeom prst="rect">
            <a:avLst/>
          </a:prstGeom>
          <a:noFill/>
        </p:spPr>
        <p:txBody>
          <a:bodyPr wrap="square" rtlCol="0">
            <a:spAutoFit/>
          </a:bodyPr>
          <a:lstStyle/>
          <a:p>
            <a:r>
              <a:rPr lang="en-US" sz="2400" dirty="0" smtClean="0"/>
              <a:t>“conquistadors and friars”</a:t>
            </a:r>
            <a:endParaRPr lang="en-GB" sz="2400" dirty="0"/>
          </a:p>
        </p:txBody>
      </p:sp>
      <p:pic>
        <p:nvPicPr>
          <p:cNvPr id="3074" name="Picture 2" descr="http://1.bp.blogspot.com/-AEi-dFYsFbI/Tq-F6iyzMzI/AAAAAAAAAHY/gnt5IF56gDc/s320/cortes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10538" y="594495"/>
            <a:ext cx="5763192" cy="2701496"/>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Painting of The Arrival of CortÃ©s at Veracruz and the Reception by Moctezuma's Ambassador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0644" y="827903"/>
            <a:ext cx="5588561" cy="3805881"/>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432849" y="4886070"/>
            <a:ext cx="5253361" cy="923330"/>
          </a:xfrm>
          <a:prstGeom prst="rect">
            <a:avLst/>
          </a:prstGeom>
          <a:noFill/>
        </p:spPr>
        <p:txBody>
          <a:bodyPr wrap="none" rtlCol="0">
            <a:spAutoFit/>
          </a:bodyPr>
          <a:lstStyle/>
          <a:p>
            <a:r>
              <a:rPr lang="en-GB" dirty="0" smtClean="0"/>
              <a:t>The Arrival of Cortés at Veracruz and the Reception by</a:t>
            </a:r>
          </a:p>
          <a:p>
            <a:r>
              <a:rPr lang="en-GB" dirty="0" smtClean="0"/>
              <a:t>Moctezuma’s Ambassadors</a:t>
            </a:r>
          </a:p>
          <a:p>
            <a:r>
              <a:rPr lang="en-GB" dirty="0" smtClean="0"/>
              <a:t>Source: Library of Congress </a:t>
            </a:r>
            <a:endParaRPr lang="en-GB" dirty="0"/>
          </a:p>
        </p:txBody>
      </p:sp>
    </p:spTree>
    <p:extLst>
      <p:ext uri="{BB962C8B-B14F-4D97-AF65-F5344CB8AC3E}">
        <p14:creationId xmlns:p14="http://schemas.microsoft.com/office/powerpoint/2010/main" val="329307514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AutoShape 2" descr="https://cms.qz.com/wp-content/uploads/2017/11/codex.jpg?quality=75&amp;strip=all&amp;w=410&amp;h=729&amp;crop=1"/>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70660" name="AutoShape 4" descr="https://cms.qz.com/wp-content/uploads/2017/11/codex.jpg?quality=75&amp;strip=all&amp;w=410&amp;h=729&amp;crop=1"/>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70662" name="AutoShape 6" descr="https://cms.qz.com/wp-content/uploads/2017/11/codex.jpg?quality=75&amp;strip=all&amp;w=410&amp;h=729&amp;crop=1"/>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70664" name="AutoShape 8" descr="https://cms.qz.com/wp-content/uploads/2017/11/codex.jpg?quality=75&amp;strip=all&amp;w=410&amp;h=729&amp;crop=1"/>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70666" name="AutoShape 10" descr="https://cms.qz.com/wp-content/uploads/2017/11/codex.jpg?quality=75&amp;strip=all&amp;w=410&amp;h=729&amp;crop=1"/>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70668" name="AutoShape 12" descr="https://cms.qz.com/wp-content/uploads/2017/11/codex.jpg?quality=75&amp;strip=all&amp;w=410&amp;h=729&amp;crop=1"/>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70670" name="AutoShape 14" descr="https://cms.qz.com/wp-content/uploads/2017/11/screen-shot-2017-11-25-at-1-24-34-pm.png?w=940&amp;strip=all&amp;quality=75"/>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70672" name="AutoShape 16" descr="https://cms.qz.com/wp-content/uploads/2017/11/screen-shot-2017-11-25-at-1-24-34-pm.png?w=940&amp;strip=all&amp;quality=75"/>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70674" name="Picture 18" descr="Image result for mesoamerican civilizations map"/>
          <p:cNvPicPr>
            <a:picLocks noChangeAspect="1" noChangeArrowheads="1"/>
          </p:cNvPicPr>
          <p:nvPr/>
        </p:nvPicPr>
        <p:blipFill>
          <a:blip r:embed="rId2" cstate="print"/>
          <a:srcRect/>
          <a:stretch>
            <a:fillRect/>
          </a:stretch>
        </p:blipFill>
        <p:spPr bwMode="auto">
          <a:xfrm>
            <a:off x="2501734" y="1937000"/>
            <a:ext cx="5886450" cy="3638551"/>
          </a:xfrm>
          <a:prstGeom prst="rect">
            <a:avLst/>
          </a:prstGeom>
          <a:noFill/>
        </p:spPr>
      </p:pic>
      <p:sp>
        <p:nvSpPr>
          <p:cNvPr id="13" name="TextBox 12"/>
          <p:cNvSpPr txBox="1"/>
          <p:nvPr/>
        </p:nvSpPr>
        <p:spPr>
          <a:xfrm>
            <a:off x="1175799" y="693053"/>
            <a:ext cx="7965899" cy="1200329"/>
          </a:xfrm>
          <a:prstGeom prst="rect">
            <a:avLst/>
          </a:prstGeom>
          <a:noFill/>
        </p:spPr>
        <p:txBody>
          <a:bodyPr wrap="none" rtlCol="0">
            <a:spAutoFit/>
          </a:bodyPr>
          <a:lstStyle/>
          <a:p>
            <a:r>
              <a:rPr lang="en-US" sz="2400" dirty="0" smtClean="0"/>
              <a:t>James Lockhart, </a:t>
            </a:r>
          </a:p>
          <a:p>
            <a:r>
              <a:rPr lang="en-US" sz="2400" i="1" dirty="0" smtClean="0"/>
              <a:t>We People Here: </a:t>
            </a:r>
            <a:r>
              <a:rPr lang="en-US" sz="2400" i="1" dirty="0" err="1" smtClean="0"/>
              <a:t>Nahuatl</a:t>
            </a:r>
            <a:r>
              <a:rPr lang="en-US" sz="2400" i="1" dirty="0" smtClean="0"/>
              <a:t> Accounts of the Conquest of Mexico, </a:t>
            </a:r>
          </a:p>
          <a:p>
            <a:r>
              <a:rPr lang="en-US" sz="2400" dirty="0" smtClean="0"/>
              <a:t>1993</a:t>
            </a:r>
            <a:endParaRPr lang="en-US" sz="2400" dirty="0"/>
          </a:p>
        </p:txBody>
      </p:sp>
      <p:sp>
        <p:nvSpPr>
          <p:cNvPr id="14" name="TextBox 13"/>
          <p:cNvSpPr txBox="1"/>
          <p:nvPr/>
        </p:nvSpPr>
        <p:spPr>
          <a:xfrm>
            <a:off x="8555277" y="3206663"/>
            <a:ext cx="3441711" cy="2308324"/>
          </a:xfrm>
          <a:prstGeom prst="rect">
            <a:avLst/>
          </a:prstGeom>
          <a:noFill/>
        </p:spPr>
        <p:txBody>
          <a:bodyPr wrap="none" rtlCol="0">
            <a:spAutoFit/>
          </a:bodyPr>
          <a:lstStyle/>
          <a:p>
            <a:r>
              <a:rPr lang="en-US" sz="2400" dirty="0" smtClean="0"/>
              <a:t>Matthew </a:t>
            </a:r>
            <a:r>
              <a:rPr lang="en-US" sz="2400" dirty="0" err="1" smtClean="0"/>
              <a:t>Restall</a:t>
            </a:r>
            <a:r>
              <a:rPr lang="en-US" sz="2400" dirty="0" smtClean="0"/>
              <a:t>,</a:t>
            </a:r>
          </a:p>
          <a:p>
            <a:r>
              <a:rPr lang="en-US" sz="2400" dirty="0" smtClean="0"/>
              <a:t> </a:t>
            </a:r>
            <a:r>
              <a:rPr lang="en-US" sz="2400" i="1" dirty="0" smtClean="0"/>
              <a:t>Maya Conquistador, </a:t>
            </a:r>
          </a:p>
          <a:p>
            <a:r>
              <a:rPr lang="en-US" sz="2400" i="1" dirty="0" smtClean="0"/>
              <a:t>1998</a:t>
            </a:r>
          </a:p>
          <a:p>
            <a:r>
              <a:rPr lang="en-US" sz="2400" dirty="0" smtClean="0"/>
              <a:t>Victoria Bricker, </a:t>
            </a:r>
          </a:p>
          <a:p>
            <a:r>
              <a:rPr lang="en-US" sz="2400" i="1" dirty="0" smtClean="0"/>
              <a:t>Indian Christ, Indian King, </a:t>
            </a:r>
          </a:p>
          <a:p>
            <a:r>
              <a:rPr lang="en-US" sz="2400" dirty="0" smtClean="0"/>
              <a:t>1981.</a:t>
            </a:r>
            <a:endParaRPr lang="en-US" sz="2400" dirty="0"/>
          </a:p>
        </p:txBody>
      </p:sp>
      <p:sp>
        <p:nvSpPr>
          <p:cNvPr id="15" name="TextBox 14"/>
          <p:cNvSpPr txBox="1"/>
          <p:nvPr/>
        </p:nvSpPr>
        <p:spPr>
          <a:xfrm>
            <a:off x="3332748" y="5859379"/>
            <a:ext cx="3296652" cy="461665"/>
          </a:xfrm>
          <a:prstGeom prst="rect">
            <a:avLst/>
          </a:prstGeom>
          <a:noFill/>
        </p:spPr>
        <p:txBody>
          <a:bodyPr wrap="square" rtlCol="0">
            <a:spAutoFit/>
          </a:bodyPr>
          <a:lstStyle/>
          <a:p>
            <a:r>
              <a:rPr lang="en-US" sz="2400" dirty="0" smtClean="0"/>
              <a:t>Michel R </a:t>
            </a:r>
            <a:r>
              <a:rPr lang="en-US" sz="2400" dirty="0" err="1" smtClean="0"/>
              <a:t>Oudijk</a:t>
            </a:r>
            <a:r>
              <a:rPr lang="en-US" sz="2400" dirty="0" smtClean="0"/>
              <a:t>, 2000 </a:t>
            </a:r>
            <a:endParaRPr lang="en-US" sz="2400" dirty="0"/>
          </a:p>
        </p:txBody>
      </p:sp>
    </p:spTree>
    <p:extLst>
      <p:ext uri="{BB962C8B-B14F-4D97-AF65-F5344CB8AC3E}">
        <p14:creationId xmlns:p14="http://schemas.microsoft.com/office/powerpoint/2010/main" val="163796246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 Conquest History</a:t>
            </a:r>
            <a:endParaRPr lang="en-US" dirty="0"/>
          </a:p>
        </p:txBody>
      </p:sp>
      <p:sp>
        <p:nvSpPr>
          <p:cNvPr id="3" name="Content Placeholder 2"/>
          <p:cNvSpPr>
            <a:spLocks noGrp="1"/>
          </p:cNvSpPr>
          <p:nvPr>
            <p:ph idx="1"/>
          </p:nvPr>
        </p:nvSpPr>
        <p:spPr/>
        <p:txBody>
          <a:bodyPr>
            <a:normAutofit fontScale="92500" lnSpcReduction="10000"/>
          </a:bodyPr>
          <a:lstStyle/>
          <a:p>
            <a:pPr>
              <a:buNone/>
            </a:pPr>
            <a:r>
              <a:rPr lang="en-US" dirty="0" smtClean="0"/>
              <a:t>Since 2000 five core approaches:</a:t>
            </a:r>
          </a:p>
          <a:p>
            <a:r>
              <a:rPr lang="en-US" dirty="0" err="1" smtClean="0"/>
              <a:t>Revisitation</a:t>
            </a:r>
            <a:r>
              <a:rPr lang="en-US" dirty="0" smtClean="0"/>
              <a:t> (rereading old sources, motivations etc.)</a:t>
            </a:r>
          </a:p>
          <a:p>
            <a:r>
              <a:rPr lang="en-US" dirty="0" smtClean="0"/>
              <a:t>Paleography (learning to read sources left unread)</a:t>
            </a:r>
          </a:p>
          <a:p>
            <a:r>
              <a:rPr lang="en-US" dirty="0" smtClean="0"/>
              <a:t>Protagonists (forgotten Spaniards, women, settlers of African descent, </a:t>
            </a:r>
            <a:r>
              <a:rPr lang="en-US" dirty="0"/>
              <a:t>i</a:t>
            </a:r>
            <a:r>
              <a:rPr lang="en-US" dirty="0" smtClean="0"/>
              <a:t>ndigenous people)</a:t>
            </a:r>
          </a:p>
          <a:p>
            <a:r>
              <a:rPr lang="en-US" dirty="0" smtClean="0"/>
              <a:t>Indigenous perspectives (indigenous conquistadors, indigenous diaspora)</a:t>
            </a:r>
          </a:p>
          <a:p>
            <a:r>
              <a:rPr lang="en-US" dirty="0" smtClean="0"/>
              <a:t>Boundaries (a- of space away from </a:t>
            </a:r>
            <a:r>
              <a:rPr lang="en-US" dirty="0" err="1" smtClean="0"/>
              <a:t>centres</a:t>
            </a:r>
            <a:r>
              <a:rPr lang="en-US" dirty="0" smtClean="0"/>
              <a:t> of empire. b-of discipline-History, Anthropology, Ethno-History to Art History, Geography, Literature)</a:t>
            </a:r>
          </a:p>
          <a:p>
            <a:endParaRPr lang="en-US" dirty="0" smtClean="0"/>
          </a:p>
          <a:p>
            <a:pPr>
              <a:buNone/>
            </a:pPr>
            <a:r>
              <a:rPr lang="en-US" dirty="0" smtClean="0"/>
              <a:t>Matthew </a:t>
            </a:r>
            <a:r>
              <a:rPr lang="en-US" dirty="0" err="1" smtClean="0"/>
              <a:t>Restall</a:t>
            </a:r>
            <a:r>
              <a:rPr lang="en-US" dirty="0" smtClean="0"/>
              <a:t>, “New Conquest History,” </a:t>
            </a:r>
            <a:r>
              <a:rPr lang="en-US" i="1" dirty="0" smtClean="0"/>
              <a:t>History Compass, </a:t>
            </a:r>
            <a:r>
              <a:rPr lang="en-US" dirty="0" smtClean="0"/>
              <a:t>2012</a:t>
            </a:r>
            <a:endParaRPr lang="en-US"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dirty="0" smtClean="0"/>
              <a:t>Myths. </a:t>
            </a:r>
            <a:br>
              <a:rPr lang="en-GB" sz="3600" dirty="0" smtClean="0"/>
            </a:br>
            <a:r>
              <a:rPr lang="en-GB" sz="3600" dirty="0" err="1" smtClean="0"/>
              <a:t>Restall</a:t>
            </a:r>
            <a:r>
              <a:rPr lang="en-GB" sz="3600" dirty="0" smtClean="0"/>
              <a:t>, </a:t>
            </a:r>
            <a:r>
              <a:rPr lang="en-GB" sz="3600" i="1" dirty="0" smtClean="0"/>
              <a:t>Seven Myths of the Spanish Conquest, </a:t>
            </a:r>
            <a:r>
              <a:rPr lang="en-GB" sz="3600" dirty="0" smtClean="0"/>
              <a:t>2003)</a:t>
            </a:r>
            <a:endParaRPr lang="en-GB" sz="3600" dirty="0"/>
          </a:p>
        </p:txBody>
      </p:sp>
      <p:sp>
        <p:nvSpPr>
          <p:cNvPr id="3" name="Content Placeholder 2"/>
          <p:cNvSpPr>
            <a:spLocks noGrp="1"/>
          </p:cNvSpPr>
          <p:nvPr>
            <p:ph idx="1"/>
          </p:nvPr>
        </p:nvSpPr>
        <p:spPr>
          <a:xfrm>
            <a:off x="838200" y="2072760"/>
            <a:ext cx="10515600" cy="4351338"/>
          </a:xfrm>
          <a:solidFill>
            <a:schemeClr val="accent6">
              <a:lumMod val="40000"/>
              <a:lumOff val="60000"/>
            </a:schemeClr>
          </a:solidFill>
        </p:spPr>
        <p:txBody>
          <a:bodyPr>
            <a:normAutofit fontScale="92500" lnSpcReduction="10000"/>
          </a:bodyPr>
          <a:lstStyle/>
          <a:p>
            <a:r>
              <a:rPr lang="en-GB" dirty="0" smtClean="0"/>
              <a:t>Achievement of great men? (Biographies of more than the exceptional few)</a:t>
            </a:r>
          </a:p>
          <a:p>
            <a:r>
              <a:rPr lang="en-GB" dirty="0" smtClean="0"/>
              <a:t>Were all conquistadors soldiers sent to the Americas by the King of Spain? (No-more varied identities and occupations).</a:t>
            </a:r>
          </a:p>
          <a:p>
            <a:r>
              <a:rPr lang="en-GB" dirty="0" smtClean="0"/>
              <a:t>Did conquest and colonisation happen rapidly? How ‘complete’ was it? </a:t>
            </a:r>
          </a:p>
          <a:p>
            <a:pPr marL="0" indent="0">
              <a:buNone/>
            </a:pPr>
            <a:r>
              <a:rPr lang="en-GB" dirty="0" smtClean="0"/>
              <a:t>( Protracted nature, role played by Amerindians)</a:t>
            </a:r>
          </a:p>
          <a:p>
            <a:r>
              <a:rPr lang="en-GB" dirty="0" smtClean="0"/>
              <a:t>What about (</a:t>
            </a:r>
            <a:r>
              <a:rPr lang="en-GB" dirty="0" err="1" smtClean="0"/>
              <a:t>mis</a:t>
            </a:r>
            <a:r>
              <a:rPr lang="en-GB" dirty="0" smtClean="0"/>
              <a:t>)communication? How much or how little did either side understand?</a:t>
            </a:r>
          </a:p>
          <a:p>
            <a:r>
              <a:rPr lang="en-GB" dirty="0" smtClean="0"/>
              <a:t>Did conquest really mean the obliteration of Amerindian culture and civilization?</a:t>
            </a:r>
          </a:p>
          <a:p>
            <a:r>
              <a:rPr lang="en-GB" dirty="0" smtClean="0"/>
              <a:t>We need to take issue with the myth of Spanish superiority.</a:t>
            </a:r>
            <a:endParaRPr lang="en-GB" dirty="0"/>
          </a:p>
        </p:txBody>
      </p:sp>
    </p:spTree>
    <p:extLst>
      <p:ext uri="{BB962C8B-B14F-4D97-AF65-F5344CB8AC3E}">
        <p14:creationId xmlns:p14="http://schemas.microsoft.com/office/powerpoint/2010/main" val="32961623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83276" y="1409313"/>
            <a:ext cx="6096000" cy="5201424"/>
          </a:xfrm>
          <a:prstGeom prst="rect">
            <a:avLst/>
          </a:prstGeom>
        </p:spPr>
        <p:txBody>
          <a:bodyPr>
            <a:spAutoFit/>
          </a:bodyPr>
          <a:lstStyle/>
          <a:p>
            <a:pPr lvl="0" fontAlgn="base">
              <a:spcBef>
                <a:spcPct val="0"/>
              </a:spcBef>
              <a:spcAft>
                <a:spcPct val="0"/>
              </a:spcAft>
            </a:pPr>
            <a:r>
              <a:rPr kumimoji="0" lang="en-GB" altLang="en-US" sz="2800" b="0" i="0" u="none" strike="noStrike" cap="none" normalizeH="0" baseline="0" dirty="0" smtClean="0">
                <a:ln>
                  <a:noFill/>
                </a:ln>
                <a:solidFill>
                  <a:schemeClr val="tx1"/>
                </a:solidFill>
                <a:effectLst/>
                <a:latin typeface="Calibri" pitchFamily="34" charset="0"/>
                <a:ea typeface="Calibri" pitchFamily="34" charset="0"/>
              </a:rPr>
              <a:t>‘</a:t>
            </a:r>
            <a:r>
              <a:rPr kumimoji="0" lang="en-GB" sz="2800" b="0" i="0" u="none" strike="noStrike" cap="none" normalizeH="0" baseline="0" dirty="0" smtClean="0">
                <a:ln>
                  <a:noFill/>
                </a:ln>
                <a:solidFill>
                  <a:schemeClr val="tx1"/>
                </a:solidFill>
                <a:effectLst/>
                <a:latin typeface="Calibri" pitchFamily="34" charset="0"/>
                <a:ea typeface="Calibri" pitchFamily="34" charset="0"/>
              </a:rPr>
              <a:t>… the Spaniard does not settle or inhabit deserted lands, however healthy and rich they may be in gold and silver; he inhabits and settles where he finds Indians, though they may be poor and sickly, for without Indians for tribute, one cannot enjoy the fruits of the land …</a:t>
            </a:r>
            <a:r>
              <a:rPr kumimoji="0" lang="en-GB" altLang="en-US" sz="2800" b="0" i="0" u="none" strike="noStrike" cap="none" normalizeH="0" baseline="0" dirty="0" smtClean="0">
                <a:ln>
                  <a:noFill/>
                </a:ln>
                <a:solidFill>
                  <a:schemeClr val="tx1"/>
                </a:solidFill>
                <a:effectLst/>
                <a:latin typeface="Calibri" pitchFamily="34" charset="0"/>
                <a:ea typeface="Calibri" pitchFamily="34" charset="0"/>
              </a:rPr>
              <a:t>’</a:t>
            </a:r>
          </a:p>
          <a:p>
            <a:pPr lvl="0" fontAlgn="base">
              <a:spcBef>
                <a:spcPct val="0"/>
              </a:spcBef>
              <a:spcAft>
                <a:spcPct val="0"/>
              </a:spcAft>
            </a:pPr>
            <a:endParaRPr lang="en-GB" sz="2800" dirty="0">
              <a:latin typeface="Calibri" pitchFamily="34" charset="0"/>
              <a:ea typeface="Calibri" pitchFamily="34" charset="0"/>
            </a:endParaRPr>
          </a:p>
          <a:p>
            <a:pPr lvl="0" algn="r" fontAlgn="base">
              <a:spcBef>
                <a:spcPct val="0"/>
              </a:spcBef>
              <a:spcAft>
                <a:spcPct val="0"/>
              </a:spcAft>
            </a:pPr>
            <a:r>
              <a:rPr lang="en-GB" sz="2800" dirty="0">
                <a:latin typeface="Calibri" pitchFamily="34" charset="0"/>
                <a:ea typeface="Calibri" pitchFamily="34" charset="0"/>
              </a:rPr>
              <a:t>Bernardo Vargas </a:t>
            </a:r>
            <a:r>
              <a:rPr lang="en-GB" sz="2800" dirty="0" err="1">
                <a:latin typeface="Calibri" pitchFamily="34" charset="0"/>
                <a:ea typeface="Calibri" pitchFamily="34" charset="0"/>
              </a:rPr>
              <a:t>Machuca</a:t>
            </a:r>
            <a:r>
              <a:rPr lang="en-GB" sz="2800" dirty="0">
                <a:latin typeface="Calibri" pitchFamily="34" charset="0"/>
                <a:ea typeface="Calibri" pitchFamily="34" charset="0"/>
              </a:rPr>
              <a:t>,</a:t>
            </a:r>
          </a:p>
          <a:p>
            <a:pPr lvl="0" algn="r" fontAlgn="base">
              <a:spcBef>
                <a:spcPct val="0"/>
              </a:spcBef>
              <a:spcAft>
                <a:spcPct val="0"/>
              </a:spcAft>
            </a:pPr>
            <a:r>
              <a:rPr lang="en-GB" sz="2800" dirty="0">
                <a:latin typeface="Calibri" pitchFamily="34" charset="0"/>
                <a:ea typeface="Calibri" pitchFamily="34" charset="0"/>
              </a:rPr>
              <a:t>1612</a:t>
            </a:r>
          </a:p>
          <a:p>
            <a:pPr lvl="0" fontAlgn="base">
              <a:spcBef>
                <a:spcPct val="0"/>
              </a:spcBef>
              <a:spcAft>
                <a:spcPct val="0"/>
              </a:spcAft>
            </a:pPr>
            <a:endParaRPr kumimoji="0" lang="en-GB" b="0" i="0" u="none" strike="noStrike" cap="none" normalizeH="0" baseline="0" dirty="0" smtClean="0">
              <a:ln>
                <a:noFill/>
              </a:ln>
              <a:solidFill>
                <a:schemeClr val="tx1"/>
              </a:solidFill>
              <a:effectLst/>
              <a:latin typeface="Calibri" pitchFamily="34" charset="0"/>
              <a:ea typeface="Calibri" pitchFamily="34" charset="0"/>
            </a:endParaRPr>
          </a:p>
          <a:p>
            <a:pPr lvl="0" fontAlgn="base">
              <a:spcBef>
                <a:spcPct val="0"/>
              </a:spcBef>
              <a:spcAft>
                <a:spcPct val="0"/>
              </a:spcAft>
            </a:pPr>
            <a:endParaRPr kumimoji="0" lang="en-GB" sz="600" b="0" i="0" u="none" strike="noStrike" cap="none" normalizeH="0" baseline="0" dirty="0" smtClean="0">
              <a:ln>
                <a:noFill/>
              </a:ln>
              <a:solidFill>
                <a:schemeClr val="tx1"/>
              </a:solidFill>
              <a:effectLst/>
              <a:latin typeface="Calibri" pitchFamily="34" charset="0"/>
              <a:ea typeface="Calibri" pitchFamily="34" charset="0"/>
            </a:endParaRPr>
          </a:p>
        </p:txBody>
      </p:sp>
      <p:pic>
        <p:nvPicPr>
          <p:cNvPr id="5124" name="Picture 4" descr="Image result for Guaman Poma Encomien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37410" y="494271"/>
            <a:ext cx="3969910" cy="6116466"/>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1083276" y="494271"/>
            <a:ext cx="2713948" cy="769441"/>
          </a:xfrm>
          <a:prstGeom prst="rect">
            <a:avLst/>
          </a:prstGeom>
          <a:noFill/>
        </p:spPr>
        <p:txBody>
          <a:bodyPr wrap="none" rtlCol="0">
            <a:spAutoFit/>
          </a:bodyPr>
          <a:lstStyle/>
          <a:p>
            <a:r>
              <a:rPr lang="en-GB" sz="4400" dirty="0" smtClean="0"/>
              <a:t>Settlement</a:t>
            </a:r>
            <a:endParaRPr lang="en-GB" sz="4400" dirty="0"/>
          </a:p>
        </p:txBody>
      </p:sp>
    </p:spTree>
    <p:extLst>
      <p:ext uri="{BB962C8B-B14F-4D97-AF65-F5344CB8AC3E}">
        <p14:creationId xmlns:p14="http://schemas.microsoft.com/office/powerpoint/2010/main" val="40466396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mage result for Map of Africa 1400s"/>
          <p:cNvPicPr>
            <a:picLocks noChangeAspect="1" noChangeArrowheads="1"/>
          </p:cNvPicPr>
          <p:nvPr/>
        </p:nvPicPr>
        <p:blipFill>
          <a:blip r:embed="rId2" cstate="print"/>
          <a:srcRect/>
          <a:stretch>
            <a:fillRect/>
          </a:stretch>
        </p:blipFill>
        <p:spPr bwMode="auto">
          <a:xfrm>
            <a:off x="0" y="0"/>
            <a:ext cx="7524003" cy="5656367"/>
          </a:xfrm>
          <a:prstGeom prst="rect">
            <a:avLst/>
          </a:prstGeom>
          <a:noFill/>
        </p:spPr>
      </p:pic>
      <p:pic>
        <p:nvPicPr>
          <p:cNvPr id="1028" name="Picture 4" descr="https://library.stanford.edu/sites/default/files/styles/large/public/africa.jpg?itok=Mp1YPZlE"/>
          <p:cNvPicPr>
            <a:picLocks noChangeAspect="1" noChangeArrowheads="1"/>
          </p:cNvPicPr>
          <p:nvPr/>
        </p:nvPicPr>
        <p:blipFill>
          <a:blip r:embed="rId3" cstate="print"/>
          <a:srcRect/>
          <a:stretch>
            <a:fillRect/>
          </a:stretch>
        </p:blipFill>
        <p:spPr bwMode="auto">
          <a:xfrm>
            <a:off x="7423460" y="3113902"/>
            <a:ext cx="4768539" cy="3744097"/>
          </a:xfrm>
          <a:prstGeom prst="rect">
            <a:avLst/>
          </a:prstGeom>
          <a:noFill/>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Government</a:t>
            </a:r>
            <a:endParaRPr lang="en-GB" dirty="0"/>
          </a:p>
        </p:txBody>
      </p:sp>
      <p:sp>
        <p:nvSpPr>
          <p:cNvPr id="3" name="Content Placeholder 2"/>
          <p:cNvSpPr>
            <a:spLocks noGrp="1"/>
          </p:cNvSpPr>
          <p:nvPr>
            <p:ph idx="1"/>
          </p:nvPr>
        </p:nvSpPr>
        <p:spPr/>
        <p:txBody>
          <a:bodyPr/>
          <a:lstStyle/>
          <a:p>
            <a:pPr marL="0" indent="0" algn="ctr">
              <a:buNone/>
            </a:pPr>
            <a:r>
              <a:rPr lang="en-GB" dirty="0" err="1" smtClean="0"/>
              <a:t>República</a:t>
            </a:r>
            <a:r>
              <a:rPr lang="en-GB" dirty="0" smtClean="0"/>
              <a:t> de </a:t>
            </a:r>
            <a:r>
              <a:rPr lang="en-GB" dirty="0" err="1" smtClean="0"/>
              <a:t>Indios</a:t>
            </a:r>
            <a:endParaRPr lang="en-GB" dirty="0" smtClean="0"/>
          </a:p>
          <a:p>
            <a:pPr marL="0" indent="0" algn="ctr">
              <a:buNone/>
            </a:pPr>
            <a:endParaRPr lang="en-GB" dirty="0" smtClean="0"/>
          </a:p>
          <a:p>
            <a:pPr marL="0" indent="0" algn="ctr">
              <a:buNone/>
            </a:pPr>
            <a:endParaRPr lang="en-GB" dirty="0" smtClean="0"/>
          </a:p>
          <a:p>
            <a:pPr marL="0" indent="0" algn="ctr">
              <a:buNone/>
            </a:pPr>
            <a:endParaRPr lang="en-GB" dirty="0" smtClean="0"/>
          </a:p>
          <a:p>
            <a:pPr marL="0" indent="0" algn="ctr">
              <a:buNone/>
            </a:pPr>
            <a:r>
              <a:rPr lang="en-GB" dirty="0" err="1" smtClean="0"/>
              <a:t>República</a:t>
            </a:r>
            <a:r>
              <a:rPr lang="en-GB" dirty="0" smtClean="0"/>
              <a:t> de </a:t>
            </a:r>
            <a:r>
              <a:rPr lang="en-GB" dirty="0" err="1" smtClean="0"/>
              <a:t>Españoles</a:t>
            </a:r>
            <a:endParaRPr lang="en-GB" dirty="0" smtClean="0"/>
          </a:p>
          <a:p>
            <a:pPr marL="0" indent="0" algn="ctr">
              <a:buNone/>
            </a:pPr>
            <a:r>
              <a:rPr lang="en-GB" dirty="0" smtClean="0"/>
              <a:t>	(Spaniards, </a:t>
            </a:r>
            <a:r>
              <a:rPr lang="en-GB" i="1" dirty="0" err="1" smtClean="0"/>
              <a:t>criollos</a:t>
            </a:r>
            <a:r>
              <a:rPr lang="en-GB" i="1" dirty="0" smtClean="0"/>
              <a:t>, </a:t>
            </a:r>
            <a:r>
              <a:rPr lang="en-GB" dirty="0" smtClean="0"/>
              <a:t>enslaved</a:t>
            </a:r>
            <a:r>
              <a:rPr lang="en-GB" i="1" dirty="0" smtClean="0"/>
              <a:t> </a:t>
            </a:r>
            <a:r>
              <a:rPr lang="en-GB" dirty="0" smtClean="0"/>
              <a:t>Africans, </a:t>
            </a:r>
            <a:r>
              <a:rPr lang="en-GB" i="1" dirty="0" err="1" smtClean="0"/>
              <a:t>castas</a:t>
            </a:r>
            <a:r>
              <a:rPr lang="en-GB" dirty="0" smtClean="0"/>
              <a:t>)</a:t>
            </a:r>
          </a:p>
          <a:p>
            <a:pPr algn="ctr"/>
            <a:endParaRPr lang="en-GB" dirty="0"/>
          </a:p>
        </p:txBody>
      </p:sp>
    </p:spTree>
    <p:extLst>
      <p:ext uri="{BB962C8B-B14F-4D97-AF65-F5344CB8AC3E}">
        <p14:creationId xmlns:p14="http://schemas.microsoft.com/office/powerpoint/2010/main" val="118579830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Indigenous Government</a:t>
            </a:r>
            <a:endParaRPr lang="en-GB" dirty="0"/>
          </a:p>
        </p:txBody>
      </p:sp>
      <p:sp>
        <p:nvSpPr>
          <p:cNvPr id="3" name="Content Placeholder 2"/>
          <p:cNvSpPr>
            <a:spLocks noGrp="1"/>
          </p:cNvSpPr>
          <p:nvPr>
            <p:ph idx="1"/>
          </p:nvPr>
        </p:nvSpPr>
        <p:spPr/>
        <p:txBody>
          <a:bodyPr/>
          <a:lstStyle/>
          <a:p>
            <a:pPr marL="342900" lvl="0" indent="-342900" fontAlgn="base">
              <a:lnSpc>
                <a:spcPct val="100000"/>
              </a:lnSpc>
              <a:spcBef>
                <a:spcPct val="0"/>
              </a:spcBef>
              <a:spcAft>
                <a:spcPct val="0"/>
              </a:spcAft>
              <a:tabLst>
                <a:tab pos="457200" algn="l"/>
              </a:tabLst>
            </a:pPr>
            <a:r>
              <a:rPr kumimoji="0" lang="en-GB" sz="2200" b="0" i="0" u="none" strike="noStrike" cap="none" normalizeH="0" baseline="0" dirty="0" smtClean="0">
                <a:ln>
                  <a:noFill/>
                </a:ln>
                <a:solidFill>
                  <a:schemeClr val="tx1"/>
                </a:solidFill>
                <a:effectLst/>
                <a:latin typeface="Calibri" pitchFamily="34" charset="0"/>
                <a:ea typeface="Calibri" pitchFamily="34" charset="0"/>
              </a:rPr>
              <a:t>Indigenous units and authority figures</a:t>
            </a:r>
          </a:p>
          <a:p>
            <a:pPr marL="742950" lvl="1" indent="-285750" fontAlgn="base">
              <a:lnSpc>
                <a:spcPct val="100000"/>
              </a:lnSpc>
              <a:spcBef>
                <a:spcPct val="0"/>
              </a:spcBef>
              <a:spcAft>
                <a:spcPct val="0"/>
              </a:spcAft>
              <a:buFont typeface="Arial" pitchFamily="34" charset="0"/>
              <a:buChar char="–"/>
              <a:tabLst>
                <a:tab pos="457200" algn="l"/>
              </a:tabLst>
            </a:pPr>
            <a:r>
              <a:rPr kumimoji="0" lang="en-GB" sz="2200" b="0" i="0" u="none" strike="noStrike" cap="none" normalizeH="0" baseline="0" dirty="0" smtClean="0">
                <a:ln>
                  <a:noFill/>
                </a:ln>
                <a:solidFill>
                  <a:schemeClr val="tx1"/>
                </a:solidFill>
                <a:effectLst/>
                <a:latin typeface="Calibri" pitchFamily="34" charset="0"/>
                <a:ea typeface="Calibri" pitchFamily="34" charset="0"/>
              </a:rPr>
              <a:t>Oversaw local community, collected tribute, organised labour drafts</a:t>
            </a:r>
          </a:p>
          <a:p>
            <a:pPr marL="742950" lvl="1" indent="-285750" fontAlgn="base">
              <a:lnSpc>
                <a:spcPct val="100000"/>
              </a:lnSpc>
              <a:spcBef>
                <a:spcPct val="0"/>
              </a:spcBef>
              <a:spcAft>
                <a:spcPct val="0"/>
              </a:spcAft>
              <a:buFont typeface="Arial" pitchFamily="34" charset="0"/>
              <a:buChar char="–"/>
              <a:tabLst>
                <a:tab pos="457200" algn="l"/>
              </a:tabLst>
            </a:pPr>
            <a:r>
              <a:rPr kumimoji="0" lang="en-GB" sz="2200" b="0" i="0" u="none" strike="noStrike" cap="none" normalizeH="0" baseline="0" dirty="0" smtClean="0">
                <a:ln>
                  <a:noFill/>
                </a:ln>
                <a:solidFill>
                  <a:schemeClr val="tx1"/>
                </a:solidFill>
                <a:effectLst/>
                <a:latin typeface="Calibri" pitchFamily="34" charset="0"/>
                <a:ea typeface="Calibri" pitchFamily="34" charset="0"/>
              </a:rPr>
              <a:t>Based on pre-Columbian models (</a:t>
            </a:r>
            <a:r>
              <a:rPr kumimoji="0" lang="en-GB" sz="2200" b="0" i="1" u="none" strike="noStrike" cap="none" normalizeH="0" baseline="0" dirty="0" err="1" smtClean="0">
                <a:ln>
                  <a:noFill/>
                </a:ln>
                <a:solidFill>
                  <a:schemeClr val="tx1"/>
                </a:solidFill>
                <a:effectLst/>
                <a:latin typeface="Calibri" pitchFamily="34" charset="0"/>
                <a:ea typeface="Calibri" pitchFamily="34" charset="0"/>
              </a:rPr>
              <a:t>repartimiento</a:t>
            </a:r>
            <a:r>
              <a:rPr kumimoji="0" lang="en-GB" sz="2200" b="0" i="0" u="none" strike="noStrike" cap="none" normalizeH="0" baseline="0" dirty="0" smtClean="0">
                <a:ln>
                  <a:noFill/>
                </a:ln>
                <a:solidFill>
                  <a:schemeClr val="tx1"/>
                </a:solidFill>
                <a:effectLst/>
                <a:latin typeface="Calibri" pitchFamily="34" charset="0"/>
                <a:ea typeface="Calibri" pitchFamily="34" charset="0"/>
              </a:rPr>
              <a:t>; </a:t>
            </a:r>
            <a:r>
              <a:rPr kumimoji="0" lang="en-GB" sz="2200" b="0" i="1" u="none" strike="noStrike" cap="none" normalizeH="0" baseline="0" dirty="0" err="1" smtClean="0">
                <a:ln>
                  <a:noFill/>
                </a:ln>
                <a:solidFill>
                  <a:schemeClr val="tx1"/>
                </a:solidFill>
                <a:effectLst/>
                <a:latin typeface="Calibri" pitchFamily="34" charset="0"/>
                <a:ea typeface="Calibri" pitchFamily="34" charset="0"/>
              </a:rPr>
              <a:t>mita</a:t>
            </a:r>
            <a:r>
              <a:rPr kumimoji="0" lang="en-GB" sz="2200" b="0" i="0" u="none" strike="noStrike" cap="none" normalizeH="0" baseline="0" dirty="0" smtClean="0">
                <a:ln>
                  <a:noFill/>
                </a:ln>
                <a:solidFill>
                  <a:schemeClr val="tx1"/>
                </a:solidFill>
                <a:effectLst/>
                <a:latin typeface="Calibri" pitchFamily="34" charset="0"/>
                <a:ea typeface="Calibri" pitchFamily="34" charset="0"/>
              </a:rPr>
              <a:t>)</a:t>
            </a:r>
          </a:p>
          <a:p>
            <a:pPr marL="342900" lvl="0" indent="-342900" fontAlgn="base">
              <a:lnSpc>
                <a:spcPct val="100000"/>
              </a:lnSpc>
              <a:spcBef>
                <a:spcPct val="0"/>
              </a:spcBef>
              <a:spcAft>
                <a:spcPct val="0"/>
              </a:spcAft>
              <a:tabLst>
                <a:tab pos="457200" algn="l"/>
              </a:tabLst>
            </a:pPr>
            <a:r>
              <a:rPr lang="en-GB" sz="2200" dirty="0" smtClean="0">
                <a:latin typeface="Calibri" pitchFamily="34" charset="0"/>
                <a:ea typeface="Calibri" pitchFamily="34" charset="0"/>
              </a:rPr>
              <a:t>Indigenous</a:t>
            </a:r>
            <a:r>
              <a:rPr kumimoji="0" lang="en-GB" sz="2200" b="0" i="0" u="none" strike="noStrike" cap="none" normalizeH="0" baseline="0" dirty="0" smtClean="0">
                <a:ln>
                  <a:noFill/>
                </a:ln>
                <a:solidFill>
                  <a:schemeClr val="tx1"/>
                </a:solidFill>
                <a:effectLst/>
                <a:latin typeface="Calibri" pitchFamily="34" charset="0"/>
                <a:ea typeface="Calibri" pitchFamily="34" charset="0"/>
              </a:rPr>
              <a:t> elites recognised as most viable for administering Indian towns</a:t>
            </a:r>
          </a:p>
          <a:p>
            <a:pPr marL="742950" lvl="1" indent="-285750" fontAlgn="base">
              <a:lnSpc>
                <a:spcPct val="100000"/>
              </a:lnSpc>
              <a:spcBef>
                <a:spcPct val="0"/>
              </a:spcBef>
              <a:spcAft>
                <a:spcPct val="0"/>
              </a:spcAft>
              <a:buFont typeface="Arial" pitchFamily="34" charset="0"/>
              <a:buChar char="–"/>
              <a:tabLst>
                <a:tab pos="457200" algn="l"/>
              </a:tabLst>
            </a:pPr>
            <a:r>
              <a:rPr kumimoji="0" lang="en-GB" sz="2200" b="0" i="0" u="none" strike="noStrike" cap="none" normalizeH="0" baseline="0" dirty="0" smtClean="0">
                <a:ln>
                  <a:noFill/>
                </a:ln>
                <a:solidFill>
                  <a:schemeClr val="tx1"/>
                </a:solidFill>
                <a:effectLst/>
                <a:latin typeface="Calibri" pitchFamily="34" charset="0"/>
                <a:ea typeface="Calibri" pitchFamily="34" charset="0"/>
              </a:rPr>
              <a:t>Enjoyed privileges, exemptions from labour and tribute</a:t>
            </a:r>
          </a:p>
          <a:p>
            <a:pPr marL="742950" lvl="1" indent="-285750" fontAlgn="base">
              <a:lnSpc>
                <a:spcPct val="100000"/>
              </a:lnSpc>
              <a:spcBef>
                <a:spcPct val="0"/>
              </a:spcBef>
              <a:spcAft>
                <a:spcPct val="0"/>
              </a:spcAft>
              <a:buFont typeface="Arial" pitchFamily="34" charset="0"/>
              <a:buChar char="–"/>
              <a:tabLst>
                <a:tab pos="457200" algn="l"/>
              </a:tabLst>
            </a:pPr>
            <a:r>
              <a:rPr kumimoji="0" lang="en-GB" sz="2200" b="0" i="0" u="none" strike="noStrike" cap="none" normalizeH="0" baseline="0" dirty="0" smtClean="0">
                <a:ln>
                  <a:noFill/>
                </a:ln>
                <a:solidFill>
                  <a:schemeClr val="tx1"/>
                </a:solidFill>
                <a:effectLst/>
                <a:latin typeface="Calibri" pitchFamily="34" charset="0"/>
                <a:ea typeface="Calibri" pitchFamily="34" charset="0"/>
              </a:rPr>
              <a:t>High ranking members of the native nobility retained their titles, much of their land, and authority/status symbols</a:t>
            </a:r>
          </a:p>
          <a:p>
            <a:pPr marL="342900" lvl="0" indent="-342900" fontAlgn="base">
              <a:lnSpc>
                <a:spcPct val="100000"/>
              </a:lnSpc>
              <a:spcBef>
                <a:spcPct val="0"/>
              </a:spcBef>
              <a:spcAft>
                <a:spcPct val="0"/>
              </a:spcAft>
              <a:tabLst>
                <a:tab pos="457200" algn="l"/>
              </a:tabLst>
            </a:pPr>
            <a:r>
              <a:rPr lang="en-GB" sz="2200" dirty="0" smtClean="0">
                <a:latin typeface="Calibri" pitchFamily="34" charset="0"/>
                <a:ea typeface="Calibri" pitchFamily="34" charset="0"/>
              </a:rPr>
              <a:t>Indigenous</a:t>
            </a:r>
            <a:r>
              <a:rPr kumimoji="0" lang="en-GB" sz="2200" b="0" i="0" u="none" strike="noStrike" cap="none" normalizeH="0" baseline="0" dirty="0" smtClean="0">
                <a:ln>
                  <a:noFill/>
                </a:ln>
                <a:solidFill>
                  <a:schemeClr val="tx1"/>
                </a:solidFill>
                <a:effectLst/>
                <a:latin typeface="Calibri" pitchFamily="34" charset="0"/>
                <a:ea typeface="Calibri" pitchFamily="34" charset="0"/>
              </a:rPr>
              <a:t> social structure left (relatively) in place</a:t>
            </a:r>
          </a:p>
          <a:p>
            <a:pPr marL="342900" lvl="0" indent="-342900" fontAlgn="base">
              <a:lnSpc>
                <a:spcPct val="100000"/>
              </a:lnSpc>
              <a:spcBef>
                <a:spcPct val="0"/>
              </a:spcBef>
              <a:spcAft>
                <a:spcPct val="0"/>
              </a:spcAft>
              <a:buNone/>
              <a:tabLst>
                <a:tab pos="457200" algn="l"/>
              </a:tabLst>
            </a:pPr>
            <a:r>
              <a:rPr kumimoji="0" lang="en-GB" sz="2200" b="0" i="0" u="none" strike="noStrike" cap="none" normalizeH="0" baseline="0" dirty="0" smtClean="0">
                <a:ln>
                  <a:noFill/>
                </a:ln>
                <a:solidFill>
                  <a:schemeClr val="tx1"/>
                </a:solidFill>
                <a:effectLst/>
                <a:latin typeface="Calibri" pitchFamily="34" charset="0"/>
                <a:ea typeface="Calibri" pitchFamily="34" charset="0"/>
              </a:rPr>
              <a:t>        - </a:t>
            </a:r>
            <a:r>
              <a:rPr kumimoji="0" lang="en-GB" altLang="en-US" sz="2200" b="0" i="0" u="none" strike="noStrike" cap="none" normalizeH="0" baseline="0" dirty="0" smtClean="0">
                <a:ln>
                  <a:noFill/>
                </a:ln>
                <a:solidFill>
                  <a:schemeClr val="tx1"/>
                </a:solidFill>
                <a:effectLst/>
                <a:latin typeface="Calibri" pitchFamily="34" charset="0"/>
                <a:ea typeface="Calibri" pitchFamily="34" charset="0"/>
              </a:rPr>
              <a:t>‘</a:t>
            </a:r>
            <a:r>
              <a:rPr kumimoji="0" lang="en-GB" altLang="ja-JP" sz="2200" b="0" i="1" u="none" strike="noStrike" cap="none" normalizeH="0" baseline="0" dirty="0" smtClean="0">
                <a:ln>
                  <a:noFill/>
                </a:ln>
                <a:solidFill>
                  <a:schemeClr val="tx1"/>
                </a:solidFill>
                <a:effectLst/>
                <a:latin typeface="Calibri" pitchFamily="34" charset="0"/>
                <a:ea typeface="Calibri" pitchFamily="34" charset="0"/>
              </a:rPr>
              <a:t>caciques</a:t>
            </a:r>
            <a:r>
              <a:rPr kumimoji="0" lang="en-GB" altLang="en-US" sz="2200" b="0" i="1" u="none" strike="noStrike" cap="none" normalizeH="0" baseline="0" dirty="0" smtClean="0">
                <a:ln>
                  <a:noFill/>
                </a:ln>
                <a:solidFill>
                  <a:schemeClr val="tx1"/>
                </a:solidFill>
                <a:effectLst/>
                <a:latin typeface="Calibri" pitchFamily="34" charset="0"/>
                <a:ea typeface="Calibri" pitchFamily="34" charset="0"/>
              </a:rPr>
              <a:t>’</a:t>
            </a:r>
            <a:r>
              <a:rPr kumimoji="0" lang="en-GB" altLang="ja-JP" sz="2200" b="0" i="1" u="none" strike="noStrike" cap="none" normalizeH="0" baseline="0" dirty="0" smtClean="0">
                <a:ln>
                  <a:noFill/>
                </a:ln>
                <a:solidFill>
                  <a:schemeClr val="tx1"/>
                </a:solidFill>
                <a:effectLst/>
                <a:latin typeface="Calibri" pitchFamily="34" charset="0"/>
                <a:ea typeface="Calibri" pitchFamily="34" charset="0"/>
              </a:rPr>
              <a:t> </a:t>
            </a:r>
            <a:r>
              <a:rPr kumimoji="0" lang="en-GB" altLang="ja-JP" sz="2200" b="0" i="0" u="none" strike="noStrike" cap="none" normalizeH="0" baseline="0" dirty="0" smtClean="0">
                <a:ln>
                  <a:noFill/>
                </a:ln>
                <a:solidFill>
                  <a:schemeClr val="tx1"/>
                </a:solidFill>
                <a:effectLst/>
                <a:latin typeface="Calibri" pitchFamily="34" charset="0"/>
                <a:ea typeface="Calibri" pitchFamily="34" charset="0"/>
              </a:rPr>
              <a:t>(</a:t>
            </a:r>
            <a:r>
              <a:rPr kumimoji="0" lang="en-GB" altLang="ja-JP" sz="2200" b="0" i="1" u="none" strike="noStrike" cap="none" normalizeH="0" baseline="0" dirty="0" err="1" smtClean="0">
                <a:ln>
                  <a:noFill/>
                </a:ln>
                <a:solidFill>
                  <a:schemeClr val="tx1"/>
                </a:solidFill>
                <a:effectLst/>
                <a:latin typeface="Calibri" pitchFamily="34" charset="0"/>
                <a:ea typeface="Calibri" pitchFamily="34" charset="0"/>
              </a:rPr>
              <a:t>kurakas</a:t>
            </a:r>
            <a:r>
              <a:rPr kumimoji="0" lang="en-GB" altLang="ja-JP" sz="2200" b="0" i="1" u="none" strike="noStrike" cap="none" normalizeH="0" baseline="0" dirty="0" smtClean="0">
                <a:ln>
                  <a:noFill/>
                </a:ln>
                <a:solidFill>
                  <a:schemeClr val="tx1"/>
                </a:solidFill>
                <a:effectLst/>
                <a:latin typeface="Calibri" pitchFamily="34" charset="0"/>
                <a:ea typeface="Calibri" pitchFamily="34" charset="0"/>
              </a:rPr>
              <a:t> </a:t>
            </a:r>
            <a:r>
              <a:rPr kumimoji="0" lang="en-GB" altLang="ja-JP" sz="2200" b="0" i="0" u="none" strike="noStrike" cap="none" normalizeH="0" baseline="0" dirty="0" smtClean="0">
                <a:ln>
                  <a:noFill/>
                </a:ln>
                <a:solidFill>
                  <a:schemeClr val="tx1"/>
                </a:solidFill>
                <a:effectLst/>
                <a:latin typeface="Calibri" pitchFamily="34" charset="0"/>
                <a:ea typeface="Calibri" pitchFamily="34" charset="0"/>
              </a:rPr>
              <a:t>in the Andean region) became</a:t>
            </a:r>
          </a:p>
          <a:p>
            <a:pPr marL="342900" lvl="0" indent="-342900" fontAlgn="base">
              <a:lnSpc>
                <a:spcPct val="100000"/>
              </a:lnSpc>
              <a:spcBef>
                <a:spcPct val="0"/>
              </a:spcBef>
              <a:spcAft>
                <a:spcPct val="0"/>
              </a:spcAft>
              <a:buNone/>
              <a:tabLst>
                <a:tab pos="457200" algn="l"/>
              </a:tabLst>
            </a:pPr>
            <a:r>
              <a:rPr kumimoji="0" lang="en-GB" sz="2200" b="0" i="0" u="none" strike="noStrike" cap="none" normalizeH="0" baseline="0" dirty="0" smtClean="0">
                <a:ln>
                  <a:noFill/>
                </a:ln>
                <a:solidFill>
                  <a:schemeClr val="tx1"/>
                </a:solidFill>
                <a:effectLst/>
                <a:latin typeface="Calibri" pitchFamily="34" charset="0"/>
                <a:ea typeface="Calibri" pitchFamily="34" charset="0"/>
              </a:rPr>
              <a:t>           intermediaries between Spaniards and Indian commoners</a:t>
            </a:r>
          </a:p>
          <a:p>
            <a:pPr marL="342900" lvl="0" indent="-342900" fontAlgn="base">
              <a:lnSpc>
                <a:spcPct val="100000"/>
              </a:lnSpc>
              <a:spcBef>
                <a:spcPct val="0"/>
              </a:spcBef>
              <a:spcAft>
                <a:spcPct val="0"/>
              </a:spcAft>
              <a:tabLst>
                <a:tab pos="457200" algn="l"/>
              </a:tabLst>
            </a:pPr>
            <a:r>
              <a:rPr lang="en-GB" sz="2200" dirty="0" smtClean="0">
                <a:latin typeface="Calibri" pitchFamily="34" charset="0"/>
                <a:ea typeface="Calibri" pitchFamily="34" charset="0"/>
              </a:rPr>
              <a:t>Indigenous</a:t>
            </a:r>
            <a:r>
              <a:rPr kumimoji="0" lang="en-GB" sz="2200" b="0" i="0" u="none" strike="noStrike" cap="none" normalizeH="0" baseline="0" dirty="0" smtClean="0">
                <a:ln>
                  <a:noFill/>
                </a:ln>
                <a:solidFill>
                  <a:schemeClr val="tx1"/>
                </a:solidFill>
                <a:effectLst/>
                <a:latin typeface="Calibri" pitchFamily="34" charset="0"/>
                <a:ea typeface="Calibri" pitchFamily="34" charset="0"/>
              </a:rPr>
              <a:t> elites proved vital to indigenous stability and survival, especially in 16</a:t>
            </a:r>
            <a:r>
              <a:rPr kumimoji="0" lang="en-GB" sz="2200" b="0" i="0" u="none" strike="noStrike" cap="none" normalizeH="0" baseline="30000" dirty="0" smtClean="0">
                <a:ln>
                  <a:noFill/>
                </a:ln>
                <a:solidFill>
                  <a:schemeClr val="tx1"/>
                </a:solidFill>
                <a:effectLst/>
                <a:latin typeface="Calibri" pitchFamily="34" charset="0"/>
                <a:ea typeface="Calibri" pitchFamily="34" charset="0"/>
              </a:rPr>
              <a:t>th</a:t>
            </a:r>
            <a:r>
              <a:rPr kumimoji="0" lang="en-GB" sz="2200" b="0" i="0" u="none" strike="noStrike" cap="none" normalizeH="0" baseline="0" dirty="0" smtClean="0">
                <a:ln>
                  <a:noFill/>
                </a:ln>
                <a:solidFill>
                  <a:schemeClr val="tx1"/>
                </a:solidFill>
                <a:effectLst/>
                <a:latin typeface="Calibri" pitchFamily="34" charset="0"/>
                <a:ea typeface="Calibri" pitchFamily="34" charset="0"/>
              </a:rPr>
              <a:t>/17</a:t>
            </a:r>
            <a:r>
              <a:rPr kumimoji="0" lang="en-GB" sz="2200" b="0" i="0" u="none" strike="noStrike" cap="none" normalizeH="0" baseline="30000" dirty="0" smtClean="0">
                <a:ln>
                  <a:noFill/>
                </a:ln>
                <a:solidFill>
                  <a:schemeClr val="tx1"/>
                </a:solidFill>
                <a:effectLst/>
                <a:latin typeface="Calibri" pitchFamily="34" charset="0"/>
                <a:ea typeface="Calibri" pitchFamily="34" charset="0"/>
              </a:rPr>
              <a:t>th</a:t>
            </a:r>
            <a:r>
              <a:rPr kumimoji="0" lang="en-GB" sz="2200" b="0" i="0" u="none" strike="noStrike" cap="none" normalizeH="0" baseline="0" dirty="0" smtClean="0">
                <a:ln>
                  <a:noFill/>
                </a:ln>
                <a:solidFill>
                  <a:schemeClr val="tx1"/>
                </a:solidFill>
                <a:effectLst/>
                <a:latin typeface="Calibri" pitchFamily="34" charset="0"/>
                <a:ea typeface="Calibri" pitchFamily="34" charset="0"/>
              </a:rPr>
              <a:t> centuries </a:t>
            </a:r>
          </a:p>
          <a:p>
            <a:endParaRPr lang="en-GB" dirty="0"/>
          </a:p>
        </p:txBody>
      </p:sp>
    </p:spTree>
    <p:extLst>
      <p:ext uri="{BB962C8B-B14F-4D97-AF65-F5344CB8AC3E}">
        <p14:creationId xmlns:p14="http://schemas.microsoft.com/office/powerpoint/2010/main" val="241963636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Image result for virgen de potosi bolivi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3278" y="458311"/>
            <a:ext cx="4310017" cy="5318152"/>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2" descr="image confraternities_of_saint_rose_and_la_linda_2c_corpus_christi_series_2c_c_1675_2c_oil_on_canvas-14302C2A9E0771D63F1-thumb for term side of car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11113" y="183032"/>
            <a:ext cx="5099530" cy="3450809"/>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4" descr="Pictur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439195" y="3633841"/>
            <a:ext cx="2526290" cy="3082074"/>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1692876" y="5869460"/>
            <a:ext cx="2070823" cy="461665"/>
          </a:xfrm>
          <a:prstGeom prst="rect">
            <a:avLst/>
          </a:prstGeom>
          <a:noFill/>
        </p:spPr>
        <p:txBody>
          <a:bodyPr wrap="none" rtlCol="0">
            <a:spAutoFit/>
          </a:bodyPr>
          <a:lstStyle/>
          <a:p>
            <a:r>
              <a:rPr lang="en-GB" sz="2400" dirty="0" smtClean="0"/>
              <a:t>Virgin of Potosi</a:t>
            </a:r>
            <a:endParaRPr lang="en-GB" sz="2400" dirty="0"/>
          </a:p>
        </p:txBody>
      </p:sp>
      <p:sp>
        <p:nvSpPr>
          <p:cNvPr id="5" name="TextBox 4"/>
          <p:cNvSpPr txBox="1"/>
          <p:nvPr/>
        </p:nvSpPr>
        <p:spPr>
          <a:xfrm>
            <a:off x="6904601" y="4706742"/>
            <a:ext cx="2469972" cy="830997"/>
          </a:xfrm>
          <a:prstGeom prst="rect">
            <a:avLst/>
          </a:prstGeom>
          <a:noFill/>
        </p:spPr>
        <p:txBody>
          <a:bodyPr wrap="none" rtlCol="0">
            <a:spAutoFit/>
          </a:bodyPr>
          <a:lstStyle/>
          <a:p>
            <a:r>
              <a:rPr lang="en-GB" sz="2400" dirty="0" smtClean="0">
                <a:cs typeface="Arial" panose="020B0604020202020204" pitchFamily="34" charset="0"/>
              </a:rPr>
              <a:t> </a:t>
            </a:r>
            <a:r>
              <a:rPr lang="en-GB" sz="2400" dirty="0" err="1" smtClean="0">
                <a:cs typeface="Arial" panose="020B0604020202020204" pitchFamily="34" charset="0"/>
              </a:rPr>
              <a:t>Yemayá</a:t>
            </a:r>
            <a:r>
              <a:rPr lang="en-GB" sz="2400" dirty="0" smtClean="0">
                <a:cs typeface="Arial" panose="020B0604020202020204" pitchFamily="34" charset="0"/>
              </a:rPr>
              <a:t>/</a:t>
            </a:r>
          </a:p>
          <a:p>
            <a:r>
              <a:rPr lang="en-GB" sz="2400" dirty="0" smtClean="0">
                <a:cs typeface="Arial" panose="020B0604020202020204" pitchFamily="34" charset="0"/>
              </a:rPr>
              <a:t> </a:t>
            </a:r>
            <a:r>
              <a:rPr lang="en-GB" sz="2400" dirty="0">
                <a:cs typeface="Arial" panose="020B0604020202020204" pitchFamily="34" charset="0"/>
              </a:rPr>
              <a:t>Our Lady of </a:t>
            </a:r>
            <a:r>
              <a:rPr lang="en-GB" sz="2400" dirty="0" err="1">
                <a:cs typeface="Arial" panose="020B0604020202020204" pitchFamily="34" charset="0"/>
              </a:rPr>
              <a:t>Regl</a:t>
            </a:r>
            <a:r>
              <a:rPr lang="en-GB" sz="2400" dirty="0" err="1">
                <a:latin typeface="Arial" panose="020B0604020202020204" pitchFamily="34" charset="0"/>
                <a:cs typeface="Arial" panose="020B0604020202020204" pitchFamily="34" charset="0"/>
              </a:rPr>
              <a:t>a</a:t>
            </a:r>
            <a:endParaRPr lang="en-GB" sz="2400" dirty="0">
              <a:latin typeface="Arial" panose="020B0604020202020204" pitchFamily="34" charset="0"/>
              <a:cs typeface="Arial" panose="020B0604020202020204" pitchFamily="34" charset="0"/>
            </a:endParaRPr>
          </a:p>
        </p:txBody>
      </p:sp>
      <p:sp>
        <p:nvSpPr>
          <p:cNvPr id="6" name="TextBox 5"/>
          <p:cNvSpPr txBox="1"/>
          <p:nvPr/>
        </p:nvSpPr>
        <p:spPr>
          <a:xfrm>
            <a:off x="5511113" y="3612558"/>
            <a:ext cx="3669594" cy="830997"/>
          </a:xfrm>
          <a:prstGeom prst="rect">
            <a:avLst/>
          </a:prstGeom>
          <a:noFill/>
        </p:spPr>
        <p:txBody>
          <a:bodyPr wrap="none" rtlCol="0">
            <a:spAutoFit/>
          </a:bodyPr>
          <a:lstStyle/>
          <a:p>
            <a:r>
              <a:rPr lang="en-GB" sz="2400" dirty="0" smtClean="0"/>
              <a:t>Confraternity of Santa Rosa,</a:t>
            </a:r>
          </a:p>
          <a:p>
            <a:r>
              <a:rPr lang="en-GB" sz="2400" dirty="0" smtClean="0"/>
              <a:t>1675</a:t>
            </a:r>
            <a:endParaRPr lang="en-GB" sz="2400" dirty="0"/>
          </a:p>
        </p:txBody>
      </p:sp>
      <p:sp>
        <p:nvSpPr>
          <p:cNvPr id="7" name="TextBox 6"/>
          <p:cNvSpPr txBox="1"/>
          <p:nvPr/>
        </p:nvSpPr>
        <p:spPr>
          <a:xfrm>
            <a:off x="4937600" y="5800926"/>
            <a:ext cx="4372351" cy="707886"/>
          </a:xfrm>
          <a:prstGeom prst="rect">
            <a:avLst/>
          </a:prstGeom>
          <a:solidFill>
            <a:schemeClr val="accent6">
              <a:lumMod val="40000"/>
              <a:lumOff val="60000"/>
            </a:schemeClr>
          </a:solidFill>
        </p:spPr>
        <p:txBody>
          <a:bodyPr wrap="none" rtlCol="0">
            <a:spAutoFit/>
          </a:bodyPr>
          <a:lstStyle/>
          <a:p>
            <a:r>
              <a:rPr lang="en-GB" sz="2000" dirty="0"/>
              <a:t>‘</a:t>
            </a:r>
            <a:r>
              <a:rPr lang="en-GB" sz="2000" dirty="0" err="1"/>
              <a:t>micropatriotism</a:t>
            </a:r>
            <a:r>
              <a:rPr lang="en-GB" sz="2000" dirty="0" smtClean="0"/>
              <a:t>’ </a:t>
            </a:r>
            <a:r>
              <a:rPr lang="en-GB" sz="2000" dirty="0" err="1" smtClean="0"/>
              <a:t>Restall</a:t>
            </a:r>
            <a:r>
              <a:rPr lang="en-GB" sz="2000" dirty="0" smtClean="0"/>
              <a:t> and Lane, 2011</a:t>
            </a:r>
          </a:p>
          <a:p>
            <a:r>
              <a:rPr lang="en-GB" sz="2000" dirty="0" smtClean="0"/>
              <a:t>Confraternities, sociability and </a:t>
            </a:r>
            <a:r>
              <a:rPr lang="en-GB" sz="2000" dirty="0"/>
              <a:t>s</a:t>
            </a:r>
            <a:r>
              <a:rPr lang="en-GB" sz="2000" dirty="0" smtClean="0"/>
              <a:t>olidarity</a:t>
            </a:r>
            <a:endParaRPr lang="en-GB" sz="2000" dirty="0"/>
          </a:p>
        </p:txBody>
      </p:sp>
    </p:spTree>
    <p:extLst>
      <p:ext uri="{BB962C8B-B14F-4D97-AF65-F5344CB8AC3E}">
        <p14:creationId xmlns:p14="http://schemas.microsoft.com/office/powerpoint/2010/main" val="172741275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Caroline\Pictures\Casta Paintings\Jose de Alcibar - Español y negra.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24075" y="260350"/>
            <a:ext cx="3697288" cy="2935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3" descr="C:\Users\Caroline\Pictures\Casta Paintings\Cabrera - español y mestiza.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95963" y="188913"/>
            <a:ext cx="2921000" cy="3816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4" descr="C:\Users\Caroline\Pictures\Casta Paintings\Cabrera - español y negra.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23850" y="3284538"/>
            <a:ext cx="2617788" cy="3409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5" descr="C:\Users\Caroline\Pictures\Casta Paintings\Cabrera - lobo e india.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700338" y="3141663"/>
            <a:ext cx="2451100" cy="3208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6" descr="C:\Users\Caroline\Pictures\Casta Paintings\Cabrera castas_01mestiza_max.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7950" y="620713"/>
            <a:ext cx="2214563" cy="2852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7" descr="C:\Users\Caroline\Pictures\Casta Paintings\Cabrera_15_Coyote.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148263" y="3429000"/>
            <a:ext cx="2535237" cy="3262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9"/>
          <p:cNvSpPr txBox="1"/>
          <p:nvPr/>
        </p:nvSpPr>
        <p:spPr>
          <a:xfrm>
            <a:off x="8958647" y="25572"/>
            <a:ext cx="2866769" cy="5755422"/>
          </a:xfrm>
          <a:prstGeom prst="rect">
            <a:avLst/>
          </a:prstGeom>
          <a:solidFill>
            <a:schemeClr val="accent6">
              <a:lumMod val="40000"/>
              <a:lumOff val="60000"/>
            </a:schemeClr>
          </a:solidFill>
        </p:spPr>
        <p:txBody>
          <a:bodyPr wrap="square" rtlCol="0">
            <a:spAutoFit/>
          </a:bodyPr>
          <a:lstStyle/>
          <a:p>
            <a:r>
              <a:rPr lang="en-US" sz="2400" dirty="0" smtClean="0"/>
              <a:t>Caste and Status</a:t>
            </a:r>
          </a:p>
          <a:p>
            <a:endParaRPr lang="en-US" sz="2400" dirty="0" smtClean="0"/>
          </a:p>
          <a:p>
            <a:r>
              <a:rPr lang="en-US" sz="2000" dirty="0" err="1" smtClean="0"/>
              <a:t>Casta</a:t>
            </a:r>
            <a:r>
              <a:rPr lang="en-US" sz="2000" dirty="0" smtClean="0"/>
              <a:t> Paintings 18c</a:t>
            </a:r>
          </a:p>
          <a:p>
            <a:r>
              <a:rPr lang="en-US" sz="2000" dirty="0" smtClean="0"/>
              <a:t>Usually depict a man, a woman and their children.</a:t>
            </a:r>
          </a:p>
          <a:p>
            <a:r>
              <a:rPr lang="en-US" sz="2000" dirty="0" smtClean="0"/>
              <a:t>‘Race’ or caste is labeled. </a:t>
            </a:r>
          </a:p>
          <a:p>
            <a:r>
              <a:rPr lang="en-US" sz="2000" dirty="0" smtClean="0"/>
              <a:t>Most painted in eighteenth-century Mexico.</a:t>
            </a:r>
          </a:p>
          <a:p>
            <a:r>
              <a:rPr lang="en-US" sz="2000" dirty="0" smtClean="0"/>
              <a:t>Individual paintings often form apart of a set.</a:t>
            </a:r>
          </a:p>
          <a:p>
            <a:r>
              <a:rPr lang="en-US" sz="2000" dirty="0" smtClean="0"/>
              <a:t>Painted by well-known colonial artist.</a:t>
            </a:r>
            <a:endParaRPr lang="en-GB" sz="2000" dirty="0" smtClean="0"/>
          </a:p>
          <a:p>
            <a:r>
              <a:rPr lang="en-US" sz="2000" dirty="0" smtClean="0"/>
              <a:t>Commissioned by colonial and metropolitan elite.</a:t>
            </a:r>
          </a:p>
          <a:p>
            <a:endParaRPr lang="en-GB" sz="2000" dirty="0" smtClean="0"/>
          </a:p>
        </p:txBody>
      </p:sp>
      <p:sp>
        <p:nvSpPr>
          <p:cNvPr id="2" name="TextBox 1"/>
          <p:cNvSpPr txBox="1"/>
          <p:nvPr/>
        </p:nvSpPr>
        <p:spPr>
          <a:xfrm>
            <a:off x="8093800" y="5780994"/>
            <a:ext cx="3592650" cy="1292662"/>
          </a:xfrm>
          <a:prstGeom prst="rect">
            <a:avLst/>
          </a:prstGeom>
          <a:noFill/>
        </p:spPr>
        <p:txBody>
          <a:bodyPr wrap="none" rtlCol="0">
            <a:spAutoFit/>
          </a:bodyPr>
          <a:lstStyle/>
          <a:p>
            <a:r>
              <a:rPr lang="en-GB" sz="2000" dirty="0"/>
              <a:t>See </a:t>
            </a:r>
            <a:r>
              <a:rPr lang="en-GB" sz="2000" dirty="0" smtClean="0"/>
              <a:t>Cope</a:t>
            </a:r>
            <a:r>
              <a:rPr lang="en-GB" sz="2000" dirty="0"/>
              <a:t>, </a:t>
            </a:r>
            <a:endParaRPr lang="en-GB" sz="2000" dirty="0" smtClean="0"/>
          </a:p>
          <a:p>
            <a:r>
              <a:rPr lang="en-GB" sz="2000" i="1" dirty="0" smtClean="0"/>
              <a:t>The </a:t>
            </a:r>
            <a:r>
              <a:rPr lang="en-GB" sz="2000" i="1" dirty="0"/>
              <a:t>Limits of Racial Domination, </a:t>
            </a:r>
            <a:endParaRPr lang="en-GB" sz="2000" i="1" dirty="0" smtClean="0"/>
          </a:p>
          <a:p>
            <a:r>
              <a:rPr lang="en-GB" sz="2000" dirty="0" smtClean="0"/>
              <a:t>1994</a:t>
            </a:r>
            <a:r>
              <a:rPr lang="en-GB" sz="2000" dirty="0"/>
              <a:t>.</a:t>
            </a:r>
          </a:p>
          <a:p>
            <a:endParaRPr lang="en-GB" dirty="0"/>
          </a:p>
        </p:txBody>
      </p:sp>
    </p:spTree>
    <p:extLst>
      <p:ext uri="{BB962C8B-B14F-4D97-AF65-F5344CB8AC3E}">
        <p14:creationId xmlns:p14="http://schemas.microsoft.com/office/powerpoint/2010/main" val="34166029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Image result for Benin Bronzes Imag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7552" y="136527"/>
            <a:ext cx="3663225" cy="487941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https://upload.wikimedia.org/wikipedia/commons/5/53/Ancient_Benin_city.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23470" y="384562"/>
            <a:ext cx="5953897" cy="4631381"/>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6945871" y="5172800"/>
            <a:ext cx="3924344" cy="646331"/>
          </a:xfrm>
          <a:prstGeom prst="rect">
            <a:avLst/>
          </a:prstGeom>
          <a:noFill/>
        </p:spPr>
        <p:txBody>
          <a:bodyPr wrap="none" rtlCol="0">
            <a:spAutoFit/>
          </a:bodyPr>
          <a:lstStyle/>
          <a:p>
            <a:r>
              <a:rPr lang="en-US" dirty="0"/>
              <a:t>Depiction of Benin City by a Dutch </a:t>
            </a:r>
            <a:r>
              <a:rPr lang="en-US" dirty="0" smtClean="0"/>
              <a:t>artist</a:t>
            </a:r>
          </a:p>
          <a:p>
            <a:r>
              <a:rPr lang="en-US" dirty="0" smtClean="0"/>
              <a:t> </a:t>
            </a:r>
            <a:r>
              <a:rPr lang="en-US" dirty="0"/>
              <a:t>in </a:t>
            </a:r>
            <a:r>
              <a:rPr lang="en-US" i="1" dirty="0">
                <a:hlinkClick r:id="rId4" tooltip="Description of Africa (1668 book)"/>
              </a:rPr>
              <a:t>Description of Africa</a:t>
            </a:r>
            <a:r>
              <a:rPr lang="en-US" dirty="0"/>
              <a:t> (1668)</a:t>
            </a:r>
            <a:endParaRPr lang="en-GB" dirty="0"/>
          </a:p>
        </p:txBody>
      </p:sp>
      <p:sp>
        <p:nvSpPr>
          <p:cNvPr id="7" name="TextBox 6"/>
          <p:cNvSpPr txBox="1"/>
          <p:nvPr/>
        </p:nvSpPr>
        <p:spPr>
          <a:xfrm>
            <a:off x="813487" y="5172800"/>
            <a:ext cx="3696730" cy="1477328"/>
          </a:xfrm>
          <a:prstGeom prst="rect">
            <a:avLst/>
          </a:prstGeom>
          <a:noFill/>
        </p:spPr>
        <p:txBody>
          <a:bodyPr wrap="square" rtlCol="0">
            <a:spAutoFit/>
          </a:bodyPr>
          <a:lstStyle/>
          <a:p>
            <a:r>
              <a:rPr lang="en-US" dirty="0"/>
              <a:t>Carved ivory mask-shaped pendant, inlaid with iron and bronze depicting </a:t>
            </a:r>
            <a:r>
              <a:rPr lang="en-US" dirty="0" err="1"/>
              <a:t>Idia</a:t>
            </a:r>
            <a:r>
              <a:rPr lang="en-US" dirty="0"/>
              <a:t>, mother of Oba </a:t>
            </a:r>
            <a:r>
              <a:rPr lang="en-US" dirty="0" err="1"/>
              <a:t>Esigie</a:t>
            </a:r>
            <a:r>
              <a:rPr lang="en-US" dirty="0"/>
              <a:t> who ruled in the sixteenth century. </a:t>
            </a:r>
            <a:r>
              <a:rPr lang="en-US" dirty="0" smtClean="0"/>
              <a:t>British </a:t>
            </a:r>
            <a:r>
              <a:rPr lang="en-US" dirty="0"/>
              <a:t>Museum.</a:t>
            </a:r>
            <a:endParaRPr lang="en-GB" dirty="0"/>
          </a:p>
        </p:txBody>
      </p:sp>
    </p:spTree>
    <p:extLst>
      <p:ext uri="{BB962C8B-B14F-4D97-AF65-F5344CB8AC3E}">
        <p14:creationId xmlns:p14="http://schemas.microsoft.com/office/powerpoint/2010/main" val="3976577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838200" y="365125"/>
            <a:ext cx="10515600" cy="1325563"/>
          </a:xfrm>
        </p:spPr>
        <p:txBody>
          <a:bodyPr>
            <a:normAutofit/>
          </a:bodyPr>
          <a:lstStyle/>
          <a:p>
            <a:r>
              <a:rPr lang="en-GB" sz="2800" dirty="0" smtClean="0"/>
              <a:t>Portuguese soldiers and traders depicted in brass castes made by the Edo people of Benin (Nigeria) c17 and c18</a:t>
            </a:r>
            <a:endParaRPr lang="en-GB" sz="2800" dirty="0"/>
          </a:p>
        </p:txBody>
      </p:sp>
      <p:pic>
        <p:nvPicPr>
          <p:cNvPr id="5" name="Picture 2" descr="Image result for Benin Bronzes Portuguese Trade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51471" y="1819131"/>
            <a:ext cx="2447238" cy="4783238"/>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Image result for Benin Bronzes Portuguese Trad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06006" y="2154698"/>
            <a:ext cx="2857471" cy="4270802"/>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Figure: Seated Portuguese Male, Brass, Edo people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073065" y="1977829"/>
            <a:ext cx="3083026" cy="46245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281065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
            </a:r>
            <a:br>
              <a:rPr lang="en-US" dirty="0" smtClean="0"/>
            </a:br>
            <a:r>
              <a:rPr lang="en-US" dirty="0" smtClean="0"/>
              <a:t>Juan </a:t>
            </a:r>
            <a:r>
              <a:rPr lang="en-US" dirty="0" err="1" smtClean="0"/>
              <a:t>Garrido</a:t>
            </a:r>
            <a:r>
              <a:rPr lang="en-US" dirty="0" smtClean="0"/>
              <a:t> (c. 1480-c. 1550), </a:t>
            </a:r>
            <a:br>
              <a:rPr lang="en-US" dirty="0" smtClean="0"/>
            </a:br>
            <a:r>
              <a:rPr lang="en-US" dirty="0" smtClean="0"/>
              <a:t>the Black Spanish Conquistador</a:t>
            </a:r>
            <a:br>
              <a:rPr lang="en-US" dirty="0" smtClean="0"/>
            </a:br>
            <a:endParaRPr lang="en-GB" dirty="0"/>
          </a:p>
        </p:txBody>
      </p:sp>
      <p:pic>
        <p:nvPicPr>
          <p:cNvPr id="4" name="Picture 3"/>
          <p:cNvPicPr>
            <a:picLocks noChangeAspect="1"/>
          </p:cNvPicPr>
          <p:nvPr/>
        </p:nvPicPr>
        <p:blipFill>
          <a:blip r:embed="rId2" cstate="print"/>
          <a:stretch>
            <a:fillRect/>
          </a:stretch>
        </p:blipFill>
        <p:spPr>
          <a:xfrm>
            <a:off x="1873079" y="1690688"/>
            <a:ext cx="8001000" cy="4368800"/>
          </a:xfrm>
          <a:prstGeom prst="rect">
            <a:avLst/>
          </a:prstGeom>
        </p:spPr>
      </p:pic>
      <p:sp>
        <p:nvSpPr>
          <p:cNvPr id="5" name="TextBox 4"/>
          <p:cNvSpPr txBox="1"/>
          <p:nvPr/>
        </p:nvSpPr>
        <p:spPr>
          <a:xfrm>
            <a:off x="791310" y="6252518"/>
            <a:ext cx="10609379" cy="400110"/>
          </a:xfrm>
          <a:prstGeom prst="rect">
            <a:avLst/>
          </a:prstGeom>
          <a:noFill/>
        </p:spPr>
        <p:txBody>
          <a:bodyPr wrap="none" rtlCol="0">
            <a:spAutoFit/>
          </a:bodyPr>
          <a:lstStyle/>
          <a:p>
            <a:r>
              <a:rPr lang="en-GB" sz="2000" dirty="0" smtClean="0"/>
              <a:t>See Peter Gerhard, “A Black Conquistador in Mexico” </a:t>
            </a:r>
            <a:r>
              <a:rPr lang="en-GB" sz="2000" i="1" dirty="0" smtClean="0"/>
              <a:t>The Hispanic American Historical Review, </a:t>
            </a:r>
            <a:r>
              <a:rPr lang="en-GB" sz="2000" dirty="0" smtClean="0"/>
              <a:t>1978</a:t>
            </a:r>
            <a:r>
              <a:rPr lang="en-GB" sz="2000" i="1" dirty="0" smtClean="0"/>
              <a:t> </a:t>
            </a:r>
            <a:endParaRPr lang="en-GB" sz="2000" dirty="0"/>
          </a:p>
        </p:txBody>
      </p:sp>
    </p:spTree>
    <p:extLst>
      <p:ext uri="{BB962C8B-B14F-4D97-AF65-F5344CB8AC3E}">
        <p14:creationId xmlns:p14="http://schemas.microsoft.com/office/powerpoint/2010/main" val="274202265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Map 9: Volume and direction of the transatlantic slave trade from all African to all American regions"/>
          <p:cNvPicPr>
            <a:picLocks noChangeAspect="1" noChangeArrowheads="1"/>
          </p:cNvPicPr>
          <p:nvPr/>
        </p:nvPicPr>
        <p:blipFill>
          <a:blip r:embed="rId2" cstate="print"/>
          <a:srcRect/>
          <a:stretch>
            <a:fillRect/>
          </a:stretch>
        </p:blipFill>
        <p:spPr bwMode="auto">
          <a:xfrm>
            <a:off x="645240" y="0"/>
            <a:ext cx="10710619" cy="6840200"/>
          </a:xfrm>
          <a:prstGeom prst="rect">
            <a:avLst/>
          </a:prstGeom>
          <a:noFill/>
          <a:ln w="9525">
            <a:noFill/>
            <a:miter lim="800000"/>
            <a:headEnd/>
            <a:tailEnd/>
          </a:ln>
        </p:spPr>
      </p:pic>
    </p:spTree>
    <p:extLst>
      <p:ext uri="{BB962C8B-B14F-4D97-AF65-F5344CB8AC3E}">
        <p14:creationId xmlns:p14="http://schemas.microsoft.com/office/powerpoint/2010/main" val="209703333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2125</TotalTime>
  <Words>2588</Words>
  <Application>Microsoft Office PowerPoint</Application>
  <PresentationFormat>Custom</PresentationFormat>
  <Paragraphs>267</Paragraphs>
  <Slides>53</Slides>
  <Notes>0</Notes>
  <HiddenSlides>0</HiddenSlides>
  <MMClips>0</MMClips>
  <ScaleCrop>false</ScaleCrop>
  <HeadingPairs>
    <vt:vector size="4" baseType="variant">
      <vt:variant>
        <vt:lpstr>Theme</vt:lpstr>
      </vt:variant>
      <vt:variant>
        <vt:i4>1</vt:i4>
      </vt:variant>
      <vt:variant>
        <vt:lpstr>Slide Titles</vt:lpstr>
      </vt:variant>
      <vt:variant>
        <vt:i4>53</vt:i4>
      </vt:variant>
    </vt:vector>
  </HeadingPairs>
  <TitlesOfParts>
    <vt:vector size="54" baseType="lpstr">
      <vt:lpstr>Office Theme</vt:lpstr>
      <vt:lpstr>Trans-cultural Contacts</vt:lpstr>
      <vt:lpstr>Aims</vt:lpstr>
      <vt:lpstr>1492</vt:lpstr>
      <vt:lpstr>PowerPoint Presentation</vt:lpstr>
      <vt:lpstr>PowerPoint Presentation</vt:lpstr>
      <vt:lpstr>PowerPoint Presentation</vt:lpstr>
      <vt:lpstr>Portuguese soldiers and traders depicted in brass castes made by the Edo people of Benin (Nigeria) c17 and c18</vt:lpstr>
      <vt:lpstr> Juan Garrido (c. 1480-c. 1550),  the Black Spanish Conquistador </vt:lpstr>
      <vt:lpstr>PowerPoint Presentation</vt:lpstr>
      <vt:lpstr>PowerPoint Presentation</vt:lpstr>
      <vt:lpstr>European Claims in The Americas c15-c17</vt:lpstr>
      <vt:lpstr>Global Significance of The ‘New’World</vt:lpstr>
      <vt:lpstr>Terms and Concepts</vt:lpstr>
      <vt:lpstr> From Columbus’ first letter, describing the island of Hispaniola (and the Taíno people): </vt:lpstr>
      <vt:lpstr> Columbus on Hispaniola (Now Haiti and Dominican Republic) </vt:lpstr>
      <vt:lpstr>PowerPoint Presentation</vt:lpstr>
      <vt:lpstr>PowerPoint Presentation</vt:lpstr>
      <vt:lpstr>PowerPoint Presentation</vt:lpstr>
      <vt:lpstr>PowerPoint Presentation</vt:lpstr>
      <vt:lpstr>PowerPoint Presentation</vt:lpstr>
      <vt:lpstr>Tenochtitlan (Mexico 1519)</vt:lpstr>
      <vt:lpstr>PowerPoint Presentation</vt:lpstr>
      <vt:lpstr>PowerPoint Presentation</vt:lpstr>
      <vt:lpstr>The rise of the Aztecs in central Mexico</vt:lpstr>
      <vt:lpstr>Features of Aztec Empire</vt:lpstr>
      <vt:lpstr>PowerPoint Presentation</vt:lpstr>
      <vt:lpstr>Andean Region</vt:lpstr>
      <vt:lpstr>Features of Inca Empire </vt:lpstr>
      <vt:lpstr>The Aztec and Inca empires are very different, but they share important common traits:</vt:lpstr>
      <vt:lpstr>Questions</vt:lpstr>
      <vt:lpstr>Atahuallpa (Inca)</vt:lpstr>
      <vt:lpstr>PowerPoint Presentation</vt:lpstr>
      <vt:lpstr>PowerPoint Presentation</vt:lpstr>
      <vt:lpstr>How was it possible for the Spanish to conquer the central areas so quickly? Were they really conquered and colonised so quickly and completely? How have these explanations been revised and reconsidered?</vt:lpstr>
      <vt:lpstr>Problems with writing the history of conquest and pre-conquest</vt:lpstr>
      <vt:lpstr>PowerPoint Presentation</vt:lpstr>
      <vt:lpstr>PowerPoint Presentation</vt:lpstr>
      <vt:lpstr>PowerPoint Presentation</vt:lpstr>
      <vt:lpstr>PowerPoint Presentation</vt:lpstr>
      <vt:lpstr>PowerPoint Presentation</vt:lpstr>
      <vt:lpstr>PowerPoint Presentation</vt:lpstr>
      <vt:lpstr>Problem of European preconceptions and imaginings about New World, e.g. chivalric ballad tradition… </vt:lpstr>
      <vt:lpstr>Sources for the ‘Conquest’ of Peru</vt:lpstr>
      <vt:lpstr>‘Conquest History’</vt:lpstr>
      <vt:lpstr>PowerPoint Presentation</vt:lpstr>
      <vt:lpstr>PowerPoint Presentation</vt:lpstr>
      <vt:lpstr>New Conquest History</vt:lpstr>
      <vt:lpstr>Myths.  Restall, Seven Myths of the Spanish Conquest, 2003)</vt:lpstr>
      <vt:lpstr>PowerPoint Presentation</vt:lpstr>
      <vt:lpstr>Government</vt:lpstr>
      <vt:lpstr>Indigenous Government</vt:lpstr>
      <vt:lpstr>PowerPoint Presentation</vt:lpstr>
      <vt:lpstr>PowerPoint Presentation</vt:lpstr>
    </vt:vector>
  </TitlesOfParts>
  <Company>University of Warwick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Trans-cultural Contacts</dc:title>
  <dc:creator>Doyle, Rosie</dc:creator>
  <cp:lastModifiedBy>Professor Mark Knigh</cp:lastModifiedBy>
  <cp:revision>84</cp:revision>
  <cp:lastPrinted>2018-10-25T09:48:23Z</cp:lastPrinted>
  <dcterms:created xsi:type="dcterms:W3CDTF">2018-10-09T15:32:02Z</dcterms:created>
  <dcterms:modified xsi:type="dcterms:W3CDTF">2018-10-25T15:53:30Z</dcterms:modified>
</cp:coreProperties>
</file>