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270" r:id="rId3"/>
    <p:sldId id="276" r:id="rId4"/>
    <p:sldId id="306" r:id="rId5"/>
    <p:sldId id="314" r:id="rId6"/>
    <p:sldId id="271" r:id="rId7"/>
    <p:sldId id="307" r:id="rId8"/>
    <p:sldId id="317" r:id="rId9"/>
    <p:sldId id="318" r:id="rId10"/>
    <p:sldId id="277" r:id="rId11"/>
    <p:sldId id="273" r:id="rId12"/>
    <p:sldId id="319" r:id="rId13"/>
    <p:sldId id="295" r:id="rId14"/>
    <p:sldId id="315" r:id="rId15"/>
    <p:sldId id="310" r:id="rId16"/>
    <p:sldId id="279" r:id="rId17"/>
    <p:sldId id="320" r:id="rId18"/>
    <p:sldId id="321" r:id="rId19"/>
    <p:sldId id="283" r:id="rId20"/>
    <p:sldId id="302" r:id="rId21"/>
    <p:sldId id="303" r:id="rId22"/>
    <p:sldId id="304" r:id="rId23"/>
    <p:sldId id="305" r:id="rId24"/>
    <p:sldId id="263" r:id="rId25"/>
    <p:sldId id="301" r:id="rId26"/>
    <p:sldId id="265" r:id="rId27"/>
    <p:sldId id="313" r:id="rId28"/>
    <p:sldId id="312" r:id="rId29"/>
    <p:sldId id="300" r:id="rId30"/>
    <p:sldId id="267" r:id="rId31"/>
    <p:sldId id="266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65" d="100"/>
          <a:sy n="65" d="100"/>
        </p:scale>
        <p:origin x="147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06C9-F8BC-4C82-A876-98F845F8184E}" type="datetimeFigureOut">
              <a:rPr lang="it-IT" smtClean="0"/>
              <a:t>23/10/2018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5BA53-73D1-4800-90B2-494917AB944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55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088AF4-1F71-4AFA-BF01-9CB0BECC36FC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9A44EC6-C179-463B-A40B-466D48B99486}" type="slidenum">
              <a:rPr lang="en-US" altLang="it-IT"/>
              <a:pPr eaLnBrk="1" hangingPunct="1"/>
              <a:t>27</a:t>
            </a:fld>
            <a:endParaRPr lang="en-US" altLang="it-IT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9387F39-AD70-4551-9452-F6F4507BE219}" type="slidenum">
              <a:rPr lang="en-US" altLang="it-IT"/>
              <a:pPr eaLnBrk="1" hangingPunct="1"/>
              <a:t>28</a:t>
            </a:fld>
            <a:endParaRPr lang="en-US" altLang="it-IT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C68FB7-3547-472D-9CB1-AFC889D5563C}" type="datetimeFigureOut">
              <a:rPr lang="en-GB" smtClean="0"/>
              <a:pPr/>
              <a:t>23/10/2018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22309E-27E9-404F-9423-86BCE5367C6A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g.riello@warwick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uk/url?sa=i&amp;rct=j&amp;q=&amp;esrc=s&amp;frm=1&amp;source=images&amp;cd=&amp;cad=rja&amp;docid=sEFDeM2RPYMCKM&amp;tbnid=wNM2v554S0IiVM:&amp;ved=0CAUQjRw&amp;url=http://en.wikipedia.org/wiki/Siege_of_Florence_(1529%E2%80%9330)&amp;ei=92llUpb1J8Om0AXm_4HgCg&amp;bvm=bv.54934254,d.d2k&amp;psig=AFQjCNGx6CkuQhONMEtdDPPNZj5K7ENH9Q&amp;ust=1382464372029467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754" y="3140968"/>
            <a:ext cx="4683296" cy="1828800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>
                <a:solidFill>
                  <a:srgbClr val="00B050"/>
                </a:solidFill>
              </a:rPr>
              <a:t>Continuity and Change in the Early Modern Global Economy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7904" y="476672"/>
            <a:ext cx="5724128" cy="576064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>
                <a:latin typeface="+mj-lt"/>
              </a:rPr>
              <a:t>European World </a:t>
            </a:r>
          </a:p>
          <a:p>
            <a:pPr algn="ctr"/>
            <a:r>
              <a:rPr lang="en-GB" sz="2000" b="1" dirty="0" smtClean="0">
                <a:latin typeface="+mj-lt"/>
              </a:rPr>
              <a:t>Week 4</a:t>
            </a:r>
          </a:p>
          <a:p>
            <a:pPr algn="ctr"/>
            <a:r>
              <a:rPr lang="en-GB" sz="2000" b="1" dirty="0" smtClean="0">
                <a:latin typeface="+mj-lt"/>
              </a:rPr>
              <a:t>Tuesday </a:t>
            </a:r>
            <a:r>
              <a:rPr lang="en-GB" sz="2000" b="1" dirty="0" smtClean="0">
                <a:latin typeface="+mj-lt"/>
              </a:rPr>
              <a:t>30 </a:t>
            </a:r>
            <a:r>
              <a:rPr lang="en-GB" sz="2000" b="1" dirty="0" smtClean="0">
                <a:latin typeface="+mj-lt"/>
              </a:rPr>
              <a:t>October </a:t>
            </a:r>
            <a:r>
              <a:rPr lang="en-GB" sz="2000" b="1" dirty="0" smtClean="0">
                <a:latin typeface="+mj-lt"/>
              </a:rPr>
              <a:t>2018, 12-1pm</a:t>
            </a:r>
          </a:p>
          <a:p>
            <a:pPr algn="ctr"/>
            <a:r>
              <a:rPr lang="en-GB" sz="2000" b="1" dirty="0" smtClean="0">
                <a:latin typeface="+mj-lt"/>
              </a:rPr>
              <a:t>OC 0.03</a:t>
            </a:r>
            <a:endParaRPr lang="en-GB" sz="2000" b="1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360516" y="5548064"/>
            <a:ext cx="4902368" cy="648072"/>
          </a:xfrm>
          <a:prstGeom prst="rect">
            <a:avLst/>
          </a:prstGeom>
        </p:spPr>
        <p:txBody>
          <a:bodyPr vert="horz" lIns="0" rIns="18288">
            <a:normAutofit fontScale="77500" lnSpcReduction="2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Tutor: Giorgio </a:t>
            </a:r>
            <a:r>
              <a:rPr kumimoji="0" lang="en-GB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Riello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GB" sz="2600" b="1" dirty="0" smtClean="0">
                <a:latin typeface="+mj-lt"/>
                <a:hlinkClick r:id="rId2"/>
              </a:rPr>
              <a:t>g.riello@warwick.ac.uk</a:t>
            </a:r>
            <a:r>
              <a:rPr lang="en-GB" sz="2600" b="1" dirty="0" smtClean="0">
                <a:latin typeface="+mj-lt"/>
              </a:rPr>
              <a:t>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88"/>
          <a:stretch/>
        </p:blipFill>
        <p:spPr bwMode="auto">
          <a:xfrm>
            <a:off x="0" y="8764"/>
            <a:ext cx="436051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The World Beyond Europe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85808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+mj-lt"/>
              </a:rPr>
              <a:t>Polycentric world</a:t>
            </a:r>
          </a:p>
          <a:p>
            <a:r>
              <a:rPr lang="en-GB" sz="2800" dirty="0" smtClean="0">
                <a:latin typeface="+mj-lt"/>
              </a:rPr>
              <a:t>Significance of Asia:</a:t>
            </a:r>
          </a:p>
          <a:p>
            <a:pPr lvl="1"/>
            <a:r>
              <a:rPr lang="en-GB" sz="2800" dirty="0" smtClean="0">
                <a:latin typeface="+mj-lt"/>
              </a:rPr>
              <a:t>Islamic world</a:t>
            </a:r>
          </a:p>
          <a:p>
            <a:pPr lvl="2"/>
            <a:r>
              <a:rPr lang="en-GB" sz="2400" dirty="0" smtClean="0">
                <a:latin typeface="+mj-lt"/>
              </a:rPr>
              <a:t>Transnational interaction</a:t>
            </a:r>
          </a:p>
          <a:p>
            <a:pPr lvl="2"/>
            <a:r>
              <a:rPr lang="en-GB" sz="2400" dirty="0" smtClean="0">
                <a:latin typeface="+mj-lt"/>
              </a:rPr>
              <a:t>Mastery of science, navigation and a sophisticated commercial structure</a:t>
            </a:r>
          </a:p>
          <a:p>
            <a:pPr marL="630238" lvl="2" indent="-188913"/>
            <a:r>
              <a:rPr lang="en-GB" sz="2800" dirty="0" smtClean="0">
                <a:latin typeface="+mj-lt"/>
              </a:rPr>
              <a:t>Indian Ocean World</a:t>
            </a:r>
          </a:p>
          <a:p>
            <a:pPr marL="630238" lvl="2" indent="-188913"/>
            <a:r>
              <a:rPr lang="en-GB" sz="2800" dirty="0" smtClean="0">
                <a:latin typeface="+mj-lt"/>
              </a:rPr>
              <a:t>China</a:t>
            </a:r>
            <a:endParaRPr lang="en-GB" sz="2800" dirty="0">
              <a:latin typeface="+mj-lt"/>
            </a:endParaRPr>
          </a:p>
          <a:p>
            <a:pPr lvl="2"/>
            <a:endParaRPr lang="en-GB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85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faculty.umf.maine.edu/walter.sargent/public.www/web%20230/European%20land%20trade%20ro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35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The World Beyond Europe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85808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+mj-lt"/>
              </a:rPr>
              <a:t>Polycentric world</a:t>
            </a:r>
          </a:p>
          <a:p>
            <a:r>
              <a:rPr lang="en-GB" sz="2800" dirty="0" smtClean="0">
                <a:latin typeface="+mj-lt"/>
              </a:rPr>
              <a:t>Significance of Asia:</a:t>
            </a:r>
          </a:p>
          <a:p>
            <a:pPr lvl="1"/>
            <a:r>
              <a:rPr lang="en-GB" sz="2800" dirty="0" smtClean="0">
                <a:latin typeface="+mj-lt"/>
              </a:rPr>
              <a:t>Islamic world</a:t>
            </a:r>
          </a:p>
          <a:p>
            <a:pPr lvl="2"/>
            <a:r>
              <a:rPr lang="en-GB" sz="2400" dirty="0" smtClean="0">
                <a:latin typeface="+mj-lt"/>
              </a:rPr>
              <a:t>Transnational interaction</a:t>
            </a:r>
          </a:p>
          <a:p>
            <a:pPr lvl="2"/>
            <a:r>
              <a:rPr lang="en-GB" sz="2400" dirty="0" smtClean="0">
                <a:latin typeface="+mj-lt"/>
              </a:rPr>
              <a:t>Mastery of science, navigation and a sophisticated commercial structure</a:t>
            </a:r>
          </a:p>
          <a:p>
            <a:pPr marL="630238" lvl="2" indent="-188913"/>
            <a:r>
              <a:rPr lang="en-GB" sz="2800" dirty="0" smtClean="0">
                <a:latin typeface="+mj-lt"/>
              </a:rPr>
              <a:t>Indian Ocean World</a:t>
            </a:r>
          </a:p>
          <a:p>
            <a:pPr marL="630238" lvl="2" indent="-188913"/>
            <a:r>
              <a:rPr lang="en-GB" sz="2800" dirty="0" smtClean="0">
                <a:latin typeface="+mj-lt"/>
              </a:rPr>
              <a:t>China</a:t>
            </a:r>
            <a:endParaRPr lang="en-GB" sz="2800" dirty="0">
              <a:latin typeface="+mj-lt"/>
            </a:endParaRPr>
          </a:p>
          <a:p>
            <a:pPr lvl="2"/>
            <a:endParaRPr lang="en-GB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70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JPG - 54.5 k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-47007"/>
            <a:ext cx="4824536" cy="69050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72200" y="2708920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+mj-lt"/>
              </a:rPr>
              <a:t>A market scene, Constantinople, sixteenth century</a:t>
            </a:r>
            <a:endParaRPr lang="en-GB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209088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38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30120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2</a:t>
            </a:r>
            <a:r>
              <a:rPr lang="en-GB" sz="3600" dirty="0" smtClean="0">
                <a:solidFill>
                  <a:srgbClr val="FF0000"/>
                </a:solidFill>
              </a:rPr>
              <a:t>. Changes in the Economy, 1500-1750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Population and Urbanisation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896544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+mj-lt"/>
              </a:rPr>
              <a:t>Dramatic population rise in some  areas … increased European population as a whole… 75 million in 1500 and 110 – 120 million in 1700</a:t>
            </a:r>
          </a:p>
          <a:p>
            <a:pPr marL="393192" lvl="1" indent="0">
              <a:buNone/>
            </a:pPr>
            <a:endParaRPr lang="en-GB" sz="2000" dirty="0" smtClean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5"/>
          <a:stretch/>
        </p:blipFill>
        <p:spPr bwMode="auto">
          <a:xfrm>
            <a:off x="755576" y="1916832"/>
            <a:ext cx="6596470" cy="413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22499" y="6237312"/>
            <a:ext cx="3029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000" dirty="0"/>
              <a:t>(De Vries, 1984, p. 36)</a:t>
            </a:r>
          </a:p>
        </p:txBody>
      </p:sp>
    </p:spTree>
    <p:extLst>
      <p:ext uri="{BB962C8B-B14F-4D97-AF65-F5344CB8AC3E}">
        <p14:creationId xmlns:p14="http://schemas.microsoft.com/office/powerpoint/2010/main" val="5018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2077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Population and Urbanisation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96544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+mj-lt"/>
              </a:rPr>
              <a:t>More of this population lived in towns…</a:t>
            </a:r>
          </a:p>
          <a:p>
            <a:pPr marL="0" indent="0">
              <a:buNone/>
            </a:pPr>
            <a:endParaRPr lang="en-GB" sz="2000" dirty="0" smtClean="0">
              <a:latin typeface="+mj-lt"/>
            </a:endParaRPr>
          </a:p>
        </p:txBody>
      </p:sp>
      <p:graphicFrame>
        <p:nvGraphicFramePr>
          <p:cNvPr id="4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615533"/>
              </p:ext>
            </p:extLst>
          </p:nvPr>
        </p:nvGraphicFramePr>
        <p:xfrm>
          <a:off x="1259632" y="1916832"/>
          <a:ext cx="6768753" cy="4392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9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9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742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The Population of </a:t>
                      </a:r>
                      <a:r>
                        <a:rPr lang="fr-FR" sz="1800" b="1" dirty="0" err="1">
                          <a:effectLst/>
                        </a:rPr>
                        <a:t>some</a:t>
                      </a:r>
                      <a:r>
                        <a:rPr lang="fr-FR" sz="1800" b="1" dirty="0">
                          <a:effectLst/>
                        </a:rPr>
                        <a:t> major </a:t>
                      </a:r>
                      <a:r>
                        <a:rPr lang="fr-FR" sz="1800" b="1" dirty="0" err="1">
                          <a:effectLst/>
                        </a:rPr>
                        <a:t>Italian</a:t>
                      </a:r>
                      <a:r>
                        <a:rPr lang="fr-FR" sz="1800" b="1" dirty="0">
                          <a:effectLst/>
                        </a:rPr>
                        <a:t> </a:t>
                      </a:r>
                      <a:r>
                        <a:rPr lang="fr-FR" sz="1800" b="1" dirty="0" err="1">
                          <a:effectLst/>
                        </a:rPr>
                        <a:t>cities</a:t>
                      </a:r>
                      <a:r>
                        <a:rPr lang="fr-FR" sz="1800" b="1" dirty="0">
                          <a:effectLst/>
                        </a:rPr>
                        <a:t> in 1600 and 1700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effectLst/>
                        </a:rPr>
                        <a:t> 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>
                          <a:effectLst/>
                        </a:rPr>
                        <a:t>1600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effectLst/>
                        </a:rPr>
                        <a:t>1700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Bologna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62,000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Brescia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24,000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Milan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130,000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65,000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Verona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54,000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31,000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Venice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</a:rPr>
                        <a:t>140,000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46,000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3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Italy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>
                          <a:effectLst/>
                        </a:rPr>
                        <a:t>13.2 m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it-IT" sz="1800" dirty="0">
                          <a:effectLst/>
                        </a:rPr>
                        <a:t>10.8 m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9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736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Population and Urbanisation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96544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+mj-lt"/>
              </a:rPr>
              <a:t>Rising prices as demand increased</a:t>
            </a:r>
          </a:p>
          <a:p>
            <a:pPr lvl="1"/>
            <a:r>
              <a:rPr lang="en-GB" sz="2000" dirty="0" smtClean="0">
                <a:latin typeface="+mj-lt"/>
              </a:rPr>
              <a:t>Production (agricultural and manufacture) appears to keep pace</a:t>
            </a:r>
            <a:endParaRPr lang="en-GB" sz="2000" dirty="0">
              <a:latin typeface="+mj-lt"/>
            </a:endParaRPr>
          </a:p>
        </p:txBody>
      </p:sp>
      <p:graphicFrame>
        <p:nvGraphicFramePr>
          <p:cNvPr id="4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132548"/>
              </p:ext>
            </p:extLst>
          </p:nvPr>
        </p:nvGraphicFramePr>
        <p:xfrm>
          <a:off x="1187624" y="2420888"/>
          <a:ext cx="6768753" cy="4104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6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09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err="1" smtClean="0">
                          <a:effectLst/>
                        </a:rPr>
                        <a:t>Economic</a:t>
                      </a:r>
                      <a:r>
                        <a:rPr lang="fr-FR" sz="1800" b="1" dirty="0" smtClean="0">
                          <a:effectLst/>
                        </a:rPr>
                        <a:t> </a:t>
                      </a:r>
                      <a:r>
                        <a:rPr lang="fr-FR" sz="1800" b="1" dirty="0">
                          <a:effectLst/>
                        </a:rPr>
                        <a:t>trends in </a:t>
                      </a:r>
                      <a:r>
                        <a:rPr lang="fr-FR" sz="1800" b="1" dirty="0" smtClean="0">
                          <a:effectLst/>
                        </a:rPr>
                        <a:t>Europe, </a:t>
                      </a:r>
                      <a:r>
                        <a:rPr lang="fr-FR" sz="1800" b="1" dirty="0">
                          <a:effectLst/>
                        </a:rPr>
                        <a:t>1100-today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1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Land under cultivation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Population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1000-1350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↑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↑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1350-1450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↓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↓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1450-1630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↑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↑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1630-1740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↓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↓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1740-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</a:rPr>
                        <a:t>↑</a:t>
                      </a:r>
                      <a:endParaRPr lang="it-IT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↑</a:t>
                      </a:r>
                      <a:endParaRPr lang="it-IT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56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</a:rPr>
              <a:t>Manufacturing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4389120"/>
          </a:xfrm>
        </p:spPr>
        <p:txBody>
          <a:bodyPr/>
          <a:lstStyle/>
          <a:p>
            <a:r>
              <a:rPr lang="en-GB" sz="2400" dirty="0" smtClean="0">
                <a:latin typeface="+mj-lt"/>
              </a:rPr>
              <a:t>Development of large industries in certain industries and areas such as</a:t>
            </a:r>
          </a:p>
          <a:p>
            <a:pPr lvl="1"/>
            <a:r>
              <a:rPr lang="en-GB" dirty="0" smtClean="0">
                <a:latin typeface="+mj-lt"/>
              </a:rPr>
              <a:t>Mining</a:t>
            </a:r>
          </a:p>
          <a:p>
            <a:pPr lvl="1"/>
            <a:r>
              <a:rPr lang="en-GB" dirty="0" smtClean="0">
                <a:latin typeface="+mj-lt"/>
              </a:rPr>
              <a:t>Iron</a:t>
            </a:r>
          </a:p>
          <a:p>
            <a:pPr lvl="1"/>
            <a:r>
              <a:rPr lang="en-GB" dirty="0" smtClean="0">
                <a:latin typeface="+mj-lt"/>
              </a:rPr>
              <a:t>Shipbuilding</a:t>
            </a:r>
          </a:p>
          <a:p>
            <a:pPr lvl="1"/>
            <a:r>
              <a:rPr lang="en-GB" dirty="0" smtClean="0">
                <a:latin typeface="+mj-lt"/>
              </a:rPr>
              <a:t>Paper making</a:t>
            </a:r>
          </a:p>
          <a:p>
            <a:pPr lvl="1"/>
            <a:endParaRPr lang="en-GB" dirty="0" smtClean="0">
              <a:latin typeface="+mj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187624" y="1412776"/>
            <a:ext cx="4300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1</a:t>
            </a:r>
            <a:r>
              <a:rPr lang="it-IT" sz="2800" dirty="0" smtClean="0">
                <a:solidFill>
                  <a:srgbClr val="FF0000"/>
                </a:solidFill>
                <a:latin typeface="+mj-lt"/>
              </a:rPr>
              <a:t>. Large Scale manufacturing</a:t>
            </a:r>
            <a:endParaRPr lang="it-IT" sz="28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784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Lecture Structure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33880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+mj-lt"/>
              </a:rPr>
              <a:t>The European economy, c. 1500</a:t>
            </a:r>
          </a:p>
          <a:p>
            <a:pPr lvl="2"/>
            <a:r>
              <a:rPr lang="en-GB" sz="2000" dirty="0" smtClean="0">
                <a:latin typeface="+mj-lt"/>
              </a:rPr>
              <a:t>Rural and urban</a:t>
            </a:r>
            <a:endParaRPr lang="en-GB" sz="2000" dirty="0">
              <a:latin typeface="+mj-lt"/>
            </a:endParaRPr>
          </a:p>
          <a:p>
            <a:pPr lvl="2"/>
            <a:r>
              <a:rPr lang="en-GB" sz="2000" dirty="0" smtClean="0">
                <a:latin typeface="+mj-lt"/>
              </a:rPr>
              <a:t>Rich and poor</a:t>
            </a:r>
            <a:endParaRPr lang="en-GB" sz="2000" dirty="0">
              <a:latin typeface="+mj-lt"/>
            </a:endParaRPr>
          </a:p>
          <a:p>
            <a:pPr lvl="2"/>
            <a:r>
              <a:rPr lang="en-GB" sz="2000" dirty="0" smtClean="0">
                <a:latin typeface="+mj-lt"/>
              </a:rPr>
              <a:t>The trade economy</a:t>
            </a:r>
          </a:p>
          <a:p>
            <a:pPr lvl="2"/>
            <a:r>
              <a:rPr lang="en-GB" sz="2000" dirty="0" smtClean="0">
                <a:latin typeface="+mj-lt"/>
              </a:rPr>
              <a:t>Poles of economic growth</a:t>
            </a:r>
          </a:p>
          <a:p>
            <a:pPr lvl="2"/>
            <a:r>
              <a:rPr lang="en-GB" sz="2000" dirty="0" smtClean="0">
                <a:latin typeface="+mj-lt"/>
              </a:rPr>
              <a:t>The World beyond Europe</a:t>
            </a:r>
            <a:endParaRPr lang="en-GB" sz="2000" dirty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Changes in the economy 1500 – 1750</a:t>
            </a:r>
          </a:p>
          <a:p>
            <a:pPr lvl="2"/>
            <a:r>
              <a:rPr lang="en-GB" sz="2000" dirty="0" smtClean="0">
                <a:latin typeface="+mj-lt"/>
              </a:rPr>
              <a:t>Population</a:t>
            </a:r>
          </a:p>
          <a:p>
            <a:pPr lvl="2"/>
            <a:r>
              <a:rPr lang="en-GB" sz="2000" dirty="0" smtClean="0">
                <a:latin typeface="+mj-lt"/>
              </a:rPr>
              <a:t>Manufacture</a:t>
            </a:r>
          </a:p>
          <a:p>
            <a:pPr lvl="2"/>
            <a:r>
              <a:rPr lang="en-GB" sz="2000" dirty="0" smtClean="0">
                <a:latin typeface="+mj-lt"/>
              </a:rPr>
              <a:t>Trade</a:t>
            </a:r>
          </a:p>
          <a:p>
            <a:pPr lvl="2"/>
            <a:r>
              <a:rPr lang="en-GB" sz="2000" dirty="0" smtClean="0">
                <a:latin typeface="+mj-lt"/>
              </a:rPr>
              <a:t>The ‘small divergence’</a:t>
            </a:r>
          </a:p>
          <a:p>
            <a:r>
              <a:rPr lang="en-GB" sz="2800" dirty="0" smtClean="0">
                <a:latin typeface="+mj-lt"/>
              </a:rPr>
              <a:t>Europe and the wider world divergence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WINDOWS\Desktop\V&amp;A\CourseWeeks\Week03\W3-Images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88" y="246063"/>
            <a:ext cx="4187825" cy="636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78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WINDOWS\Desktop\V&amp;A\CourseWeeks\Week03\W3-Images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246063"/>
            <a:ext cx="4022725" cy="636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93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WINDOWS\Desktop\V&amp;A\CourseWeeks\Week03\W3-Images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85738"/>
            <a:ext cx="4022725" cy="648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0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http://www.ulg.ac.be/wittert/fr/images/i_25/b2597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88315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098073" y="6053554"/>
            <a:ext cx="520661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it-IT" sz="2000" dirty="0">
                <a:latin typeface="+mj-lt"/>
              </a:rPr>
              <a:t>Gallery of the Manufacture at </a:t>
            </a:r>
            <a:r>
              <a:rPr lang="en-GB" altLang="it-IT" sz="2000" dirty="0" err="1">
                <a:latin typeface="+mj-lt"/>
              </a:rPr>
              <a:t>Gobelins</a:t>
            </a:r>
            <a:r>
              <a:rPr lang="en-GB" altLang="it-IT" sz="2000" dirty="0">
                <a:latin typeface="+mj-lt"/>
              </a:rPr>
              <a:t>, c. 1735</a:t>
            </a:r>
          </a:p>
          <a:p>
            <a:pPr algn="ctr"/>
            <a:endParaRPr lang="en-GB" altLang="it-IT" b="1" dirty="0"/>
          </a:p>
        </p:txBody>
      </p:sp>
    </p:spTree>
    <p:extLst>
      <p:ext uri="{BB962C8B-B14F-4D97-AF65-F5344CB8AC3E}">
        <p14:creationId xmlns:p14="http://schemas.microsoft.com/office/powerpoint/2010/main" val="12475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2. Proto-Industrialisation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820" y="1556792"/>
            <a:ext cx="8229600" cy="4389120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+mj-lt"/>
              </a:rPr>
              <a:t>F. </a:t>
            </a:r>
            <a:r>
              <a:rPr lang="en-GB" sz="2400" dirty="0" err="1" smtClean="0">
                <a:latin typeface="+mj-lt"/>
              </a:rPr>
              <a:t>Mendels</a:t>
            </a:r>
            <a:r>
              <a:rPr lang="en-GB" sz="2400" dirty="0" smtClean="0">
                <a:latin typeface="+mj-lt"/>
              </a:rPr>
              <a:t>, 'Proto-industrialisation: the First Phase of the Industrialisation Process', </a:t>
            </a:r>
            <a:r>
              <a:rPr lang="en-GB" sz="2400" dirty="0" err="1" smtClean="0">
                <a:latin typeface="+mj-lt"/>
              </a:rPr>
              <a:t>JEconH</a:t>
            </a:r>
            <a:r>
              <a:rPr lang="en-GB" sz="2400" dirty="0" smtClean="0">
                <a:latin typeface="+mj-lt"/>
              </a:rPr>
              <a:t>, 32 (1972)</a:t>
            </a:r>
          </a:p>
          <a:p>
            <a:endParaRPr lang="en-GB" sz="2400" dirty="0" smtClean="0">
              <a:latin typeface="+mj-lt"/>
            </a:endParaRPr>
          </a:p>
          <a:p>
            <a:r>
              <a:rPr lang="en-GB" sz="2400" dirty="0" smtClean="0">
                <a:latin typeface="+mj-lt"/>
              </a:rPr>
              <a:t>P. </a:t>
            </a:r>
            <a:r>
              <a:rPr lang="en-GB" sz="2400" dirty="0" err="1" smtClean="0">
                <a:latin typeface="+mj-lt"/>
              </a:rPr>
              <a:t>Kriedte</a:t>
            </a:r>
            <a:r>
              <a:rPr lang="en-GB" sz="2400" dirty="0" smtClean="0">
                <a:latin typeface="+mj-lt"/>
              </a:rPr>
              <a:t>, H. </a:t>
            </a:r>
            <a:r>
              <a:rPr lang="en-GB" sz="2400" dirty="0" err="1" smtClean="0">
                <a:latin typeface="+mj-lt"/>
              </a:rPr>
              <a:t>Medick</a:t>
            </a:r>
            <a:r>
              <a:rPr lang="en-GB" sz="2400" dirty="0" smtClean="0">
                <a:latin typeface="+mj-lt"/>
              </a:rPr>
              <a:t> and J. </a:t>
            </a:r>
            <a:r>
              <a:rPr lang="en-GB" sz="2400" dirty="0" err="1" smtClean="0">
                <a:latin typeface="+mj-lt"/>
              </a:rPr>
              <a:t>Schlumbohm</a:t>
            </a:r>
            <a:r>
              <a:rPr lang="en-GB" sz="2400" dirty="0" smtClean="0">
                <a:latin typeface="+mj-lt"/>
              </a:rPr>
              <a:t>, </a:t>
            </a:r>
            <a:r>
              <a:rPr lang="en-GB" sz="2400" i="1" dirty="0" smtClean="0">
                <a:latin typeface="+mj-lt"/>
              </a:rPr>
              <a:t>Industrialization before Industrialization </a:t>
            </a:r>
            <a:r>
              <a:rPr lang="en-GB" sz="2400" dirty="0" smtClean="0">
                <a:latin typeface="+mj-lt"/>
              </a:rPr>
              <a:t>(Cambridge, 1981)</a:t>
            </a:r>
          </a:p>
          <a:p>
            <a:endParaRPr lang="en-GB" sz="3200" dirty="0" smtClean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9552" y="-31541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smtClean="0">
                <a:solidFill>
                  <a:schemeClr val="tx1"/>
                </a:solidFill>
              </a:rPr>
              <a:t>Manufacturing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648" y="3789040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fr-FR" sz="2000" dirty="0">
                <a:latin typeface="+mj-lt"/>
              </a:rPr>
              <a:t>a </a:t>
            </a:r>
            <a:r>
              <a:rPr lang="fr-FR" sz="2000" dirty="0" err="1">
                <a:latin typeface="+mj-lt"/>
              </a:rPr>
              <a:t>strong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link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between</a:t>
            </a:r>
            <a:r>
              <a:rPr lang="fr-FR" sz="2000" dirty="0">
                <a:latin typeface="+mj-lt"/>
              </a:rPr>
              <a:t> agriculture and </a:t>
            </a:r>
            <a:r>
              <a:rPr lang="fr-FR" sz="2000" dirty="0" err="1">
                <a:latin typeface="+mj-lt"/>
              </a:rPr>
              <a:t>industry</a:t>
            </a:r>
            <a:r>
              <a:rPr lang="fr-FR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2000" dirty="0">
                <a:latin typeface="+mj-lt"/>
              </a:rPr>
              <a:t>a production </a:t>
            </a:r>
            <a:r>
              <a:rPr lang="fr-FR" sz="2000" dirty="0" err="1">
                <a:latin typeface="+mj-lt"/>
              </a:rPr>
              <a:t>that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was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co-ordinated</a:t>
            </a:r>
            <a:r>
              <a:rPr lang="fr-FR" sz="2000" dirty="0">
                <a:latin typeface="+mj-lt"/>
              </a:rPr>
              <a:t> by </a:t>
            </a:r>
            <a:r>
              <a:rPr lang="fr-FR" sz="2000" dirty="0" err="1">
                <a:latin typeface="+mj-lt"/>
              </a:rPr>
              <a:t>so-called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merchant</a:t>
            </a:r>
            <a:r>
              <a:rPr lang="fr-FR" sz="2000" dirty="0">
                <a:latin typeface="+mj-lt"/>
              </a:rPr>
              <a:t>-entrepreneurs.</a:t>
            </a:r>
            <a:endParaRPr lang="en-GB" sz="2000" dirty="0">
              <a:latin typeface="+mj-lt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fr-FR" sz="2000" dirty="0">
                <a:latin typeface="+mj-lt"/>
              </a:rPr>
              <a:t>an </a:t>
            </a:r>
            <a:r>
              <a:rPr lang="fr-FR" sz="2000" dirty="0" err="1">
                <a:latin typeface="+mj-lt"/>
              </a:rPr>
              <a:t>industry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dependent</a:t>
            </a:r>
            <a:r>
              <a:rPr lang="fr-FR" sz="2000" dirty="0">
                <a:latin typeface="+mj-lt"/>
              </a:rPr>
              <a:t> on long-distance </a:t>
            </a:r>
            <a:r>
              <a:rPr lang="fr-FR" sz="2000" dirty="0" err="1">
                <a:latin typeface="+mj-lt"/>
              </a:rPr>
              <a:t>markets</a:t>
            </a:r>
            <a:r>
              <a:rPr lang="fr-FR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026" descr="C:\WINDOWS\Desktop\V&amp;A\CourseWeeks\Week03\W3-Images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169" y="1196751"/>
            <a:ext cx="6141567" cy="565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39552" y="1700808"/>
            <a:ext cx="14702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3</a:t>
            </a:r>
            <a:r>
              <a:rPr lang="it-IT" sz="28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. Urban</a:t>
            </a:r>
          </a:p>
          <a:p>
            <a:r>
              <a:rPr lang="it-IT" sz="2800" b="1" dirty="0" err="1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Guilds</a:t>
            </a:r>
            <a:endParaRPr lang="it-IT" sz="2800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6007" y="8660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chemeClr val="tx1"/>
                </a:solidFill>
              </a:rPr>
              <a:t>Manufacturing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 descr="http://eheinclassroom.files.wordpress.com/2011/09/mercantilism-map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 descr="mercantilism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30" y="0"/>
            <a:ext cx="916686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300" y="548680"/>
            <a:ext cx="1132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latin typeface="+mj-lt"/>
              </a:rPr>
              <a:t>Trade</a:t>
            </a:r>
            <a:endParaRPr lang="en-GB" sz="32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buFontTx/>
              <a:buNone/>
            </a:pPr>
            <a:r>
              <a:rPr lang="en-GB" altLang="it-IT" sz="3500" b="1" dirty="0" smtClean="0">
                <a:solidFill>
                  <a:srgbClr val="FF0000"/>
                </a:solidFill>
                <a:latin typeface="+mj-lt"/>
                <a:cs typeface="Shonar Bangla" pitchFamily="34" charset="0"/>
              </a:rPr>
              <a:t>The European Chartered Companies in Asia</a:t>
            </a:r>
          </a:p>
          <a:p>
            <a:pPr marL="609600" indent="-609600" eaLnBrk="1" hangingPunct="1">
              <a:buFontTx/>
              <a:buNone/>
            </a:pPr>
            <a:endParaRPr lang="en-GB" altLang="it-IT" sz="2800" dirty="0">
              <a:solidFill>
                <a:srgbClr val="FF0000"/>
              </a:solidFill>
              <a:latin typeface="+mj-lt"/>
              <a:cs typeface="Shonar Bangla" pitchFamily="34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GB" altLang="it-IT" sz="2800" dirty="0" smtClean="0">
                <a:latin typeface="+mj-lt"/>
                <a:cs typeface="Shonar Bangla" pitchFamily="34" charset="0"/>
              </a:rPr>
              <a:t>After 1500 the Portuguese </a:t>
            </a:r>
            <a:r>
              <a:rPr lang="en-GB" altLang="it-IT" sz="2800" dirty="0" err="1" smtClean="0">
                <a:latin typeface="+mj-lt"/>
                <a:cs typeface="Shonar Bangla" pitchFamily="34" charset="0"/>
              </a:rPr>
              <a:t>Carreira</a:t>
            </a:r>
            <a:r>
              <a:rPr lang="en-GB" altLang="it-IT" sz="2800" dirty="0" smtClean="0">
                <a:latin typeface="+mj-lt"/>
                <a:cs typeface="Shonar Bangla" pitchFamily="34" charset="0"/>
              </a:rPr>
              <a:t> da India and after 1600 the Dutch (VOC) and the English East India Companies</a:t>
            </a:r>
          </a:p>
          <a:p>
            <a:pPr marL="609600" indent="-609600" eaLnBrk="1" hangingPunct="1">
              <a:buFontTx/>
              <a:buNone/>
            </a:pPr>
            <a:endParaRPr lang="en-GB" altLang="it-IT" sz="2400" i="1" dirty="0" smtClean="0">
              <a:latin typeface="+mj-lt"/>
              <a:cs typeface="Shonar Bangla" pitchFamily="34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GB" altLang="it-IT" sz="2400" dirty="0" smtClean="0">
                <a:latin typeface="+mj-lt"/>
                <a:cs typeface="Shonar Bangla" pitchFamily="34" charset="0"/>
              </a:rPr>
              <a:t>1. They were joint stock companies: financed by a multitude of small shareholders</a:t>
            </a:r>
          </a:p>
          <a:p>
            <a:pPr marL="609600" indent="-609600" eaLnBrk="1" hangingPunct="1">
              <a:buFontTx/>
              <a:buNone/>
            </a:pPr>
            <a:r>
              <a:rPr lang="en-GB" altLang="it-IT" sz="2400" dirty="0" smtClean="0">
                <a:latin typeface="+mj-lt"/>
                <a:cs typeface="Shonar Bangla" pitchFamily="34" charset="0"/>
              </a:rPr>
              <a:t>2. They enjoyed forms of privilege or monopoly over the routes to Asia given through a charter of patent.</a:t>
            </a:r>
          </a:p>
          <a:p>
            <a:pPr marL="609600" indent="-609600" eaLnBrk="1" hangingPunct="1">
              <a:buFontTx/>
              <a:buNone/>
            </a:pPr>
            <a:r>
              <a:rPr lang="en-GB" altLang="it-IT" sz="2400" dirty="0" smtClean="0">
                <a:latin typeface="+mj-lt"/>
                <a:cs typeface="Shonar Bangla" pitchFamily="34" charset="0"/>
              </a:rPr>
              <a:t>3. They traded in a variety of commodities such as cottons, silks, porcelain.</a:t>
            </a:r>
          </a:p>
          <a:p>
            <a:pPr marL="609600" indent="-609600" eaLnBrk="1" hangingPunct="1">
              <a:buFontTx/>
              <a:buNone/>
            </a:pPr>
            <a:r>
              <a:rPr lang="en-GB" altLang="it-IT" sz="2400" dirty="0" smtClean="0">
                <a:latin typeface="+mj-lt"/>
                <a:cs typeface="Shonar Bangla" pitchFamily="34" charset="0"/>
              </a:rPr>
              <a:t>4. They conquered key trading ports across Asia (start of Empire)</a:t>
            </a:r>
            <a:endParaRPr lang="en-GB" altLang="it-IT" dirty="0" smtClean="0">
              <a:latin typeface="+mj-lt"/>
              <a:cs typeface="Shonar Bangla" pitchFamily="34" charset="0"/>
            </a:endParaRPr>
          </a:p>
          <a:p>
            <a:pPr marL="609600" indent="-609600" algn="just" eaLnBrk="1" hangingPunct="1">
              <a:buFontTx/>
              <a:buAutoNum type="arabicPeriod"/>
            </a:pPr>
            <a:endParaRPr lang="en-US" altLang="it-IT" sz="24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59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" y="0"/>
            <a:ext cx="9144000" cy="65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11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globalimperialism.wikispaces.com/file/view/merc._pic.JPG/116057177/merc.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11255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30120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1. The European Economy, c. 1500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www.portofantwerp.com/apec/images/prak_krt-vlhavens_gr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388424" cy="6857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9144000" cy="11430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Antwerp Stock Exchange, 1650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71682" name="Picture 2" descr="http://cdn.shopify.com/s/files/1/0019/3112/files/antwerpexchange_large.jpg?12673969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37" y="980728"/>
            <a:ext cx="7203123" cy="5582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25698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FF0000"/>
                </a:solidFill>
              </a:rPr>
              <a:t>3. Europe and the </a:t>
            </a:r>
            <a:r>
              <a:rPr lang="fr-FR" sz="3200" b="1" dirty="0" err="1">
                <a:solidFill>
                  <a:srgbClr val="FF0000"/>
                </a:solidFill>
              </a:rPr>
              <a:t>wider</a:t>
            </a:r>
            <a:r>
              <a:rPr lang="fr-FR" sz="3200" b="1" dirty="0">
                <a:solidFill>
                  <a:srgbClr val="FF0000"/>
                </a:solidFill>
              </a:rPr>
              <a:t>  world ‘divergence’ 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661872"/>
          </a:xfrm>
        </p:spPr>
        <p:txBody>
          <a:bodyPr>
            <a:normAutofit/>
          </a:bodyPr>
          <a:lstStyle/>
          <a:p>
            <a:pPr lvl="0"/>
            <a:r>
              <a:rPr lang="fr-FR" sz="2400" dirty="0" err="1" smtClean="0">
                <a:latin typeface="+mj-lt"/>
              </a:rPr>
              <a:t>trade</a:t>
            </a:r>
            <a:r>
              <a:rPr lang="fr-FR" sz="2400" dirty="0" smtClean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expanded</a:t>
            </a:r>
            <a:r>
              <a:rPr lang="fr-FR" sz="2400" dirty="0">
                <a:latin typeface="+mj-lt"/>
              </a:rPr>
              <a:t>, urbanisation </a:t>
            </a:r>
            <a:r>
              <a:rPr lang="fr-FR" sz="2400" dirty="0" err="1" smtClean="0">
                <a:latin typeface="+mj-lt"/>
              </a:rPr>
              <a:t>intensified</a:t>
            </a:r>
            <a:r>
              <a:rPr lang="fr-FR" sz="2400" dirty="0" smtClean="0">
                <a:latin typeface="+mj-lt"/>
              </a:rPr>
              <a:t>, population </a:t>
            </a:r>
            <a:r>
              <a:rPr lang="fr-FR" sz="2400" dirty="0" err="1" smtClean="0">
                <a:latin typeface="+mj-lt"/>
              </a:rPr>
              <a:t>expanded</a:t>
            </a:r>
            <a:r>
              <a:rPr lang="fr-FR" sz="2400" dirty="0" smtClean="0">
                <a:latin typeface="+mj-lt"/>
              </a:rPr>
              <a:t>…</a:t>
            </a:r>
            <a:endParaRPr lang="en-GB" sz="2400" dirty="0">
              <a:latin typeface="+mj-lt"/>
            </a:endParaRPr>
          </a:p>
          <a:p>
            <a:pPr lvl="0"/>
            <a:r>
              <a:rPr lang="fr-FR" sz="2400" dirty="0" err="1">
                <a:latin typeface="+mj-lt"/>
              </a:rPr>
              <a:t>Externally</a:t>
            </a:r>
            <a:r>
              <a:rPr lang="fr-FR" sz="2400" dirty="0">
                <a:latin typeface="+mj-lt"/>
              </a:rPr>
              <a:t>, Europe came to </a:t>
            </a:r>
            <a:r>
              <a:rPr lang="fr-FR" sz="2400" dirty="0" err="1">
                <a:latin typeface="+mj-lt"/>
              </a:rPr>
              <a:t>be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better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linked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with</a:t>
            </a:r>
            <a:r>
              <a:rPr lang="fr-FR" sz="2400" dirty="0">
                <a:latin typeface="+mj-lt"/>
              </a:rPr>
              <a:t> the </a:t>
            </a:r>
            <a:r>
              <a:rPr lang="fr-FR" sz="2400" dirty="0" err="1">
                <a:latin typeface="+mj-lt"/>
              </a:rPr>
              <a:t>rest</a:t>
            </a:r>
            <a:r>
              <a:rPr lang="fr-FR" sz="2400" dirty="0">
                <a:latin typeface="+mj-lt"/>
              </a:rPr>
              <a:t> of the world. </a:t>
            </a:r>
            <a:endParaRPr lang="fr-FR" sz="2400" dirty="0" smtClean="0">
              <a:latin typeface="+mj-lt"/>
            </a:endParaRPr>
          </a:p>
          <a:p>
            <a:pPr lvl="0"/>
            <a:r>
              <a:rPr lang="fr-FR" sz="2400" dirty="0" smtClean="0">
                <a:latin typeface="+mj-lt"/>
              </a:rPr>
              <a:t>‘Divergence</a:t>
            </a:r>
            <a:r>
              <a:rPr lang="fr-FR" sz="2400" dirty="0">
                <a:latin typeface="+mj-lt"/>
              </a:rPr>
              <a:t>’, </a:t>
            </a:r>
            <a:r>
              <a:rPr lang="fr-FR" sz="2400" dirty="0" smtClean="0">
                <a:latin typeface="+mj-lt"/>
              </a:rPr>
              <a:t>i.ee Europe </a:t>
            </a:r>
            <a:r>
              <a:rPr lang="fr-FR" sz="2400" dirty="0" err="1">
                <a:latin typeface="+mj-lt"/>
              </a:rPr>
              <a:t>went</a:t>
            </a:r>
            <a:r>
              <a:rPr lang="fr-FR" sz="2400" dirty="0">
                <a:latin typeface="+mj-lt"/>
              </a:rPr>
              <a:t> on a </a:t>
            </a:r>
            <a:r>
              <a:rPr lang="fr-FR" sz="2400" dirty="0" err="1">
                <a:latin typeface="+mj-lt"/>
              </a:rPr>
              <a:t>path</a:t>
            </a:r>
            <a:r>
              <a:rPr lang="fr-FR" sz="2400" dirty="0">
                <a:latin typeface="+mj-lt"/>
              </a:rPr>
              <a:t> of </a:t>
            </a:r>
            <a:r>
              <a:rPr lang="fr-FR" sz="2400" dirty="0" err="1">
                <a:latin typeface="+mj-lt"/>
              </a:rPr>
              <a:t>economic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growth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that</a:t>
            </a:r>
            <a:r>
              <a:rPr lang="fr-FR" sz="2400" dirty="0">
                <a:latin typeface="+mj-lt"/>
              </a:rPr>
              <a:t> </a:t>
            </a:r>
            <a:r>
              <a:rPr lang="fr-FR" sz="2400" dirty="0" err="1">
                <a:latin typeface="+mj-lt"/>
              </a:rPr>
              <a:t>was</a:t>
            </a:r>
            <a:r>
              <a:rPr lang="fr-FR" sz="2400" dirty="0">
                <a:latin typeface="+mj-lt"/>
              </a:rPr>
              <a:t> not </a:t>
            </a:r>
            <a:r>
              <a:rPr lang="fr-FR" sz="2400" dirty="0" err="1">
                <a:latin typeface="+mj-lt"/>
              </a:rPr>
              <a:t>undertaken</a:t>
            </a:r>
            <a:r>
              <a:rPr lang="fr-FR" sz="2400" dirty="0">
                <a:latin typeface="+mj-lt"/>
              </a:rPr>
              <a:t> by </a:t>
            </a:r>
            <a:r>
              <a:rPr lang="fr-FR" sz="2400" dirty="0" err="1">
                <a:latin typeface="+mj-lt"/>
              </a:rPr>
              <a:t>Asia</a:t>
            </a:r>
            <a:r>
              <a:rPr lang="fr-FR" sz="2400" dirty="0">
                <a:latin typeface="+mj-lt"/>
              </a:rPr>
              <a:t> for a long time. </a:t>
            </a:r>
            <a:endParaRPr lang="en-GB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450912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400" dirty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Kenneth </a:t>
            </a:r>
            <a:r>
              <a:rPr lang="en-GB" altLang="zh-CN" sz="2400" dirty="0" err="1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Pomeranz</a:t>
            </a:r>
            <a:r>
              <a:rPr lang="en-GB" altLang="zh-CN" sz="2400" dirty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, </a:t>
            </a:r>
            <a:r>
              <a:rPr lang="en-GB" altLang="zh-CN" sz="2400" i="1" dirty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The Great Divergence</a:t>
            </a:r>
            <a:r>
              <a:rPr lang="en-GB" altLang="zh-CN" sz="2400" dirty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 (2000</a:t>
            </a:r>
            <a:r>
              <a:rPr lang="en-GB" altLang="zh-CN" sz="2400" dirty="0" smtClean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).</a:t>
            </a:r>
          </a:p>
          <a:p>
            <a:endParaRPr lang="en-GB" altLang="zh-CN" sz="2400" dirty="0">
              <a:solidFill>
                <a:srgbClr val="00B0F0"/>
              </a:solidFill>
              <a:latin typeface="Verdana" pitchFamily="34" charset="0"/>
              <a:ea typeface="宋体" charset="-122"/>
            </a:endParaRPr>
          </a:p>
          <a:p>
            <a:r>
              <a:rPr lang="en-GB" altLang="zh-CN" sz="2400" dirty="0" smtClean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Prasannan Parthasarathi, </a:t>
            </a:r>
            <a:r>
              <a:rPr lang="en-GB" altLang="zh-CN" sz="2400" i="1" dirty="0" smtClean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Why Europe Grew Rich and Asia did Not </a:t>
            </a:r>
            <a:r>
              <a:rPr lang="en-GB" altLang="zh-CN" sz="2400" dirty="0" smtClean="0">
                <a:solidFill>
                  <a:srgbClr val="00B0F0"/>
                </a:solidFill>
                <a:latin typeface="Verdana" pitchFamily="34" charset="0"/>
                <a:ea typeface="宋体" charset="-122"/>
              </a:rPr>
              <a:t>(2010). 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3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88245"/>
              </p:ext>
            </p:extLst>
          </p:nvPr>
        </p:nvGraphicFramePr>
        <p:xfrm>
          <a:off x="1043608" y="1052736"/>
          <a:ext cx="7272808" cy="49624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8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762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kern="0" dirty="0">
                          <a:effectLst/>
                          <a:latin typeface="+mj-lt"/>
                        </a:rPr>
                        <a:t>Percentage of the entire workforce employed in </a:t>
                      </a:r>
                      <a:r>
                        <a:rPr lang="en-GB" sz="1800" b="1" kern="0" dirty="0" smtClean="0">
                          <a:effectLst/>
                          <a:latin typeface="+mj-lt"/>
                        </a:rPr>
                        <a:t>Agriculture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it-IT" sz="1800" b="1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42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1600-1700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2000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Venice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80 %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Italy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8 %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Spain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75 %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France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73 %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Great Britain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45 %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Great Britain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2 %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Low Countries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40 %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United States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2 %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Third World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50 %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0059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kern="0" dirty="0">
                          <a:effectLst/>
                          <a:latin typeface="+mj-lt"/>
                        </a:rPr>
                        <a:t>  </a:t>
                      </a:r>
                      <a:endParaRPr lang="it-IT" sz="1800" kern="0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800" b="1" kern="0" dirty="0">
                          <a:effectLst/>
                          <a:latin typeface="+mj-lt"/>
                        </a:rPr>
                        <a:t>Billions of </a:t>
                      </a:r>
                      <a:r>
                        <a:rPr lang="en-GB" sz="1800" b="1" kern="0" dirty="0" err="1">
                          <a:effectLst/>
                          <a:latin typeface="+mj-lt"/>
                        </a:rPr>
                        <a:t>Hectars</a:t>
                      </a:r>
                      <a:r>
                        <a:rPr lang="en-GB" sz="1800" b="1" kern="0" dirty="0">
                          <a:effectLst/>
                          <a:latin typeface="+mj-lt"/>
                        </a:rPr>
                        <a:t> of Land Under Cultivation</a:t>
                      </a:r>
                      <a:endParaRPr lang="it-IT" sz="1800" b="1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426">
                <a:tc gridSpan="2">
                  <a:txBody>
                    <a:bodyPr/>
                    <a:lstStyle/>
                    <a:p>
                      <a:pPr marL="137160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1400-1500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5560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2000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4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3.6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 </a:t>
                      </a:r>
                      <a:endParaRPr lang="it-IT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13.5</a:t>
                      </a:r>
                      <a:endParaRPr lang="it-IT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76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b/bb/Siege_of_Florence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54" y="620688"/>
            <a:ext cx="9159211" cy="482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6021288"/>
            <a:ext cx="4929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1530 Siege of </a:t>
            </a:r>
            <a:r>
              <a:rPr lang="en-GB" b="1" dirty="0" smtClean="0"/>
              <a:t>Florence by Giorgio Vasari, 1558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9272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bobmccaughey.com/maritime10/wp-content/uploads/2010/09/Europe15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0209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46162"/>
              </p:ext>
            </p:extLst>
          </p:nvPr>
        </p:nvGraphicFramePr>
        <p:xfrm>
          <a:off x="1619672" y="1340768"/>
          <a:ext cx="5976663" cy="36724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2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2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277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           The Distribution of </a:t>
                      </a:r>
                      <a:r>
                        <a:rPr lang="fr-FR" sz="1800" b="1" dirty="0" err="1">
                          <a:effectLst/>
                        </a:rPr>
                        <a:t>wealth</a:t>
                      </a:r>
                      <a:r>
                        <a:rPr lang="fr-FR" sz="1800" b="1" dirty="0">
                          <a:effectLst/>
                        </a:rPr>
                        <a:t> in Florence and Lyon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8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dirty="0">
                          <a:effectLst/>
                        </a:rPr>
                        <a:t>Population</a:t>
                      </a:r>
                      <a:endParaRPr lang="it-IT" sz="1800" b="1" dirty="0">
                        <a:solidFill>
                          <a:srgbClr val="4F81B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Wealth in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Florence (1427)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Wealth in</a:t>
                      </a:r>
                      <a:endParaRPr lang="it-IT" sz="1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Lyon (1545)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671"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68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53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671"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30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27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26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671"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60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5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21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671"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</a:rPr>
                        <a:t>100</a:t>
                      </a:r>
                      <a:endParaRPr lang="it-IT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R="57785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100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404664"/>
            <a:ext cx="1688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+mj-lt"/>
              </a:rPr>
              <a:t>Inequality</a:t>
            </a:r>
            <a:endParaRPr lang="en-GB" sz="28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00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607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7175" y="6184900"/>
            <a:ext cx="2686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The Arsenale in Venice</a:t>
            </a:r>
          </a:p>
        </p:txBody>
      </p:sp>
    </p:spTree>
    <p:extLst>
      <p:ext uri="{BB962C8B-B14F-4D97-AF65-F5344CB8AC3E}">
        <p14:creationId xmlns:p14="http://schemas.microsoft.com/office/powerpoint/2010/main" val="33348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ww.allempires.com/empires/venice/Commercial-rou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47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1428</TotalTime>
  <Words>661</Words>
  <Application>Microsoft Office PowerPoint</Application>
  <PresentationFormat>On-screen Show (4:3)</PresentationFormat>
  <Paragraphs>187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宋体</vt:lpstr>
      <vt:lpstr>Arial</vt:lpstr>
      <vt:lpstr>Calibri</vt:lpstr>
      <vt:lpstr>Constantia</vt:lpstr>
      <vt:lpstr>Shonar Bangla</vt:lpstr>
      <vt:lpstr>Times New Roman</vt:lpstr>
      <vt:lpstr>Verdana</vt:lpstr>
      <vt:lpstr>Wingdings 2</vt:lpstr>
      <vt:lpstr>Flow</vt:lpstr>
      <vt:lpstr>Continuity and Change in the Early Modern Global Economy</vt:lpstr>
      <vt:lpstr>Lecture Structure</vt:lpstr>
      <vt:lpstr>1. The European Economy, c. 1500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World Beyond Europe</vt:lpstr>
      <vt:lpstr>PowerPoint Presentation</vt:lpstr>
      <vt:lpstr>The World Beyond Europe</vt:lpstr>
      <vt:lpstr>PowerPoint Presentation</vt:lpstr>
      <vt:lpstr>PowerPoint Presentation</vt:lpstr>
      <vt:lpstr>2. Changes in the Economy, 1500-1750</vt:lpstr>
      <vt:lpstr>Population and Urbanisation</vt:lpstr>
      <vt:lpstr>Population and Urbanisation</vt:lpstr>
      <vt:lpstr>Population and Urbanisation</vt:lpstr>
      <vt:lpstr>Manufacturing</vt:lpstr>
      <vt:lpstr>PowerPoint Presentation</vt:lpstr>
      <vt:lpstr>PowerPoint Presentation</vt:lpstr>
      <vt:lpstr>PowerPoint Presentation</vt:lpstr>
      <vt:lpstr>PowerPoint Presentation</vt:lpstr>
      <vt:lpstr>2. Proto-Industrialisation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Antwerp Stock Exchange, 1650</vt:lpstr>
      <vt:lpstr>3. Europe and the wider  world ‘divergence’ 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</dc:creator>
  <cp:lastModifiedBy>Riello, Giorgio</cp:lastModifiedBy>
  <cp:revision>99</cp:revision>
  <dcterms:created xsi:type="dcterms:W3CDTF">2011-10-24T17:58:56Z</dcterms:created>
  <dcterms:modified xsi:type="dcterms:W3CDTF">2018-10-23T07:57:42Z</dcterms:modified>
</cp:coreProperties>
</file>