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61" r:id="rId4"/>
    <p:sldId id="257" r:id="rId5"/>
    <p:sldId id="258" r:id="rId6"/>
    <p:sldId id="262" r:id="rId7"/>
    <p:sldId id="263" r:id="rId8"/>
    <p:sldId id="264"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60" autoAdjust="0"/>
  </p:normalViewPr>
  <p:slideViewPr>
    <p:cSldViewPr>
      <p:cViewPr varScale="1">
        <p:scale>
          <a:sx n="110" d="100"/>
          <a:sy n="110" d="100"/>
        </p:scale>
        <p:origin x="164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6B72E40-94E5-464F-8131-8CE3E2A416C7}" type="datetimeFigureOut">
              <a:rPr lang="en-GB" smtClean="0"/>
              <a:t>13/03/2019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326DFD-E0EE-438E-BFEF-6233DDED2E53}"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6B72E40-94E5-464F-8131-8CE3E2A416C7}" type="datetimeFigureOut">
              <a:rPr lang="en-GB" smtClean="0"/>
              <a:t>13/03/2019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326DFD-E0EE-438E-BFEF-6233DDED2E53}"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6B72E40-94E5-464F-8131-8CE3E2A416C7}" type="datetimeFigureOut">
              <a:rPr lang="en-GB" smtClean="0"/>
              <a:t>13/03/2019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326DFD-E0EE-438E-BFEF-6233DDED2E53}"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6B72E40-94E5-464F-8131-8CE3E2A416C7}" type="datetimeFigureOut">
              <a:rPr lang="en-GB" smtClean="0"/>
              <a:t>13/03/2019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326DFD-E0EE-438E-BFEF-6233DDED2E53}"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6B72E40-94E5-464F-8131-8CE3E2A416C7}" type="datetimeFigureOut">
              <a:rPr lang="en-GB" smtClean="0"/>
              <a:t>13/03/2019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326DFD-E0EE-438E-BFEF-6233DDED2E53}"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C6B72E40-94E5-464F-8131-8CE3E2A416C7}" type="datetimeFigureOut">
              <a:rPr lang="en-GB" smtClean="0"/>
              <a:t>13/03/2019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1326DFD-E0EE-438E-BFEF-6233DDED2E53}"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C6B72E40-94E5-464F-8131-8CE3E2A416C7}" type="datetimeFigureOut">
              <a:rPr lang="en-GB" smtClean="0"/>
              <a:t>13/03/2019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1326DFD-E0EE-438E-BFEF-6233DDED2E53}"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C6B72E40-94E5-464F-8131-8CE3E2A416C7}" type="datetimeFigureOut">
              <a:rPr lang="en-GB" smtClean="0"/>
              <a:t>13/03/2019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1326DFD-E0EE-438E-BFEF-6233DDED2E53}"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B72E40-94E5-464F-8131-8CE3E2A416C7}" type="datetimeFigureOut">
              <a:rPr lang="en-GB" smtClean="0"/>
              <a:t>13/03/2019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1326DFD-E0EE-438E-BFEF-6233DDED2E53}"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B72E40-94E5-464F-8131-8CE3E2A416C7}" type="datetimeFigureOut">
              <a:rPr lang="en-GB" smtClean="0"/>
              <a:t>13/03/2019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1326DFD-E0EE-438E-BFEF-6233DDED2E53}"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B72E40-94E5-464F-8131-8CE3E2A416C7}" type="datetimeFigureOut">
              <a:rPr lang="en-GB" smtClean="0"/>
              <a:t>13/03/2019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1326DFD-E0EE-438E-BFEF-6233DDED2E53}"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B72E40-94E5-464F-8131-8CE3E2A416C7}" type="datetimeFigureOut">
              <a:rPr lang="en-GB" smtClean="0"/>
              <a:t>13/03/2019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326DFD-E0EE-438E-BFEF-6233DDED2E53}"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63688" y="4869160"/>
            <a:ext cx="5515000" cy="498178"/>
          </a:xfrm>
        </p:spPr>
        <p:txBody>
          <a:bodyPr>
            <a:noAutofit/>
          </a:bodyPr>
          <a:lstStyle/>
          <a:p>
            <a:pPr algn="ctr"/>
            <a:r>
              <a:rPr lang="en-GB" sz="2500" dirty="0" smtClean="0"/>
              <a:t>Enlightenment, Counter-Enlightenment, and the Supernatural</a:t>
            </a:r>
            <a:endParaRPr lang="en-GB" sz="2500" dirty="0"/>
          </a:p>
        </p:txBody>
      </p:sp>
      <p:sp>
        <p:nvSpPr>
          <p:cNvPr id="6" name="Text Placeholder 5"/>
          <p:cNvSpPr>
            <a:spLocks noGrp="1"/>
          </p:cNvSpPr>
          <p:nvPr>
            <p:ph type="body" sz="half" idx="2"/>
          </p:nvPr>
        </p:nvSpPr>
        <p:spPr/>
        <p:txBody>
          <a:bodyPr/>
          <a:lstStyle/>
          <a:p>
            <a:endParaRPr lang="en-GB" dirty="0" smtClean="0"/>
          </a:p>
          <a:p>
            <a:pPr algn="ctr"/>
            <a:r>
              <a:rPr lang="en-GB" sz="1800" dirty="0" smtClean="0"/>
              <a:t>Peter Marshall</a:t>
            </a:r>
            <a:endParaRPr lang="en-GB" sz="1800" dirty="0"/>
          </a:p>
        </p:txBody>
      </p:sp>
      <p:pic>
        <p:nvPicPr>
          <p:cNvPr id="11" name="Picture Placeholder 10" descr="752px-John_Henry_Fuseli_-_The_Night.jpg"/>
          <p:cNvPicPr>
            <a:picLocks noGrp="1" noChangeAspect="1"/>
          </p:cNvPicPr>
          <p:nvPr>
            <p:ph type="pic" idx="1"/>
          </p:nvPr>
        </p:nvPicPr>
        <p:blipFill>
          <a:blip r:embed="rId2" cstate="print"/>
          <a:srcRect t="2922" b="2922"/>
          <a:stretch>
            <a:fillRect/>
          </a:stretch>
        </p:blipFill>
        <p:spPr>
          <a:xfrm>
            <a:off x="1763688" y="188640"/>
            <a:ext cx="5486400" cy="4114800"/>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27584" y="836712"/>
            <a:ext cx="6768751" cy="5262979"/>
          </a:xfrm>
          <a:prstGeom prst="rect">
            <a:avLst/>
          </a:prstGeom>
          <a:noFill/>
        </p:spPr>
        <p:txBody>
          <a:bodyPr wrap="square" rtlCol="0">
            <a:spAutoFit/>
          </a:bodyPr>
          <a:lstStyle/>
          <a:p>
            <a:r>
              <a:rPr lang="en-GB" sz="2400" dirty="0" smtClean="0"/>
              <a:t>What was the relationship </a:t>
            </a:r>
            <a:r>
              <a:rPr lang="en-GB" sz="2400" dirty="0"/>
              <a:t>between religion and the </a:t>
            </a:r>
            <a:r>
              <a:rPr lang="en-GB" sz="2400" dirty="0" smtClean="0"/>
              <a:t>Enlightenment?</a:t>
            </a:r>
          </a:p>
          <a:p>
            <a:endParaRPr lang="en-GB" dirty="0"/>
          </a:p>
          <a:p>
            <a:pPr marL="285750" indent="-285750">
              <a:buFont typeface="Arial" panose="020B0604020202020204" pitchFamily="34" charset="0"/>
              <a:buChar char="•"/>
            </a:pPr>
            <a:r>
              <a:rPr lang="en-GB" dirty="0"/>
              <a:t>no longer seen as intrinsically antagonistic. Few outright atheists among leading figures; some founding fathers (</a:t>
            </a:r>
            <a:r>
              <a:rPr lang="en-GB" dirty="0" err="1"/>
              <a:t>eg</a:t>
            </a:r>
            <a:r>
              <a:rPr lang="en-GB" dirty="0"/>
              <a:t> Isaac Newton) genuinely devout</a:t>
            </a:r>
            <a:r>
              <a:rPr lang="en-GB" dirty="0" smtClean="0"/>
              <a:t>.</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Yet </a:t>
            </a:r>
            <a:r>
              <a:rPr lang="en-GB" dirty="0"/>
              <a:t>‘age of Enlightenment’ </a:t>
            </a:r>
            <a:r>
              <a:rPr lang="en-GB" dirty="0" smtClean="0"/>
              <a:t>at </a:t>
            </a:r>
            <a:r>
              <a:rPr lang="en-GB" dirty="0"/>
              <a:t>war with religious ‘bigotry’ and ‘fanaticism’, </a:t>
            </a:r>
            <a:r>
              <a:rPr lang="en-GB" dirty="0" smtClean="0"/>
              <a:t>‘</a:t>
            </a:r>
            <a:r>
              <a:rPr lang="en-GB" dirty="0" err="1"/>
              <a:t>priestcraft</a:t>
            </a:r>
            <a:r>
              <a:rPr lang="en-GB" dirty="0"/>
              <a:t>’, ‘superstition</a:t>
            </a:r>
            <a:r>
              <a:rPr lang="en-GB" dirty="0" smtClean="0"/>
              <a:t>’, ‘</a:t>
            </a:r>
            <a:r>
              <a:rPr lang="en-GB" dirty="0"/>
              <a:t>irrationality’. </a:t>
            </a:r>
            <a:endParaRPr lang="en-GB" dirty="0" smtClean="0"/>
          </a:p>
          <a:p>
            <a:pPr marL="285750" indent="-285750">
              <a:buFont typeface="Arial" panose="020B0604020202020204" pitchFamily="34" charset="0"/>
              <a:buChar char="•"/>
            </a:pPr>
            <a:r>
              <a:rPr lang="en-GB" dirty="0" smtClean="0"/>
              <a:t>God’s </a:t>
            </a:r>
            <a:r>
              <a:rPr lang="en-GB" dirty="0"/>
              <a:t>creation understood in the light of human reason: a non-interventionist deity and a metaphorical devil. </a:t>
            </a:r>
            <a:endParaRPr lang="en-GB" dirty="0" smtClean="0"/>
          </a:p>
          <a:p>
            <a:pPr marL="285750" indent="-285750">
              <a:buFont typeface="Arial" panose="020B0604020202020204" pitchFamily="34" charset="0"/>
              <a:buChar char="•"/>
            </a:pPr>
            <a:r>
              <a:rPr lang="en-GB" dirty="0" smtClean="0"/>
              <a:t>Rejection </a:t>
            </a:r>
            <a:r>
              <a:rPr lang="en-GB" dirty="0"/>
              <a:t>of literal belief in miracles and other supernatural events; world governed by ordered principles, not God’s unpredictable providence. End of witchcraft trials across most of Europe by c. 1700. Delayed implementation of principles inherent in Protestant Reformation? (Max Weber’s ‘Disenchantment of the World’).</a:t>
            </a:r>
          </a:p>
          <a:p>
            <a:endParaRPr lang="en-GB" dirty="0" smtClean="0"/>
          </a:p>
          <a:p>
            <a:r>
              <a:rPr lang="en-GB" dirty="0" smtClean="0"/>
              <a:t>                                                                                      but….</a:t>
            </a:r>
            <a:endParaRPr lang="en-GB" dirty="0"/>
          </a:p>
        </p:txBody>
      </p:sp>
    </p:spTree>
    <p:extLst>
      <p:ext uri="{BB962C8B-B14F-4D97-AF65-F5344CB8AC3E}">
        <p14:creationId xmlns:p14="http://schemas.microsoft.com/office/powerpoint/2010/main" val="10339976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99592" y="476672"/>
            <a:ext cx="6984776" cy="1908215"/>
          </a:xfrm>
          <a:prstGeom prst="rect">
            <a:avLst/>
          </a:prstGeom>
          <a:noFill/>
        </p:spPr>
        <p:txBody>
          <a:bodyPr wrap="square" rtlCol="0">
            <a:spAutoFit/>
          </a:bodyPr>
          <a:lstStyle/>
          <a:p>
            <a:r>
              <a:rPr lang="en-GB" sz="2800" dirty="0" smtClean="0"/>
              <a:t>Was </a:t>
            </a:r>
            <a:r>
              <a:rPr lang="en-GB" sz="2800" dirty="0"/>
              <a:t>the ‘age of reason’ really so reasonable? </a:t>
            </a:r>
            <a:endParaRPr lang="en-GB" sz="2800" dirty="0" smtClean="0"/>
          </a:p>
          <a:p>
            <a:endParaRPr lang="en-GB" dirty="0"/>
          </a:p>
          <a:p>
            <a:endParaRPr lang="en-GB" dirty="0" smtClean="0"/>
          </a:p>
          <a:p>
            <a:r>
              <a:rPr lang="en-GB" dirty="0" smtClean="0"/>
              <a:t>Possible to argue that Enlightenment </a:t>
            </a:r>
            <a:r>
              <a:rPr lang="en-GB" dirty="0"/>
              <a:t>not merely fails to </a:t>
            </a:r>
            <a:r>
              <a:rPr lang="en-GB" dirty="0" smtClean="0"/>
              <a:t>eradicate </a:t>
            </a:r>
            <a:r>
              <a:rPr lang="en-GB" dirty="0"/>
              <a:t>‘superstition’, but generates new possibilities for </a:t>
            </a:r>
            <a:r>
              <a:rPr lang="en-GB" dirty="0" smtClean="0"/>
              <a:t>expression of supernatural </a:t>
            </a:r>
            <a:r>
              <a:rPr lang="en-GB" dirty="0"/>
              <a:t>belief.</a:t>
            </a:r>
            <a:endParaRPr lang="en-GB" dirty="0"/>
          </a:p>
        </p:txBody>
      </p:sp>
      <p:pic>
        <p:nvPicPr>
          <p:cNvPr id="1026" name="Picture 2" descr="Image result for jane shaw miracles and the enlightenment"/>
          <p:cNvPicPr>
            <a:picLocks noChangeAspect="1" noChangeArrowheads="1"/>
          </p:cNvPicPr>
          <p:nvPr/>
        </p:nvPicPr>
        <p:blipFill rotWithShape="1">
          <a:blip r:embed="rId2">
            <a:extLst>
              <a:ext uri="{28A0092B-C50C-407E-A947-70E740481C1C}">
                <a14:useLocalDpi xmlns:a14="http://schemas.microsoft.com/office/drawing/2010/main" val="0"/>
              </a:ext>
            </a:extLst>
          </a:blip>
          <a:srcRect l="32969" t="1934" r="33012"/>
          <a:stretch/>
        </p:blipFill>
        <p:spPr bwMode="auto">
          <a:xfrm>
            <a:off x="755576" y="2564904"/>
            <a:ext cx="2664296" cy="4032117"/>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139952" y="2924944"/>
            <a:ext cx="4536504" cy="1200329"/>
          </a:xfrm>
          <a:prstGeom prst="rect">
            <a:avLst/>
          </a:prstGeom>
          <a:noFill/>
        </p:spPr>
        <p:txBody>
          <a:bodyPr wrap="square" rtlCol="0">
            <a:spAutoFit/>
          </a:bodyPr>
          <a:lstStyle/>
          <a:p>
            <a:pPr marL="285750" indent="-285750">
              <a:buFont typeface="Arial" panose="020B0604020202020204" pitchFamily="34" charset="0"/>
              <a:buChar char="•"/>
            </a:pPr>
            <a:r>
              <a:rPr lang="en-GB" i="1" dirty="0" smtClean="0"/>
              <a:t>intensified</a:t>
            </a:r>
            <a:r>
              <a:rPr lang="en-GB" dirty="0" smtClean="0"/>
              <a:t> interest in the miraculous</a:t>
            </a:r>
          </a:p>
          <a:p>
            <a:pPr marL="285750" indent="-285750">
              <a:buFont typeface="Arial" panose="020B0604020202020204" pitchFamily="34" charset="0"/>
              <a:buChar char="•"/>
            </a:pPr>
            <a:r>
              <a:rPr lang="en-GB" dirty="0" err="1" smtClean="0"/>
              <a:t>eg</a:t>
            </a:r>
            <a:r>
              <a:rPr lang="en-GB" dirty="0" smtClean="0"/>
              <a:t> ‘French Prophets’ 1706</a:t>
            </a:r>
          </a:p>
          <a:p>
            <a:pPr marL="285750" indent="-285750">
              <a:buFont typeface="Arial" panose="020B0604020202020204" pitchFamily="34" charset="0"/>
              <a:buChar char="•"/>
            </a:pPr>
            <a:r>
              <a:rPr lang="en-GB" dirty="0" smtClean="0"/>
              <a:t>David </a:t>
            </a:r>
            <a:r>
              <a:rPr lang="en-GB" dirty="0" err="1" smtClean="0"/>
              <a:t>Humes</a:t>
            </a:r>
            <a:r>
              <a:rPr lang="en-GB" dirty="0" smtClean="0"/>
              <a:t>, ‘Of miracles’ (1748) part of genuine debate</a:t>
            </a:r>
            <a:endParaRPr lang="en-GB" dirty="0"/>
          </a:p>
        </p:txBody>
      </p:sp>
      <p:pic>
        <p:nvPicPr>
          <p:cNvPr id="1028" name="Picture 4" descr="Image result for french prophets"/>
          <p:cNvPicPr>
            <a:picLocks noChangeAspect="1" noChangeArrowheads="1"/>
          </p:cNvPicPr>
          <p:nvPr/>
        </p:nvPicPr>
        <p:blipFill rotWithShape="1">
          <a:blip r:embed="rId3">
            <a:extLst>
              <a:ext uri="{28A0092B-C50C-407E-A947-70E740481C1C}">
                <a14:useLocalDpi xmlns:a14="http://schemas.microsoft.com/office/drawing/2010/main" val="0"/>
              </a:ext>
            </a:extLst>
          </a:blip>
          <a:srcRect l="6054" t="5696" r="4512" b="9581"/>
          <a:stretch/>
        </p:blipFill>
        <p:spPr bwMode="auto">
          <a:xfrm>
            <a:off x="4139952" y="4077072"/>
            <a:ext cx="3744416" cy="22817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11986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‘Scientific </a:t>
            </a:r>
            <a:r>
              <a:rPr lang="en-GB" sz="3600" dirty="0" err="1" smtClean="0"/>
              <a:t>Supernaturalist</a:t>
            </a:r>
            <a:r>
              <a:rPr lang="en-GB" sz="3600" dirty="0" smtClean="0"/>
              <a:t>’: Joseph </a:t>
            </a:r>
            <a:r>
              <a:rPr lang="en-GB" sz="3600" dirty="0" err="1" smtClean="0"/>
              <a:t>Glanvill</a:t>
            </a:r>
            <a:endParaRPr lang="en-GB" sz="3600" dirty="0"/>
          </a:p>
        </p:txBody>
      </p:sp>
      <p:pic>
        <p:nvPicPr>
          <p:cNvPr id="5" name="Content Placeholder 4" descr="Joseph_Glanvill.jpg"/>
          <p:cNvPicPr>
            <a:picLocks noGrp="1" noChangeAspect="1"/>
          </p:cNvPicPr>
          <p:nvPr>
            <p:ph sz="half" idx="1"/>
          </p:nvPr>
        </p:nvPicPr>
        <p:blipFill>
          <a:blip r:embed="rId2" cstate="print"/>
          <a:stretch>
            <a:fillRect/>
          </a:stretch>
        </p:blipFill>
        <p:spPr>
          <a:xfrm>
            <a:off x="824523" y="1600200"/>
            <a:ext cx="3303953" cy="4525963"/>
          </a:xfrm>
        </p:spPr>
      </p:pic>
      <p:pic>
        <p:nvPicPr>
          <p:cNvPr id="6" name="Content Placeholder 5" descr="sadtriumphii.jpg"/>
          <p:cNvPicPr>
            <a:picLocks noGrp="1" noChangeAspect="1"/>
          </p:cNvPicPr>
          <p:nvPr>
            <p:ph sz="half" idx="2"/>
          </p:nvPr>
        </p:nvPicPr>
        <p:blipFill>
          <a:blip r:embed="rId3" cstate="print"/>
          <a:stretch>
            <a:fillRect/>
          </a:stretch>
        </p:blipFill>
        <p:spPr>
          <a:xfrm>
            <a:off x="5004048" y="1600200"/>
            <a:ext cx="2908092" cy="4781128"/>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700" dirty="0" smtClean="0"/>
              <a:t>Counter-Enlightenment Superstar: Johann Joseph </a:t>
            </a:r>
            <a:r>
              <a:rPr lang="en-GB" sz="2700" dirty="0" err="1" smtClean="0"/>
              <a:t>Gassner</a:t>
            </a:r>
            <a:endParaRPr lang="en-GB" sz="2700" dirty="0"/>
          </a:p>
        </p:txBody>
      </p:sp>
      <p:pic>
        <p:nvPicPr>
          <p:cNvPr id="5" name="Content Placeholder 4" descr="gassner.jpg"/>
          <p:cNvPicPr>
            <a:picLocks noGrp="1" noChangeAspect="1"/>
          </p:cNvPicPr>
          <p:nvPr>
            <p:ph sz="half" idx="1"/>
          </p:nvPr>
        </p:nvPicPr>
        <p:blipFill>
          <a:blip r:embed="rId2" cstate="print"/>
          <a:srcRect l="2326" t="4417" r="4651" b="4202"/>
          <a:stretch>
            <a:fillRect/>
          </a:stretch>
        </p:blipFill>
        <p:spPr>
          <a:xfrm>
            <a:off x="899593" y="1522590"/>
            <a:ext cx="3098784" cy="4570706"/>
          </a:xfrm>
        </p:spPr>
      </p:pic>
      <p:pic>
        <p:nvPicPr>
          <p:cNvPr id="6" name="Content Placeholder 5" descr="gassner2.jpg"/>
          <p:cNvPicPr>
            <a:picLocks noGrp="1" noChangeAspect="1"/>
          </p:cNvPicPr>
          <p:nvPr>
            <p:ph sz="half" idx="2"/>
          </p:nvPr>
        </p:nvPicPr>
        <p:blipFill>
          <a:blip r:embed="rId3" cstate="print"/>
          <a:stretch>
            <a:fillRect/>
          </a:stretch>
        </p:blipFill>
        <p:spPr>
          <a:xfrm>
            <a:off x="5113282" y="1600200"/>
            <a:ext cx="3108435" cy="4525963"/>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15616" y="548680"/>
            <a:ext cx="6912768" cy="3416320"/>
          </a:xfrm>
          <a:prstGeom prst="rect">
            <a:avLst/>
          </a:prstGeom>
          <a:noFill/>
        </p:spPr>
        <p:txBody>
          <a:bodyPr wrap="square" rtlCol="0">
            <a:spAutoFit/>
          </a:bodyPr>
          <a:lstStyle/>
          <a:p>
            <a:r>
              <a:rPr lang="en-GB" sz="2400" dirty="0" smtClean="0"/>
              <a:t>Was Europe really ‘reasonable’ in  the eighteenth century?</a:t>
            </a:r>
          </a:p>
          <a:p>
            <a:endParaRPr lang="en-GB" dirty="0"/>
          </a:p>
          <a:p>
            <a:r>
              <a:rPr lang="en-GB" sz="2000" dirty="0"/>
              <a:t>‘the Enlightenment was a product of the eighteenth century, [but] the eighteenth century was not the product of the Enlightenment (Norman Hampson). </a:t>
            </a:r>
            <a:endParaRPr lang="en-GB" sz="2000" dirty="0" smtClean="0"/>
          </a:p>
          <a:p>
            <a:endParaRPr lang="en-GB" dirty="0"/>
          </a:p>
          <a:p>
            <a:r>
              <a:rPr lang="en-GB" dirty="0" smtClean="0"/>
              <a:t>Intolerance/religious violence:</a:t>
            </a:r>
          </a:p>
          <a:p>
            <a:pPr marL="285750" indent="-285750">
              <a:buFont typeface="Arial" panose="020B0604020202020204" pitchFamily="34" charset="0"/>
              <a:buChar char="•"/>
            </a:pPr>
            <a:r>
              <a:rPr lang="en-GB" dirty="0" err="1" smtClean="0"/>
              <a:t>Camisard</a:t>
            </a:r>
            <a:r>
              <a:rPr lang="en-GB" dirty="0" smtClean="0"/>
              <a:t> </a:t>
            </a:r>
            <a:r>
              <a:rPr lang="en-GB" dirty="0"/>
              <a:t>War in southern France </a:t>
            </a:r>
            <a:r>
              <a:rPr lang="en-GB" dirty="0" smtClean="0"/>
              <a:t>1702-11</a:t>
            </a:r>
          </a:p>
          <a:p>
            <a:pPr marL="285750" indent="-285750">
              <a:buFont typeface="Arial" panose="020B0604020202020204" pitchFamily="34" charset="0"/>
              <a:buChar char="•"/>
            </a:pPr>
            <a:r>
              <a:rPr lang="en-GB" dirty="0" smtClean="0"/>
              <a:t>expulsion </a:t>
            </a:r>
            <a:r>
              <a:rPr lang="en-GB" dirty="0"/>
              <a:t>of Lutherans from Salzburg </a:t>
            </a:r>
            <a:r>
              <a:rPr lang="en-GB" dirty="0" smtClean="0"/>
              <a:t>1731</a:t>
            </a:r>
          </a:p>
          <a:p>
            <a:pPr marL="285750" indent="-285750">
              <a:buFont typeface="Arial" panose="020B0604020202020204" pitchFamily="34" charset="0"/>
              <a:buChar char="•"/>
            </a:pPr>
            <a:r>
              <a:rPr lang="en-GB" dirty="0" smtClean="0"/>
              <a:t>Gordon </a:t>
            </a:r>
            <a:r>
              <a:rPr lang="en-GB" dirty="0"/>
              <a:t>riots in London </a:t>
            </a:r>
            <a:r>
              <a:rPr lang="en-GB" dirty="0" smtClean="0"/>
              <a:t>1780</a:t>
            </a:r>
            <a:endParaRPr lang="en-GB" dirty="0"/>
          </a:p>
        </p:txBody>
      </p:sp>
      <p:pic>
        <p:nvPicPr>
          <p:cNvPr id="3" name="Content Placeholder 6" descr="gordon_riots06_l.jpg"/>
          <p:cNvPicPr>
            <a:picLocks noChangeAspect="1"/>
          </p:cNvPicPr>
          <p:nvPr/>
        </p:nvPicPr>
        <p:blipFill>
          <a:blip r:embed="rId2" cstate="print"/>
          <a:stretch>
            <a:fillRect/>
          </a:stretch>
        </p:blipFill>
        <p:spPr>
          <a:xfrm>
            <a:off x="5508104" y="3140968"/>
            <a:ext cx="3504158" cy="3223825"/>
          </a:xfrm>
          <a:prstGeom prst="rect">
            <a:avLst/>
          </a:prstGeom>
        </p:spPr>
      </p:pic>
      <p:pic>
        <p:nvPicPr>
          <p:cNvPr id="2052" name="Picture 4" descr="Image result for camisard wa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624" y="3965000"/>
            <a:ext cx="3852357" cy="25358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78408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560" y="476672"/>
            <a:ext cx="7560840" cy="2862322"/>
          </a:xfrm>
          <a:prstGeom prst="rect">
            <a:avLst/>
          </a:prstGeom>
          <a:noFill/>
        </p:spPr>
        <p:txBody>
          <a:bodyPr wrap="square" rtlCol="0">
            <a:spAutoFit/>
          </a:bodyPr>
          <a:lstStyle/>
          <a:p>
            <a:r>
              <a:rPr lang="en-GB" dirty="0" smtClean="0"/>
              <a:t>Eighteenth Century as an era of religious </a:t>
            </a:r>
            <a:r>
              <a:rPr lang="en-GB" dirty="0"/>
              <a:t>revivalisms: </a:t>
            </a:r>
            <a:endParaRPr lang="en-GB" dirty="0" smtClean="0"/>
          </a:p>
          <a:p>
            <a:endParaRPr lang="en-GB" dirty="0"/>
          </a:p>
          <a:p>
            <a:pPr marL="285750" indent="-285750">
              <a:buFont typeface="Arial" panose="020B0604020202020204" pitchFamily="34" charset="0"/>
              <a:buChar char="•"/>
            </a:pPr>
            <a:r>
              <a:rPr lang="en-GB" dirty="0" smtClean="0"/>
              <a:t>French </a:t>
            </a:r>
            <a:r>
              <a:rPr lang="en-GB" dirty="0"/>
              <a:t>Jansenism; German Pietism; American ‘Evangelical Awakening’; English Methodism. </a:t>
            </a:r>
            <a:endParaRPr lang="en-GB" dirty="0" smtClean="0"/>
          </a:p>
          <a:p>
            <a:pPr marL="285750" indent="-285750">
              <a:buFont typeface="Arial" panose="020B0604020202020204" pitchFamily="34" charset="0"/>
              <a:buChar char="•"/>
            </a:pPr>
            <a:r>
              <a:rPr lang="en-GB" dirty="0" smtClean="0"/>
              <a:t>‘</a:t>
            </a:r>
            <a:r>
              <a:rPr lang="en-GB" dirty="0"/>
              <a:t>Enthusiastic’ Methodists had strong interest in the devil and supernatural. In Britain, 18</a:t>
            </a:r>
            <a:r>
              <a:rPr lang="en-GB" baseline="30000" dirty="0"/>
              <a:t>th</a:t>
            </a:r>
            <a:r>
              <a:rPr lang="en-GB" dirty="0"/>
              <a:t> century the golden age of ghost stories, affirmed at all levels of society. </a:t>
            </a:r>
            <a:endParaRPr lang="en-GB" dirty="0" smtClean="0"/>
          </a:p>
          <a:p>
            <a:pPr marL="285750" indent="-285750">
              <a:buFont typeface="Arial" panose="020B0604020202020204" pitchFamily="34" charset="0"/>
              <a:buChar char="•"/>
            </a:pPr>
            <a:r>
              <a:rPr lang="en-GB" dirty="0" smtClean="0"/>
              <a:t>‘</a:t>
            </a:r>
            <a:r>
              <a:rPr lang="en-GB" dirty="0"/>
              <a:t>Providentialist’ language still saturated political discourse (</a:t>
            </a:r>
            <a:r>
              <a:rPr lang="en-GB" dirty="0" err="1"/>
              <a:t>eg</a:t>
            </a:r>
            <a:r>
              <a:rPr lang="en-GB" dirty="0"/>
              <a:t> hand of God in Glorious Revolution, or defeat of Jacobite Rebellions).</a:t>
            </a:r>
          </a:p>
          <a:p>
            <a:r>
              <a:rPr lang="en-GB" dirty="0" smtClean="0"/>
              <a:t> </a:t>
            </a:r>
            <a:endParaRPr lang="en-GB" dirty="0"/>
          </a:p>
        </p:txBody>
      </p:sp>
      <p:pic>
        <p:nvPicPr>
          <p:cNvPr id="3074" name="Picture 2" descr="Image result for sasha handley ghost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3239807"/>
            <a:ext cx="2523697" cy="3528392"/>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mage result for age of providence willia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3126959"/>
            <a:ext cx="2520280" cy="37540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02070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Image result for romanticism"/>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3568" y="3501008"/>
            <a:ext cx="3690527" cy="2808491"/>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Image result for romanticis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0112" y="1196752"/>
            <a:ext cx="3186471" cy="405829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827585" y="836712"/>
            <a:ext cx="4104455" cy="2431435"/>
          </a:xfrm>
          <a:prstGeom prst="rect">
            <a:avLst/>
          </a:prstGeom>
          <a:noFill/>
        </p:spPr>
        <p:txBody>
          <a:bodyPr wrap="square" rtlCol="0">
            <a:spAutoFit/>
          </a:bodyPr>
          <a:lstStyle/>
          <a:p>
            <a:r>
              <a:rPr lang="en-GB" sz="2400" dirty="0" smtClean="0"/>
              <a:t>Legacies of Counter-Enlightenment:   19</a:t>
            </a:r>
            <a:r>
              <a:rPr lang="en-GB" sz="2400" baseline="30000" dirty="0" smtClean="0"/>
              <a:t>th</a:t>
            </a:r>
            <a:r>
              <a:rPr lang="en-GB" sz="2400" dirty="0" smtClean="0"/>
              <a:t> century reaction against rationalism:</a:t>
            </a:r>
          </a:p>
          <a:p>
            <a:endParaRPr lang="en-GB" sz="2000" dirty="0"/>
          </a:p>
          <a:p>
            <a:pPr marL="342900" indent="-342900">
              <a:buFont typeface="Arial" panose="020B0604020202020204" pitchFamily="34" charset="0"/>
              <a:buChar char="•"/>
            </a:pPr>
            <a:r>
              <a:rPr lang="en-GB" sz="2000" dirty="0"/>
              <a:t>r</a:t>
            </a:r>
            <a:r>
              <a:rPr lang="en-GB" sz="2000" dirty="0" smtClean="0"/>
              <a:t>omantic movement in music, art</a:t>
            </a:r>
          </a:p>
          <a:p>
            <a:pPr marL="342900" indent="-342900">
              <a:buFont typeface="Arial" panose="020B0604020202020204" pitchFamily="34" charset="0"/>
              <a:buChar char="•"/>
            </a:pPr>
            <a:r>
              <a:rPr lang="en-GB" sz="2000" dirty="0" smtClean="0"/>
              <a:t>rise of Gothic fiction</a:t>
            </a:r>
          </a:p>
          <a:p>
            <a:pPr marL="342900" indent="-342900">
              <a:buFont typeface="Arial" panose="020B0604020202020204" pitchFamily="34" charset="0"/>
              <a:buChar char="•"/>
            </a:pPr>
            <a:r>
              <a:rPr lang="en-GB" sz="2000" dirty="0" smtClean="0"/>
              <a:t>Cult of ‘medievalism’</a:t>
            </a:r>
            <a:endParaRPr lang="en-GB" sz="2000" dirty="0"/>
          </a:p>
        </p:txBody>
      </p:sp>
    </p:spTree>
    <p:extLst>
      <p:ext uri="{BB962C8B-B14F-4D97-AF65-F5344CB8AC3E}">
        <p14:creationId xmlns:p14="http://schemas.microsoft.com/office/powerpoint/2010/main" val="20668582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96</TotalTime>
  <Words>378</Words>
  <Application>Microsoft Office PowerPoint</Application>
  <PresentationFormat>On-screen Show (4:3)</PresentationFormat>
  <Paragraphs>40</Paragraphs>
  <Slides>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Calibri</vt:lpstr>
      <vt:lpstr>Office Theme</vt:lpstr>
      <vt:lpstr>Enlightenment, Counter-Enlightenment, and the Supernatural</vt:lpstr>
      <vt:lpstr>PowerPoint Presentation</vt:lpstr>
      <vt:lpstr>PowerPoint Presentation</vt:lpstr>
      <vt:lpstr>‘Scientific Supernaturalist’: Joseph Glanvill</vt:lpstr>
      <vt:lpstr>Counter-Enlightenment Superstar: Johann Joseph Gassner</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Enlightenment, Counter-Enlightenment, and the Supernatural</dc:title>
  <dc:creator>IT Services</dc:creator>
  <cp:lastModifiedBy>Marshall, Peter</cp:lastModifiedBy>
  <cp:revision>11</cp:revision>
  <dcterms:created xsi:type="dcterms:W3CDTF">2011-04-27T11:12:19Z</dcterms:created>
  <dcterms:modified xsi:type="dcterms:W3CDTF">2019-03-13T19:57:23Z</dcterms:modified>
</cp:coreProperties>
</file>