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57" r:id="rId8"/>
    <p:sldId id="258" r:id="rId9"/>
    <p:sldId id="259" r:id="rId10"/>
    <p:sldId id="260" r:id="rId11"/>
    <p:sldId id="261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17/10/18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Women, Health and Healing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Sophie 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024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373620"/>
            <a:ext cx="9055100" cy="5753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0074" y="6350363"/>
            <a:ext cx="8262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Book of </a:t>
            </a:r>
            <a:r>
              <a:rPr lang="en-US" dirty="0" err="1" smtClean="0"/>
              <a:t>Phisick</a:t>
            </a:r>
            <a:r>
              <a:rPr lang="en-US" dirty="0" smtClean="0"/>
              <a:t> (1710), </a:t>
            </a:r>
            <a:r>
              <a:rPr lang="en-US" dirty="0" err="1" smtClean="0"/>
              <a:t>Wellcome</a:t>
            </a:r>
            <a:r>
              <a:rPr lang="en-US" dirty="0" smtClean="0"/>
              <a:t> Library MS 1320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18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120"/>
            <a:ext cx="9144000" cy="58246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7619" y="6303323"/>
            <a:ext cx="8465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series of remedies for staunching ‘outward’ and ‘inward’ bleeding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717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Medicine in the Community: Surgical Shops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have evidence of women’s managerial involvement in London’s surgical shops, dressing patient’s </a:t>
            </a:r>
            <a:r>
              <a:rPr lang="en-US" dirty="0" smtClean="0"/>
              <a:t>wounds, helping </a:t>
            </a:r>
            <a:r>
              <a:rPr lang="en-US" dirty="0"/>
              <a:t>to prepare surgical remedies, and </a:t>
            </a:r>
            <a:r>
              <a:rPr lang="en-US" dirty="0" smtClean="0"/>
              <a:t>taking an </a:t>
            </a:r>
            <a:r>
              <a:rPr lang="en-US" dirty="0"/>
              <a:t>acting role in training up surgical </a:t>
            </a:r>
            <a:r>
              <a:rPr lang="en-US" dirty="0" smtClean="0"/>
              <a:t>apprentices.</a:t>
            </a:r>
          </a:p>
          <a:p>
            <a:r>
              <a:rPr lang="en-US" dirty="0" smtClean="0"/>
              <a:t>Records of the Barber Surgeon’s Company demonstrate that </a:t>
            </a:r>
            <a:r>
              <a:rPr lang="en-US" dirty="0"/>
              <a:t>women affiliated with the company through marriage could participate in </a:t>
            </a:r>
            <a:r>
              <a:rPr lang="en-US" dirty="0" smtClean="0"/>
              <a:t>the</a:t>
            </a:r>
            <a:r>
              <a:rPr lang="en-GB" dirty="0"/>
              <a:t> </a:t>
            </a:r>
            <a:r>
              <a:rPr lang="en-US" dirty="0" smtClean="0"/>
              <a:t>operation </a:t>
            </a:r>
            <a:r>
              <a:rPr lang="en-US" dirty="0"/>
              <a:t>of family surgical shops, provided their </a:t>
            </a:r>
            <a:r>
              <a:rPr lang="en-US" dirty="0" err="1"/>
              <a:t>behaviour</a:t>
            </a:r>
            <a:r>
              <a:rPr lang="en-US" dirty="0"/>
              <a:t> did not explicitly </a:t>
            </a:r>
            <a:r>
              <a:rPr lang="en-US" dirty="0" smtClean="0"/>
              <a:t>compromise</a:t>
            </a:r>
            <a:r>
              <a:rPr lang="en-GB" dirty="0"/>
              <a:t> </a:t>
            </a:r>
            <a:r>
              <a:rPr lang="en-US" dirty="0" smtClean="0"/>
              <a:t>patriarchal </a:t>
            </a:r>
            <a:r>
              <a:rPr lang="en-US" dirty="0"/>
              <a:t>authority within the household or threaten the company’s public reputation</a:t>
            </a:r>
            <a:r>
              <a:rPr lang="en-US" dirty="0" smtClean="0"/>
              <a:t>,</a:t>
            </a:r>
            <a:r>
              <a:rPr lang="en-GB" dirty="0"/>
              <a:t> </a:t>
            </a:r>
            <a:r>
              <a:rPr lang="en-US" dirty="0" smtClean="0"/>
              <a:t>corporate </a:t>
            </a:r>
            <a:r>
              <a:rPr lang="en-US" dirty="0"/>
              <a:t>social status, or the privileging of male occupational </a:t>
            </a:r>
            <a:r>
              <a:rPr lang="en-US" dirty="0" smtClean="0"/>
              <a:t>authority.</a:t>
            </a:r>
            <a:endParaRPr lang="en-GB" dirty="0"/>
          </a:p>
          <a:p>
            <a:endParaRPr lang="en-US" dirty="0" smtClean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554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Medicine in the Community: Pregnancy and Childbirth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experience of marital relations and childbirth gave </a:t>
            </a:r>
            <a:r>
              <a:rPr lang="en-US" dirty="0" smtClean="0"/>
              <a:t>married women </a:t>
            </a:r>
            <a:r>
              <a:rPr lang="en-US" dirty="0"/>
              <a:t>a unique knowledge and authority: wives and widows claimed to be able to detect the signs of pregnancy, to calculate the maturity and paternity of newborn children, and to differentiate stillbirths from infanticides. </a:t>
            </a:r>
            <a:endParaRPr lang="en-US" dirty="0" smtClean="0"/>
          </a:p>
          <a:p>
            <a:r>
              <a:rPr lang="en-US" dirty="0" smtClean="0"/>
              <a:t>Knowing the body gave some women a stake in the judicial system. Expert matrons, who generally included midwives, were appointed to examine women seeking annulments on the grounds of non-consummation.</a:t>
            </a:r>
          </a:p>
          <a:p>
            <a:r>
              <a:rPr lang="en-US" dirty="0" smtClean="0"/>
              <a:t>Midwives might also be given the task of searching women for signs of pregnancy, which could save a convicted woman, temporarily, from execution. Their findings were not always consistent with medical probability. For example, sometimes convicted women continued to be found pregnant for a year.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445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Medicine </a:t>
            </a:r>
            <a:r>
              <a:rPr lang="en-US" smtClean="0"/>
              <a:t>in </a:t>
            </a:r>
            <a:r>
              <a:rPr lang="en-US" dirty="0" smtClean="0"/>
              <a:t>the Community: Medical Charity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Medicine was couched in notions of divine </a:t>
            </a:r>
            <a:r>
              <a:rPr lang="en-US" dirty="0" err="1"/>
              <a:t>favour</a:t>
            </a:r>
            <a:r>
              <a:rPr lang="en-US" dirty="0"/>
              <a:t>, Christian duty and Christian charity.</a:t>
            </a:r>
            <a:endParaRPr lang="en-GB" dirty="0"/>
          </a:p>
          <a:p>
            <a:r>
              <a:rPr lang="en-US" dirty="0" smtClean="0"/>
              <a:t>Women were particularly active practitioners of medical charity, confirming their reputation as knowledgeable and accomplished healers.</a:t>
            </a:r>
          </a:p>
        </p:txBody>
      </p:sp>
    </p:spTree>
    <p:extLst>
      <p:ext uri="{BB962C8B-B14F-4D97-AF65-F5344CB8AC3E}">
        <p14:creationId xmlns:p14="http://schemas.microsoft.com/office/powerpoint/2010/main" val="1788526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Medical Charity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Margaret </a:t>
            </a:r>
            <a:r>
              <a:rPr lang="en-US" dirty="0" err="1"/>
              <a:t>Hoby</a:t>
            </a:r>
            <a:r>
              <a:rPr lang="en-US" dirty="0"/>
              <a:t> (1571-1633</a:t>
            </a:r>
            <a:r>
              <a:rPr lang="en-US" dirty="0" smtClean="0"/>
              <a:t>) often</a:t>
            </a:r>
            <a:r>
              <a:rPr lang="en-GB" dirty="0"/>
              <a:t> </a:t>
            </a:r>
            <a:r>
              <a:rPr lang="en-US" dirty="0" smtClean="0"/>
              <a:t>distributed </a:t>
            </a:r>
            <a:r>
              <a:rPr lang="en-US" dirty="0"/>
              <a:t>free medicines to her workmen and servants, and paid regular visits to the </a:t>
            </a:r>
            <a:r>
              <a:rPr lang="en-US" dirty="0" smtClean="0"/>
              <a:t>sick</a:t>
            </a:r>
            <a:r>
              <a:rPr lang="en-GB" dirty="0"/>
              <a:t> </a:t>
            </a:r>
            <a:r>
              <a:rPr lang="en-US" dirty="0" smtClean="0"/>
              <a:t>and </a:t>
            </a:r>
            <a:r>
              <a:rPr lang="en-US" dirty="0"/>
              <a:t>needy in her local community of </a:t>
            </a:r>
            <a:r>
              <a:rPr lang="en-US" dirty="0" err="1"/>
              <a:t>Hackness</a:t>
            </a:r>
            <a:r>
              <a:rPr lang="en-GB" dirty="0"/>
              <a:t> </a:t>
            </a:r>
            <a:r>
              <a:rPr lang="en-GB" dirty="0" smtClean="0"/>
              <a:t>in Yorkshire.</a:t>
            </a:r>
          </a:p>
          <a:p>
            <a:r>
              <a:rPr lang="en-US" dirty="0"/>
              <a:t>Lady Joan Barrington (1558</a:t>
            </a:r>
            <a:r>
              <a:rPr lang="en-US" dirty="0" smtClean="0"/>
              <a:t>-1641)</a:t>
            </a:r>
            <a:r>
              <a:rPr lang="en-US" dirty="0"/>
              <a:t> </a:t>
            </a:r>
            <a:r>
              <a:rPr lang="en-US" dirty="0" smtClean="0"/>
              <a:t>of Essex </a:t>
            </a:r>
            <a:r>
              <a:rPr lang="en-US" dirty="0"/>
              <a:t>was highly regarded for her </a:t>
            </a:r>
            <a:r>
              <a:rPr lang="en-US" dirty="0" smtClean="0"/>
              <a:t>medical knowledge </a:t>
            </a:r>
            <a:r>
              <a:rPr lang="en-US" dirty="0"/>
              <a:t>and skill, </a:t>
            </a:r>
            <a:r>
              <a:rPr lang="en-US" dirty="0" smtClean="0"/>
              <a:t>and was </a:t>
            </a:r>
            <a:r>
              <a:rPr lang="en-US" dirty="0"/>
              <a:t>frequently consulted </a:t>
            </a:r>
            <a:r>
              <a:rPr lang="en-US" dirty="0" smtClean="0"/>
              <a:t>for</a:t>
            </a:r>
            <a:r>
              <a:rPr lang="en-GB" dirty="0"/>
              <a:t> </a:t>
            </a:r>
            <a:r>
              <a:rPr lang="en-US" dirty="0" smtClean="0"/>
              <a:t>advice </a:t>
            </a:r>
            <a:r>
              <a:rPr lang="en-US" dirty="0"/>
              <a:t>on the treatment of sick </a:t>
            </a:r>
            <a:r>
              <a:rPr lang="en-US" dirty="0" smtClean="0"/>
              <a:t>children</a:t>
            </a:r>
            <a:r>
              <a:rPr lang="en-GB" dirty="0" smtClean="0"/>
              <a:t>. She also supplied poor neighbours with free medicines.</a:t>
            </a:r>
          </a:p>
          <a:p>
            <a:r>
              <a:rPr lang="en-US" dirty="0"/>
              <a:t>Mary Rich (1624-1678), a </a:t>
            </a:r>
            <a:r>
              <a:rPr lang="en-US" dirty="0" smtClean="0"/>
              <a:t>gentlewomen from </a:t>
            </a:r>
            <a:r>
              <a:rPr lang="en-US" dirty="0" err="1" smtClean="0"/>
              <a:t>Leighs</a:t>
            </a:r>
            <a:r>
              <a:rPr lang="en-US" dirty="0" smtClean="0"/>
              <a:t>, Essex,  produced medicines on a large scale for poor </a:t>
            </a:r>
            <a:r>
              <a:rPr lang="en-US" dirty="0" err="1" smtClean="0"/>
              <a:t>neighbours</a:t>
            </a:r>
            <a:r>
              <a:rPr lang="en-US" dirty="0" smtClean="0"/>
              <a:t>. She was also visited by them due to her reputed skills in surgery and physic.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540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Medical Charity and Religious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Illness was often seen as a teachable moment, a time when the healer could encourage the sufferer to greater acts of piety.</a:t>
            </a:r>
          </a:p>
          <a:p>
            <a:r>
              <a:rPr lang="en-GB" dirty="0"/>
              <a:t>T</a:t>
            </a:r>
            <a:r>
              <a:rPr lang="en-US" dirty="0" smtClean="0"/>
              <a:t>ending </a:t>
            </a:r>
            <a:r>
              <a:rPr lang="en-US" dirty="0"/>
              <a:t>to the sick body was a religious as well as a medical act, and when practiced amongst religious rivals, this could open up opportunities to instruct, </a:t>
            </a:r>
            <a:r>
              <a:rPr lang="en-US" dirty="0" err="1"/>
              <a:t>proselytise</a:t>
            </a:r>
            <a:r>
              <a:rPr lang="en-US" dirty="0"/>
              <a:t> and even convert your patients.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289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case of Sister Dorothea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595562"/>
            <a:ext cx="7610476" cy="400567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member of the Catholic </a:t>
            </a:r>
            <a:r>
              <a:rPr lang="en-US" dirty="0"/>
              <a:t>Catholic Institute for the Blessed Virgin </a:t>
            </a:r>
            <a:r>
              <a:rPr lang="en-US" dirty="0" smtClean="0"/>
              <a:t>Mary</a:t>
            </a:r>
            <a:r>
              <a:rPr lang="en-GB" dirty="0" smtClean="0"/>
              <a:t>, and widely regarded for her healing skills.</a:t>
            </a:r>
          </a:p>
          <a:p>
            <a:r>
              <a:rPr lang="en-US" dirty="0" smtClean="0"/>
              <a:t>“I </a:t>
            </a:r>
            <a:r>
              <a:rPr lang="en-US" dirty="0"/>
              <a:t>went for three weeks to live with </a:t>
            </a:r>
            <a:r>
              <a:rPr lang="en-US" dirty="0" smtClean="0"/>
              <a:t>a</a:t>
            </a:r>
            <a:r>
              <a:rPr lang="en-GB" dirty="0"/>
              <a:t> </a:t>
            </a:r>
            <a:r>
              <a:rPr lang="en-US" dirty="0" smtClean="0"/>
              <a:t>gentlewoman </a:t>
            </a:r>
            <a:r>
              <a:rPr lang="en-US" dirty="0"/>
              <a:t>who was newly become a </a:t>
            </a:r>
            <a:r>
              <a:rPr lang="en-US" dirty="0" smtClean="0"/>
              <a:t>Catholic</a:t>
            </a:r>
            <a:r>
              <a:rPr lang="en-GB" dirty="0" smtClean="0"/>
              <a:t>.</a:t>
            </a:r>
          </a:p>
          <a:p>
            <a:r>
              <a:rPr lang="en-US" dirty="0" smtClean="0"/>
              <a:t>“I </a:t>
            </a:r>
            <a:r>
              <a:rPr lang="en-US" dirty="0"/>
              <a:t>soon gained their affections, by serving and tending </a:t>
            </a:r>
            <a:r>
              <a:rPr lang="en-US" dirty="0" smtClean="0"/>
              <a:t>them</a:t>
            </a:r>
            <a:r>
              <a:rPr lang="en-GB" dirty="0"/>
              <a:t> </a:t>
            </a:r>
            <a:r>
              <a:rPr lang="en-US" dirty="0" smtClean="0"/>
              <a:t>both</a:t>
            </a:r>
            <a:r>
              <a:rPr lang="en-US" dirty="0"/>
              <a:t>, and making medicines and salves, and teaching them to do the </a:t>
            </a:r>
            <a:r>
              <a:rPr lang="en-US" dirty="0" smtClean="0"/>
              <a:t>same</a:t>
            </a:r>
            <a:r>
              <a:rPr lang="en-GB" dirty="0" smtClean="0"/>
              <a:t>”</a:t>
            </a:r>
          </a:p>
          <a:p>
            <a:r>
              <a:rPr lang="en-US" dirty="0" smtClean="0"/>
              <a:t>“The </a:t>
            </a:r>
            <a:r>
              <a:rPr lang="en-US" dirty="0"/>
              <a:t>gentlewoman </a:t>
            </a:r>
            <a:r>
              <a:rPr lang="en-US" dirty="0" smtClean="0"/>
              <a:t>was earnest </a:t>
            </a:r>
            <a:r>
              <a:rPr lang="en-US" dirty="0"/>
              <a:t>for my stay, and I perceiving much good there to be done, in particular </a:t>
            </a:r>
            <a:r>
              <a:rPr lang="en-US" dirty="0" smtClean="0"/>
              <a:t>aiming</a:t>
            </a:r>
            <a:r>
              <a:rPr lang="en-GB" dirty="0"/>
              <a:t> </a:t>
            </a:r>
            <a:r>
              <a:rPr lang="en-US" dirty="0" smtClean="0"/>
              <a:t>at </a:t>
            </a:r>
            <a:r>
              <a:rPr lang="en-US" dirty="0"/>
              <a:t>the conversion of four there, I was content to </a:t>
            </a:r>
            <a:r>
              <a:rPr lang="en-US" dirty="0" smtClean="0"/>
              <a:t>stay”.</a:t>
            </a:r>
          </a:p>
          <a:p>
            <a:pPr marL="0" indent="0">
              <a:buNone/>
            </a:pPr>
            <a:r>
              <a:rPr lang="en-US" sz="1200" dirty="0" smtClean="0"/>
              <a:t>Case study relayed in Henry </a:t>
            </a:r>
            <a:r>
              <a:rPr lang="en-US" sz="1200" dirty="0"/>
              <a:t>James Coleridge, ed., The Life of Mary Ward 1585-1645 (1885</a:t>
            </a:r>
            <a:r>
              <a:rPr lang="en-US" sz="1200" dirty="0" smtClean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467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Women in the </a:t>
            </a:r>
            <a:r>
              <a:rPr lang="en-US" dirty="0" smtClean="0"/>
              <a:t>Sphere </a:t>
            </a:r>
            <a:r>
              <a:rPr lang="en-US" dirty="0" smtClean="0"/>
              <a:t>of </a:t>
            </a:r>
            <a:r>
              <a:rPr lang="en-US" dirty="0" smtClean="0"/>
              <a:t>Medicine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Women played a substantial role in health and healing in early modern Europe. </a:t>
            </a: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have been undercounted in studies that rely on occupational labels, but when we look </a:t>
            </a:r>
            <a:r>
              <a:rPr lang="en-US" dirty="0" smtClean="0"/>
              <a:t>at </a:t>
            </a:r>
            <a:r>
              <a:rPr lang="en-US" dirty="0"/>
              <a:t>healing in the community we can see women provided a strikingly broad range of </a:t>
            </a:r>
            <a:r>
              <a:rPr lang="en-US" dirty="0" smtClean="0"/>
              <a:t>medical services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Women</a:t>
            </a:r>
            <a:r>
              <a:rPr lang="en-US" dirty="0"/>
              <a:t>, in other words, were central to health and healing before 1800.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536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Women in the ‘Medical Marketplace’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Although women often </a:t>
            </a:r>
            <a:r>
              <a:rPr lang="en-US" dirty="0" err="1" smtClean="0"/>
              <a:t>practised</a:t>
            </a:r>
            <a:r>
              <a:rPr lang="en-US" dirty="0" smtClean="0"/>
              <a:t> medicine in</a:t>
            </a:r>
            <a:r>
              <a:rPr lang="en-GB" dirty="0"/>
              <a:t> </a:t>
            </a:r>
            <a:r>
              <a:rPr lang="en-US" dirty="0" smtClean="0"/>
              <a:t>domestic settings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/>
              <a:t>female </a:t>
            </a:r>
            <a:r>
              <a:rPr lang="en-US" dirty="0" smtClean="0"/>
              <a:t>practitioners </a:t>
            </a:r>
            <a:r>
              <a:rPr lang="en-US" dirty="0"/>
              <a:t>should </a:t>
            </a:r>
            <a:r>
              <a:rPr lang="en-US" dirty="0" smtClean="0"/>
              <a:t>not be considered</a:t>
            </a:r>
            <a:r>
              <a:rPr lang="en-GB" dirty="0"/>
              <a:t> </a:t>
            </a:r>
            <a:r>
              <a:rPr lang="en-US" dirty="0" smtClean="0"/>
              <a:t>in </a:t>
            </a:r>
            <a:r>
              <a:rPr lang="en-US" dirty="0"/>
              <a:t>isolation </a:t>
            </a:r>
            <a:r>
              <a:rPr lang="en-US" dirty="0" smtClean="0"/>
              <a:t>from </a:t>
            </a:r>
            <a:r>
              <a:rPr lang="en-US" dirty="0"/>
              <a:t>larger </a:t>
            </a:r>
            <a:r>
              <a:rPr lang="en-US" dirty="0" smtClean="0"/>
              <a:t>intellectual, cultural and market </a:t>
            </a:r>
            <a:r>
              <a:rPr lang="en-US" dirty="0"/>
              <a:t>forces that shaped men’s healing work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purchase and use of </a:t>
            </a:r>
            <a:r>
              <a:rPr lang="en-US" dirty="0" smtClean="0"/>
              <a:t>medicines</a:t>
            </a:r>
            <a:r>
              <a:rPr lang="en-GB" dirty="0"/>
              <a:t> </a:t>
            </a:r>
            <a:r>
              <a:rPr lang="en-US" dirty="0" smtClean="0"/>
              <a:t>integrated </a:t>
            </a:r>
            <a:r>
              <a:rPr lang="en-US" dirty="0"/>
              <a:t>female consumers into </a:t>
            </a:r>
            <a:r>
              <a:rPr lang="en-US" dirty="0" smtClean="0"/>
              <a:t>broader processes of </a:t>
            </a:r>
            <a:r>
              <a:rPr lang="en-US" dirty="0" err="1" smtClean="0"/>
              <a:t>commercialisation</a:t>
            </a:r>
            <a:r>
              <a:rPr lang="en-US" dirty="0" smtClean="0"/>
              <a:t> and commodification.</a:t>
            </a:r>
          </a:p>
          <a:p>
            <a:r>
              <a:rPr lang="en-US" dirty="0" smtClean="0"/>
              <a:t>Medical expertise were widespread across society. </a:t>
            </a:r>
            <a:r>
              <a:rPr lang="en-US" dirty="0"/>
              <a:t>T</a:t>
            </a:r>
            <a:r>
              <a:rPr lang="en-US" dirty="0" smtClean="0"/>
              <a:t>herapeutic </a:t>
            </a:r>
            <a:r>
              <a:rPr lang="en-US" dirty="0"/>
              <a:t>practices and, to a large extent, medical theories of qualified and lay healers often overlapped</a:t>
            </a:r>
            <a:r>
              <a:rPr lang="en-GB" dirty="0"/>
              <a:t> </a:t>
            </a:r>
            <a:endParaRPr lang="en-US" dirty="0" smtClean="0"/>
          </a:p>
          <a:p>
            <a:r>
              <a:rPr lang="en-US" dirty="0" smtClean="0"/>
              <a:t>Women were active consumers of a new and ever-increasing genre of popular medical literature.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242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422" y="0"/>
            <a:ext cx="8070505" cy="58015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9305" y="6099484"/>
            <a:ext cx="750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Nicholas Culpeper, </a:t>
            </a:r>
            <a:r>
              <a:rPr lang="en-US" i="1" dirty="0" smtClean="0"/>
              <a:t>Culpeper’s School of </a:t>
            </a:r>
            <a:r>
              <a:rPr lang="en-US" i="1" dirty="0" err="1" smtClean="0"/>
              <a:t>Physick</a:t>
            </a:r>
            <a:r>
              <a:rPr lang="en-US" dirty="0" smtClean="0"/>
              <a:t> (1678)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665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568" y="0"/>
            <a:ext cx="432775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77439" y="2320626"/>
            <a:ext cx="3872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John Gerard,</a:t>
            </a:r>
            <a:endParaRPr lang="en-US" dirty="0"/>
          </a:p>
          <a:p>
            <a:r>
              <a:rPr lang="en-US" i="1" dirty="0" smtClean="0"/>
              <a:t>The </a:t>
            </a:r>
            <a:r>
              <a:rPr lang="en-US" i="1" dirty="0" err="1"/>
              <a:t>herball</a:t>
            </a:r>
            <a:r>
              <a:rPr lang="en-US" i="1" dirty="0"/>
              <a:t> or </a:t>
            </a:r>
            <a:r>
              <a:rPr lang="en-US" i="1" dirty="0" err="1"/>
              <a:t>Generall</a:t>
            </a:r>
            <a:r>
              <a:rPr lang="en-US" i="1" dirty="0"/>
              <a:t> </a:t>
            </a:r>
            <a:r>
              <a:rPr lang="en-US" i="1" dirty="0" err="1"/>
              <a:t>historie</a:t>
            </a:r>
            <a:r>
              <a:rPr lang="en-US" i="1" dirty="0"/>
              <a:t> of </a:t>
            </a:r>
            <a:r>
              <a:rPr lang="en-US" i="1" dirty="0" err="1"/>
              <a:t>plantes</a:t>
            </a:r>
            <a:r>
              <a:rPr lang="en-US" i="1" dirty="0"/>
              <a:t>. Gathered by </a:t>
            </a:r>
            <a:r>
              <a:rPr lang="en-US" i="1" dirty="0" err="1"/>
              <a:t>Iohn</a:t>
            </a:r>
            <a:r>
              <a:rPr lang="en-US" i="1" dirty="0"/>
              <a:t> </a:t>
            </a:r>
            <a:r>
              <a:rPr lang="en-US" i="1" dirty="0" err="1"/>
              <a:t>Gerarde</a:t>
            </a:r>
            <a:r>
              <a:rPr lang="en-US" i="1" dirty="0"/>
              <a:t> of London Master in </a:t>
            </a:r>
            <a:r>
              <a:rPr lang="en-US" i="1" dirty="0" err="1" smtClean="0"/>
              <a:t>Chirurgerie</a:t>
            </a:r>
            <a:r>
              <a:rPr lang="en-US" i="1" dirty="0" smtClean="0"/>
              <a:t> </a:t>
            </a:r>
            <a:r>
              <a:rPr lang="en-US" dirty="0" smtClean="0"/>
              <a:t>(1633)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72941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Domestic Medicine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was a widespread practice of self</a:t>
            </a:r>
            <a:r>
              <a:rPr lang="en-US" dirty="0"/>
              <a:t>-treatment, of family-based treatment and lay treatment offered by </a:t>
            </a:r>
            <a:r>
              <a:rPr lang="en-US" dirty="0" err="1"/>
              <a:t>neighbours</a:t>
            </a:r>
            <a:r>
              <a:rPr lang="en-US" dirty="0"/>
              <a:t>. And it was female members of the family especially who were seen as sources of medical knowledge and treatment.</a:t>
            </a:r>
            <a:endParaRPr lang="en-GB" dirty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primary arena for medical treatment in the </a:t>
            </a:r>
            <a:r>
              <a:rPr lang="en-US" dirty="0" smtClean="0"/>
              <a:t>pre-modern </a:t>
            </a:r>
            <a:r>
              <a:rPr lang="en-US" dirty="0"/>
              <a:t>era was the household. </a:t>
            </a:r>
            <a:endParaRPr lang="en-US" dirty="0" smtClean="0"/>
          </a:p>
          <a:p>
            <a:r>
              <a:rPr lang="en-US" dirty="0" smtClean="0"/>
              <a:t>Women as cultivators </a:t>
            </a:r>
            <a:r>
              <a:rPr lang="en-US" dirty="0"/>
              <a:t>and communicators of medical </a:t>
            </a:r>
            <a:r>
              <a:rPr lang="en-US" dirty="0" smtClean="0"/>
              <a:t>information</a:t>
            </a:r>
            <a:r>
              <a:rPr lang="en-GB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249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20"/>
            <a:ext cx="9144000" cy="5727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1942" y="6162204"/>
            <a:ext cx="829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Jane Parker’s Medical Recipe Book (1651), </a:t>
            </a:r>
            <a:r>
              <a:rPr lang="en-US" dirty="0" err="1" smtClean="0"/>
              <a:t>Wellcome</a:t>
            </a:r>
            <a:r>
              <a:rPr lang="en-US" dirty="0" smtClean="0"/>
              <a:t> Library, MS. 3769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42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7920"/>
            <a:ext cx="8534400" cy="5930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6212737"/>
            <a:ext cx="8725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ointment used for aches in the bones, bruises and sores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162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18" y="346803"/>
            <a:ext cx="2867217" cy="38181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9690" y="4343336"/>
            <a:ext cx="4000500" cy="1612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5533" y="346803"/>
            <a:ext cx="5804657" cy="38181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7619" y="4688293"/>
            <a:ext cx="423297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Anne </a:t>
            </a:r>
            <a:r>
              <a:rPr lang="en-US" dirty="0" err="1" smtClean="0"/>
              <a:t>Brumwich</a:t>
            </a:r>
            <a:r>
              <a:rPr lang="en-US" dirty="0" smtClean="0"/>
              <a:t>, Medical Recipe </a:t>
            </a:r>
            <a:r>
              <a:rPr lang="en-US" dirty="0"/>
              <a:t>B</a:t>
            </a:r>
            <a:r>
              <a:rPr lang="en-US" dirty="0" smtClean="0"/>
              <a:t>ook (1625), </a:t>
            </a:r>
            <a:r>
              <a:rPr lang="en-US" dirty="0" err="1" smtClean="0"/>
              <a:t>Wellcome</a:t>
            </a:r>
            <a:r>
              <a:rPr lang="en-US" dirty="0" smtClean="0"/>
              <a:t> Library MS. 160</a:t>
            </a:r>
          </a:p>
          <a:p>
            <a:endParaRPr lang="en-US" dirty="0"/>
          </a:p>
          <a:p>
            <a:r>
              <a:rPr lang="en-US" dirty="0" smtClean="0"/>
              <a:t>Pages detailing a number of surgical remedies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802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494</TotalTime>
  <Words>949</Words>
  <Application>Microsoft Macintosh PowerPoint</Application>
  <PresentationFormat>On-screen Show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Perception</vt:lpstr>
      <vt:lpstr>Women, Health and Healing</vt:lpstr>
      <vt:lpstr>Women in the Sphere of Medicine</vt:lpstr>
      <vt:lpstr>Women in the ‘Medical Marketplace’</vt:lpstr>
      <vt:lpstr>PowerPoint Presentation</vt:lpstr>
      <vt:lpstr>PowerPoint Presentation</vt:lpstr>
      <vt:lpstr>Domestic Medicine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Medicine in the Community: Surgical Shops</vt:lpstr>
      <vt:lpstr>Medicine in the Community: Pregnancy and Childbirth</vt:lpstr>
      <vt:lpstr>Medicine in the Community: Medical Charity</vt:lpstr>
      <vt:lpstr>Examples of Medical Charity </vt:lpstr>
      <vt:lpstr>Medical Charity and Religious Instruction</vt:lpstr>
      <vt:lpstr>The case of Sister Dorothea</vt:lpstr>
    </vt:vector>
  </TitlesOfParts>
  <Company>KCL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</dc:creator>
  <cp:lastModifiedBy>Giovanni</cp:lastModifiedBy>
  <cp:revision>58</cp:revision>
  <dcterms:created xsi:type="dcterms:W3CDTF">2018-10-15T19:46:28Z</dcterms:created>
  <dcterms:modified xsi:type="dcterms:W3CDTF">2018-10-17T19:30:42Z</dcterms:modified>
</cp:coreProperties>
</file>