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75" r:id="rId3"/>
    <p:sldId id="274" r:id="rId4"/>
    <p:sldId id="273" r:id="rId5"/>
    <p:sldId id="278" r:id="rId6"/>
    <p:sldId id="266" r:id="rId7"/>
    <p:sldId id="270" r:id="rId8"/>
    <p:sldId id="259" r:id="rId9"/>
    <p:sldId id="262" r:id="rId10"/>
    <p:sldId id="268" r:id="rId11"/>
    <p:sldId id="261" r:id="rId12"/>
    <p:sldId id="263" r:id="rId13"/>
    <p:sldId id="272" r:id="rId14"/>
    <p:sldId id="269" r:id="rId15"/>
    <p:sldId id="27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 varScale="1">
        <p:scale>
          <a:sx n="103" d="100"/>
          <a:sy n="103" d="100"/>
        </p:scale>
        <p:origin x="24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EE629D-5C93-410F-8899-D1538D8131F7}" type="datetimeFigureOut">
              <a:rPr lang="en-GB" smtClean="0"/>
              <a:pPr/>
              <a:t>03/10/2017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2F24A0-3008-464A-9DF4-4026F2A101A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308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2F24A0-3008-464A-9DF4-4026F2A101A5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7937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2F24A0-3008-464A-9DF4-4026F2A101A5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01973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2F24A0-3008-464A-9DF4-4026F2A101A5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32139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2F24A0-3008-464A-9DF4-4026F2A101A5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3183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2F24A0-3008-464A-9DF4-4026F2A101A5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08925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2F24A0-3008-464A-9DF4-4026F2A101A5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62175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2F24A0-3008-464A-9DF4-4026F2A101A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21098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2F24A0-3008-464A-9DF4-4026F2A101A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09392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2F24A0-3008-464A-9DF4-4026F2A101A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58100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2F24A0-3008-464A-9DF4-4026F2A101A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75682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2F24A0-3008-464A-9DF4-4026F2A101A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09621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2F24A0-3008-464A-9DF4-4026F2A101A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27410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2F24A0-3008-464A-9DF4-4026F2A101A5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64468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2F24A0-3008-464A-9DF4-4026F2A101A5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97358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60EE7-8C94-46B5-ABF9-DEB1E379AA18}" type="datetimeFigureOut">
              <a:rPr lang="en-GB" smtClean="0"/>
              <a:pPr/>
              <a:t>03/10/2017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9BB2-0513-4110-A1C7-221F23CB9E5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60EE7-8C94-46B5-ABF9-DEB1E379AA18}" type="datetimeFigureOut">
              <a:rPr lang="en-GB" smtClean="0"/>
              <a:pPr/>
              <a:t>03/10/2017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9BB2-0513-4110-A1C7-221F23CB9E5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60EE7-8C94-46B5-ABF9-DEB1E379AA18}" type="datetimeFigureOut">
              <a:rPr lang="en-GB" smtClean="0"/>
              <a:pPr/>
              <a:t>03/10/2017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9BB2-0513-4110-A1C7-221F23CB9E5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60EE7-8C94-46B5-ABF9-DEB1E379AA18}" type="datetimeFigureOut">
              <a:rPr lang="en-GB" smtClean="0"/>
              <a:pPr/>
              <a:t>03/10/2017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9BB2-0513-4110-A1C7-221F23CB9E5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60EE7-8C94-46B5-ABF9-DEB1E379AA18}" type="datetimeFigureOut">
              <a:rPr lang="en-GB" smtClean="0"/>
              <a:pPr/>
              <a:t>03/10/2017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9BB2-0513-4110-A1C7-221F23CB9E5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60EE7-8C94-46B5-ABF9-DEB1E379AA18}" type="datetimeFigureOut">
              <a:rPr lang="en-GB" smtClean="0"/>
              <a:pPr/>
              <a:t>03/10/2017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9BB2-0513-4110-A1C7-221F23CB9E5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60EE7-8C94-46B5-ABF9-DEB1E379AA18}" type="datetimeFigureOut">
              <a:rPr lang="en-GB" smtClean="0"/>
              <a:pPr/>
              <a:t>03/10/2017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9BB2-0513-4110-A1C7-221F23CB9E5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60EE7-8C94-46B5-ABF9-DEB1E379AA18}" type="datetimeFigureOut">
              <a:rPr lang="en-GB" smtClean="0"/>
              <a:pPr/>
              <a:t>03/10/2017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9BB2-0513-4110-A1C7-221F23CB9E5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60EE7-8C94-46B5-ABF9-DEB1E379AA18}" type="datetimeFigureOut">
              <a:rPr lang="en-GB" smtClean="0"/>
              <a:pPr/>
              <a:t>03/10/2017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9BB2-0513-4110-A1C7-221F23CB9E5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60EE7-8C94-46B5-ABF9-DEB1E379AA18}" type="datetimeFigureOut">
              <a:rPr lang="en-GB" smtClean="0"/>
              <a:pPr/>
              <a:t>03/10/2017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9BB2-0513-4110-A1C7-221F23CB9E5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60EE7-8C94-46B5-ABF9-DEB1E379AA18}" type="datetimeFigureOut">
              <a:rPr lang="en-GB" smtClean="0"/>
              <a:pPr/>
              <a:t>03/10/2017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9BB2-0513-4110-A1C7-221F23CB9E5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660EE7-8C94-46B5-ABF9-DEB1E379AA18}" type="datetimeFigureOut">
              <a:rPr lang="en-GB" smtClean="0"/>
              <a:pPr/>
              <a:t>03/10/2017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B09BB2-0513-4110-A1C7-221F23CB9E5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2.warwick.ac.uk/fac/arts/history/undergraduate/modules/hi203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56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836712"/>
            <a:ext cx="7772400" cy="1080119"/>
          </a:xfrm>
        </p:spPr>
        <p:txBody>
          <a:bodyPr>
            <a:noAutofit/>
          </a:bodyPr>
          <a:lstStyle/>
          <a:p>
            <a:r>
              <a:rPr lang="en-GB" sz="5400" b="1" dirty="0"/>
              <a:t>Why does Early Modernity matter?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3717032"/>
            <a:ext cx="6400800" cy="1752600"/>
          </a:xfrm>
        </p:spPr>
        <p:txBody>
          <a:bodyPr>
            <a:normAutofit/>
          </a:bodyPr>
          <a:lstStyle/>
          <a:p>
            <a:r>
              <a:rPr lang="en-GB" sz="4000" b="1" dirty="0">
                <a:solidFill>
                  <a:schemeClr val="tx1"/>
                </a:solidFill>
              </a:rPr>
              <a:t>Prof </a:t>
            </a:r>
          </a:p>
          <a:p>
            <a:r>
              <a:rPr lang="en-GB" sz="4000" b="1" dirty="0">
                <a:solidFill>
                  <a:schemeClr val="tx1"/>
                </a:solidFill>
              </a:rPr>
              <a:t>Mark Knights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 descr="scan000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1520" y="260648"/>
            <a:ext cx="8598502" cy="5404506"/>
          </a:xfrm>
        </p:spPr>
      </p:pic>
      <p:sp>
        <p:nvSpPr>
          <p:cNvPr id="5" name="TextBox 4"/>
          <p:cNvSpPr txBox="1"/>
          <p:nvPr/>
        </p:nvSpPr>
        <p:spPr>
          <a:xfrm>
            <a:off x="1691680" y="5877272"/>
            <a:ext cx="60606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ESTC = English Short Title Catalogue, a catalogue of everything </a:t>
            </a:r>
          </a:p>
          <a:p>
            <a:r>
              <a:rPr lang="en-GB" dirty="0"/>
              <a:t>known to have been printed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are its Start and End Points?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William Johnson’s 1869 lecture covered the sixteenth century</a:t>
            </a:r>
          </a:p>
          <a:p>
            <a:r>
              <a:rPr lang="en-GB" dirty="0"/>
              <a:t>The first text book to use ‘early modern’ was </a:t>
            </a:r>
            <a:r>
              <a:rPr lang="en-GB" dirty="0" err="1"/>
              <a:t>G.N.Clark’s</a:t>
            </a:r>
            <a:r>
              <a:rPr lang="en-GB" dirty="0"/>
              <a:t> </a:t>
            </a:r>
            <a:r>
              <a:rPr lang="en-GB" i="1" dirty="0"/>
              <a:t>Early Modern Europe from about 1450 to about 1720 </a:t>
            </a:r>
            <a:r>
              <a:rPr lang="en-GB" dirty="0"/>
              <a:t>(1957) – not very sure!</a:t>
            </a:r>
          </a:p>
          <a:p>
            <a:r>
              <a:rPr lang="en-GB" dirty="0"/>
              <a:t>Herbert </a:t>
            </a:r>
            <a:r>
              <a:rPr lang="en-GB" dirty="0" err="1"/>
              <a:t>Rowen’s</a:t>
            </a:r>
            <a:r>
              <a:rPr lang="en-GB" dirty="0"/>
              <a:t> </a:t>
            </a:r>
            <a:r>
              <a:rPr lang="en-GB" i="1" dirty="0"/>
              <a:t>History of Early Modern Europe 1500-1815 </a:t>
            </a:r>
            <a:r>
              <a:rPr lang="en-GB" dirty="0"/>
              <a:t>(1960) took the story to 1800 [</a:t>
            </a:r>
            <a:r>
              <a:rPr lang="en-GB" dirty="0" err="1"/>
              <a:t>Kumin</a:t>
            </a:r>
            <a:r>
              <a:rPr lang="en-GB" dirty="0"/>
              <a:t> et al does so too, though this course ends c. 1750!]</a:t>
            </a:r>
          </a:p>
          <a:p>
            <a:r>
              <a:rPr lang="en-GB" dirty="0"/>
              <a:t>Eugene Rice, </a:t>
            </a:r>
            <a:r>
              <a:rPr lang="en-GB" i="1" dirty="0"/>
              <a:t>Foundations of Early Modern Europe 1460-1559 </a:t>
            </a:r>
            <a:r>
              <a:rPr lang="en-GB" dirty="0"/>
              <a:t>(1970)</a:t>
            </a:r>
          </a:p>
          <a:p>
            <a:r>
              <a:rPr lang="en-GB" dirty="0"/>
              <a:t>Lots of English ‘early modern’ focused on 1580-1640</a:t>
            </a:r>
          </a:p>
          <a:p>
            <a:r>
              <a:rPr lang="en-GB" dirty="0"/>
              <a:t>1700? 1750? The 7 Years War and global conflict. 1789?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Geography: Was there an ‘Early Modern </a:t>
            </a:r>
            <a:r>
              <a:rPr lang="en-GB" i="1" dirty="0"/>
              <a:t>World</a:t>
            </a:r>
            <a:r>
              <a:rPr lang="en-GB" dirty="0"/>
              <a:t>?’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60848"/>
            <a:ext cx="5194920" cy="4997152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Each European national history has different trajectories – Britain’s seventeenth century civil wars; France’s 1789 revolution; Spain’s golden age in the C16th; The Dutch in the C17th; Russia and eastern Europe in the C18th?</a:t>
            </a:r>
          </a:p>
          <a:p>
            <a:r>
              <a:rPr lang="en-GB" dirty="0"/>
              <a:t>Colonial histories are different again – British America lasted until 1776 and few scholars talk about early modern America</a:t>
            </a:r>
          </a:p>
        </p:txBody>
      </p:sp>
      <p:pic>
        <p:nvPicPr>
          <p:cNvPr id="10242" name="Picture 2" descr="http://wps.ablongman.com/wps/media/objects/262/268312/art/figures/KISH_14_319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16773" y="1700808"/>
            <a:ext cx="4027227" cy="3744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32656"/>
            <a:ext cx="4618856" cy="6264696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Picture looks different again from perspective of non-western empires: 1500-1850 does coincide with Spanish and Portuguese domination of Latin America but what about China, Ottoman, Russia India, Japan? </a:t>
            </a:r>
          </a:p>
          <a:p>
            <a:r>
              <a:rPr lang="en-GB" dirty="0"/>
              <a:t>1500 is a meaningless starting point for China where the </a:t>
            </a:r>
            <a:r>
              <a:rPr lang="en-GB" dirty="0" err="1"/>
              <a:t>Manchus</a:t>
            </a:r>
            <a:r>
              <a:rPr lang="en-GB" dirty="0"/>
              <a:t> dominated 1644-1911. </a:t>
            </a:r>
          </a:p>
          <a:p>
            <a:r>
              <a:rPr lang="en-GB" dirty="0"/>
              <a:t>Key turning point of Ottoman empire is conquest of Constantinople in 1453 and end of Ottoman rule was 1923. </a:t>
            </a:r>
          </a:p>
          <a:p>
            <a:r>
              <a:rPr lang="en-GB" dirty="0"/>
              <a:t>Russia did not abolish serfdom until  1861 and arguably remained pre-modern until 1917. </a:t>
            </a:r>
          </a:p>
          <a:p>
            <a:endParaRPr lang="en-GB" dirty="0"/>
          </a:p>
        </p:txBody>
      </p:sp>
      <p:pic>
        <p:nvPicPr>
          <p:cNvPr id="39938" name="Picture 2" descr="expansionmap.gif (45254 bytes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412776"/>
            <a:ext cx="4499992" cy="321939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292080" y="5013176"/>
            <a:ext cx="3361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Expansion of the Ottoman empire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GB" dirty="0"/>
              <a:t>Practicalities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517232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Website: </a:t>
            </a:r>
            <a:r>
              <a:rPr lang="en-GB" dirty="0">
                <a:hlinkClick r:id="rId3"/>
              </a:rPr>
              <a:t>http://www2.warwick.ac.uk/fac/arts/history/undergraduate/modules/hi203/</a:t>
            </a:r>
            <a:r>
              <a:rPr lang="en-GB" dirty="0"/>
              <a:t> </a:t>
            </a:r>
          </a:p>
          <a:p>
            <a:endParaRPr lang="en-GB" dirty="0"/>
          </a:p>
          <a:p>
            <a:r>
              <a:rPr lang="en-GB" dirty="0"/>
              <a:t>Beat </a:t>
            </a:r>
            <a:r>
              <a:rPr lang="en-GB" dirty="0" err="1"/>
              <a:t>Kumin</a:t>
            </a:r>
            <a:r>
              <a:rPr lang="en-GB" dirty="0"/>
              <a:t> (ed.) </a:t>
            </a:r>
            <a:r>
              <a:rPr lang="en-GB" i="1" dirty="0"/>
              <a:t>The European World 1500-1800</a:t>
            </a:r>
            <a:r>
              <a:rPr lang="en-GB" dirty="0"/>
              <a:t> (2009)</a:t>
            </a:r>
          </a:p>
          <a:p>
            <a:r>
              <a:rPr lang="en-GB" dirty="0"/>
              <a:t>Attend both lectures (team taught) and seminars</a:t>
            </a:r>
          </a:p>
          <a:p>
            <a:endParaRPr lang="en-GB" dirty="0"/>
          </a:p>
          <a:p>
            <a:r>
              <a:rPr lang="en-GB" dirty="0"/>
              <a:t>Assessment: </a:t>
            </a:r>
          </a:p>
          <a:p>
            <a:pPr lvl="1"/>
            <a:r>
              <a:rPr lang="en-GB" dirty="0"/>
              <a:t>2 ‘formative’ essays of 2,000 words each, due by the beginning of week 7 of the first term and beginning of week 7 of the second term. Take advantage of the feedback on offer</a:t>
            </a:r>
          </a:p>
          <a:p>
            <a:pPr lvl="1"/>
            <a:r>
              <a:rPr lang="en-GB" dirty="0"/>
              <a:t>Mock exam</a:t>
            </a:r>
          </a:p>
          <a:p>
            <a:pPr lvl="1"/>
            <a:r>
              <a:rPr lang="en-GB" dirty="0"/>
              <a:t>3 hour exam in term 3</a:t>
            </a:r>
          </a:p>
          <a:p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/>
              <a:t>Key intended learning outcomes: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en-GB" dirty="0"/>
              <a:t>To develop study, writing and communication skills</a:t>
            </a:r>
          </a:p>
          <a:p>
            <a:pPr lvl="1"/>
            <a:r>
              <a:rPr lang="en-GB" dirty="0"/>
              <a:t>To be able to evaluate historical analysis and argument</a:t>
            </a:r>
          </a:p>
          <a:p>
            <a:pPr lvl="1"/>
            <a:r>
              <a:rPr lang="en-GB" dirty="0"/>
              <a:t>to develop a basic understanding of the major social, economic, political, and cultural changes that took place in early modern Europe</a:t>
            </a:r>
            <a:endParaRPr lang="en-US" dirty="0"/>
          </a:p>
          <a:p>
            <a:pPr lvl="1"/>
            <a:r>
              <a:rPr lang="en-GB" dirty="0"/>
              <a:t>to recognise and evaluate points of comparison between different national political, social, economic and cultural systems</a:t>
            </a:r>
            <a:endParaRPr lang="en-US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study 1500-1750?!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45432"/>
            <a:ext cx="5688632" cy="5112568"/>
          </a:xfrm>
        </p:spPr>
        <p:txBody>
          <a:bodyPr>
            <a:normAutofit fontScale="92500" lnSpcReduction="10000"/>
          </a:bodyPr>
          <a:lstStyle/>
          <a:p>
            <a:r>
              <a:rPr lang="en-GB" b="1" dirty="0"/>
              <a:t>Change</a:t>
            </a:r>
            <a:r>
              <a:rPr lang="en-GB" dirty="0"/>
              <a:t> and </a:t>
            </a:r>
            <a:r>
              <a:rPr lang="en-GB" b="1" dirty="0"/>
              <a:t>Continuity</a:t>
            </a:r>
            <a:r>
              <a:rPr lang="en-GB" dirty="0"/>
              <a:t> as the historian’s key concerns</a:t>
            </a:r>
          </a:p>
          <a:p>
            <a:r>
              <a:rPr lang="en-GB" dirty="0"/>
              <a:t>Modernisation – and some very modern things were being thought out (early Enlightenment)</a:t>
            </a:r>
          </a:p>
          <a:p>
            <a:r>
              <a:rPr lang="en-GB" dirty="0"/>
              <a:t>Some things endured or changed very slowly – requiring historical </a:t>
            </a:r>
            <a:r>
              <a:rPr lang="en-GB" b="1" dirty="0"/>
              <a:t>imagination</a:t>
            </a:r>
            <a:r>
              <a:rPr lang="en-GB" dirty="0"/>
              <a:t>; unlocking what </a:t>
            </a:r>
            <a:r>
              <a:rPr lang="en-GB" b="1" dirty="0"/>
              <a:t>might have been – alternative pasts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6330307E-92FC-46FE-B0F1-46E7B3DC78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6799" y="2348880"/>
            <a:ext cx="3268628" cy="217512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48B4387D-A072-49DA-ACD9-348BD6B5153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2204864"/>
            <a:ext cx="2453661" cy="373610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9AD0881-8E85-43E8-A534-017EF23B8F5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1774" y="2060848"/>
            <a:ext cx="2267390" cy="36641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0915" y="404664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en-GB" dirty="0"/>
              <a:t>A period of debate and theoretical innovation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9712" y="1844824"/>
            <a:ext cx="5040561" cy="5112568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Clashes of interpretation and approach; a testing ground</a:t>
            </a:r>
          </a:p>
          <a:p>
            <a:endParaRPr lang="en-GB" dirty="0"/>
          </a:p>
          <a:p>
            <a:r>
              <a:rPr lang="en-GB" dirty="0"/>
              <a:t>history as a social science (the </a:t>
            </a:r>
            <a:r>
              <a:rPr lang="en-GB" i="1" dirty="0"/>
              <a:t>Annales</a:t>
            </a:r>
            <a:r>
              <a:rPr lang="en-GB" dirty="0"/>
              <a:t> school)</a:t>
            </a:r>
          </a:p>
          <a:p>
            <a:r>
              <a:rPr lang="en-GB" dirty="0"/>
              <a:t>New social history (history from below)</a:t>
            </a:r>
          </a:p>
          <a:p>
            <a:r>
              <a:rPr lang="en-GB" dirty="0"/>
              <a:t>Microhistory and ‘thick description’</a:t>
            </a:r>
          </a:p>
          <a:p>
            <a:r>
              <a:rPr lang="en-GB" dirty="0"/>
              <a:t>Postmodernism - social and cultural constructions</a:t>
            </a:r>
          </a:p>
          <a:p>
            <a:endParaRPr lang="en-GB" dirty="0"/>
          </a:p>
          <a:p>
            <a:r>
              <a:rPr lang="en-GB" dirty="0"/>
              <a:t>Year 3’s Historiography module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020" y="620688"/>
            <a:ext cx="3898776" cy="77809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4392488" cy="64087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dirty="0"/>
              <a:t>    </a:t>
            </a:r>
          </a:p>
          <a:p>
            <a:pPr>
              <a:buNone/>
            </a:pPr>
            <a:r>
              <a:rPr lang="en-GB" b="1" dirty="0"/>
              <a:t>		</a:t>
            </a:r>
            <a:r>
              <a:rPr lang="en-GB" sz="4000" b="1" dirty="0"/>
              <a:t>Historical tides</a:t>
            </a:r>
          </a:p>
          <a:p>
            <a:pPr>
              <a:buNone/>
            </a:pPr>
            <a:endParaRPr lang="en-GB" dirty="0"/>
          </a:p>
          <a:p>
            <a:r>
              <a:rPr lang="en-GB" dirty="0"/>
              <a:t>Religion as a resurgent force</a:t>
            </a:r>
          </a:p>
          <a:p>
            <a:r>
              <a:rPr lang="en-GB" dirty="0"/>
              <a:t>Intolerance and tolerance of different beliefs and cultures</a:t>
            </a:r>
          </a:p>
          <a:p>
            <a:r>
              <a:rPr lang="en-GB" dirty="0"/>
              <a:t>anxieties</a:t>
            </a:r>
          </a:p>
        </p:txBody>
      </p:sp>
      <p:pic>
        <p:nvPicPr>
          <p:cNvPr id="41987" name="Picture 3" descr="C:\Users\Mark\Documents\cowper march 09\revised version\revised version\illustrations\jack ketch and sacheverell book burn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6230" y="3068960"/>
            <a:ext cx="4667770" cy="3356992"/>
          </a:xfrm>
          <a:prstGeom prst="rect">
            <a:avLst/>
          </a:prstGeom>
          <a:noFill/>
        </p:spPr>
      </p:pic>
      <p:pic>
        <p:nvPicPr>
          <p:cNvPr id="6" name="Picture 2" descr="http://www.leelofland.com/wordpress/wp-content/uploads/2008/10/1591-witches-bring-children-to-devil.jpg">
            <a:extLst>
              <a:ext uri="{FF2B5EF4-FFF2-40B4-BE49-F238E27FC236}">
                <a16:creationId xmlns:a16="http://schemas.microsoft.com/office/drawing/2014/main" xmlns="" id="{95E0AD77-C0FD-4780-AF9D-C5ACC9D4FE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255778"/>
            <a:ext cx="2523813" cy="25839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BB26B03-A954-4AFF-83A1-CA3B620252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2292"/>
            <a:ext cx="8229600" cy="1143000"/>
          </a:xfrm>
        </p:spPr>
        <p:txBody>
          <a:bodyPr/>
          <a:lstStyle/>
          <a:p>
            <a:r>
              <a:rPr lang="en-GB" dirty="0"/>
              <a:t>Historical resonances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71E522D-E4B5-4E19-A4C6-4FE688D2C1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038" y="1725193"/>
            <a:ext cx="3172412" cy="4525963"/>
          </a:xfrm>
        </p:spPr>
        <p:txBody>
          <a:bodyPr/>
          <a:lstStyle/>
          <a:p>
            <a:r>
              <a:rPr lang="en-GB" dirty="0"/>
              <a:t>What is Europe?</a:t>
            </a:r>
          </a:p>
          <a:p>
            <a:pPr lvl="1"/>
            <a:r>
              <a:rPr lang="en-GB" dirty="0"/>
              <a:t>Boundaries</a:t>
            </a:r>
          </a:p>
          <a:p>
            <a:pPr lvl="1"/>
            <a:r>
              <a:rPr lang="en-GB" dirty="0"/>
              <a:t>Identity</a:t>
            </a:r>
          </a:p>
          <a:p>
            <a:r>
              <a:rPr lang="en-GB" dirty="0"/>
              <a:t>Communication</a:t>
            </a:r>
          </a:p>
          <a:p>
            <a:r>
              <a:rPr lang="en-GB" dirty="0"/>
              <a:t>The importance of the ‘long view’</a:t>
            </a:r>
          </a:p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85663EF7-2FA9-4B84-903C-C20F077A9D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8585" y="1180782"/>
            <a:ext cx="4445821" cy="2489660"/>
          </a:xfrm>
          <a:prstGeom prst="rect">
            <a:avLst/>
          </a:prstGeom>
        </p:spPr>
      </p:pic>
      <p:pic>
        <p:nvPicPr>
          <p:cNvPr id="7" name="Picture 2" descr="http://upload.wikimedia.org/wikipedia/commons/thumb/1/17/Handtiegelpresse_von_1811.jpg/200px-Handtiegelpresse_von_1811.jpg">
            <a:extLst>
              <a:ext uri="{FF2B5EF4-FFF2-40B4-BE49-F238E27FC236}">
                <a16:creationId xmlns:a16="http://schemas.microsoft.com/office/drawing/2014/main" xmlns="" id="{5D889ACD-CE1A-4A21-8C46-180CC91DFD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29612" y="3356992"/>
            <a:ext cx="2232248" cy="3348372"/>
          </a:xfrm>
          <a:prstGeom prst="rect">
            <a:avLst/>
          </a:prstGeom>
          <a:noFill/>
        </p:spPr>
      </p:pic>
      <p:pic>
        <p:nvPicPr>
          <p:cNvPr id="8" name="Picture 6" descr="http://t2.gstatic.com/images?q=tbn:ANd9GcQcWvZUnXrRqRzVf4p1IcjhapL9aoBPeH887gmYOa-4RKJJQxWr">
            <a:extLst>
              <a:ext uri="{FF2B5EF4-FFF2-40B4-BE49-F238E27FC236}">
                <a16:creationId xmlns:a16="http://schemas.microsoft.com/office/drawing/2014/main" xmlns="" id="{274C114E-7AA9-4B60-9CD0-CDC7703EA3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4149080"/>
            <a:ext cx="2771967" cy="2102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870312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Early Modernity – what does it mean?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33" y="1556792"/>
            <a:ext cx="4536504" cy="4997152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Jack A. Goldstone calls it ‘a wholly meaningless term’ </a:t>
            </a:r>
          </a:p>
          <a:p>
            <a:r>
              <a:rPr lang="en-GB" dirty="0"/>
              <a:t>Randolph </a:t>
            </a:r>
            <a:r>
              <a:rPr lang="en-GB" dirty="0" err="1"/>
              <a:t>Starn</a:t>
            </a:r>
            <a:r>
              <a:rPr lang="en-GB" dirty="0"/>
              <a:t>, ‘the early modern muddle’</a:t>
            </a:r>
          </a:p>
          <a:p>
            <a:r>
              <a:rPr lang="en-GB" dirty="0"/>
              <a:t>Are labels useful or should the historian try to avoid them? </a:t>
            </a:r>
          </a:p>
          <a:p>
            <a:r>
              <a:rPr lang="en-GB" dirty="0"/>
              <a:t>Is the term widely recognised outside of academia? </a:t>
            </a:r>
          </a:p>
        </p:txBody>
      </p:sp>
      <p:pic>
        <p:nvPicPr>
          <p:cNvPr id="4" name="Picture 3" descr="arcimboldo_libraio-particola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2276872"/>
            <a:ext cx="4239885" cy="32776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56176" y="5877272"/>
            <a:ext cx="1844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Arcimboldo</a:t>
            </a:r>
            <a:r>
              <a:rPr lang="en-GB" dirty="0"/>
              <a:t>, 1566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‘early modernity’ as a category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67544" y="1412776"/>
            <a:ext cx="40386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GB" dirty="0"/>
              <a:t>First used in England in 1869 by William Johnson, more famous as the author of the Eton Boating Song, who gave a lecture in Cambridge called ‘Early Modern Europe’. First used in America in 1941.</a:t>
            </a:r>
          </a:p>
          <a:p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Gained currency in the 1970s. </a:t>
            </a:r>
          </a:p>
          <a:p>
            <a:r>
              <a:rPr lang="en-GB" dirty="0"/>
              <a:t>Peter Burke, </a:t>
            </a:r>
            <a:r>
              <a:rPr lang="en-GB" i="1" dirty="0"/>
              <a:t>Popular Culture in Early Modern Europe</a:t>
            </a:r>
            <a:r>
              <a:rPr lang="en-GB" dirty="0"/>
              <a:t> (1972) and </a:t>
            </a:r>
            <a:r>
              <a:rPr lang="en-GB" i="1" dirty="0"/>
              <a:t>Economy and Society in Early Modern Europe </a:t>
            </a:r>
            <a:r>
              <a:rPr lang="en-GB" dirty="0"/>
              <a:t>(1978); Natalie </a:t>
            </a:r>
            <a:r>
              <a:rPr lang="en-GB" dirty="0" err="1"/>
              <a:t>Zemon</a:t>
            </a:r>
            <a:r>
              <a:rPr lang="en-GB" dirty="0"/>
              <a:t> Davis, </a:t>
            </a:r>
            <a:r>
              <a:rPr lang="en-GB" i="1" dirty="0"/>
              <a:t>Society and Culture in Early Modern France</a:t>
            </a:r>
            <a:r>
              <a:rPr lang="en-GB" dirty="0"/>
              <a:t> (1975). </a:t>
            </a:r>
          </a:p>
          <a:p>
            <a:r>
              <a:rPr lang="en-GB" dirty="0"/>
              <a:t>The term became widely used. Why?</a:t>
            </a:r>
          </a:p>
          <a:p>
            <a:endParaRPr lang="en-GB" dirty="0"/>
          </a:p>
        </p:txBody>
      </p:sp>
      <p:pic>
        <p:nvPicPr>
          <p:cNvPr id="7" name="Picture 6" descr="pg-2-eton-boat-alam_264006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4005064"/>
            <a:ext cx="3928622" cy="2681441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An alternative to problematic terms 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‘Renaissance’ which often had more elitist or literary/artistic connotations and which was seldom used in some European countries (England, Germany, France). </a:t>
            </a:r>
          </a:p>
          <a:p>
            <a:r>
              <a:rPr lang="en-GB" dirty="0"/>
              <a:t>‘Reformation’</a:t>
            </a:r>
          </a:p>
          <a:p>
            <a:r>
              <a:rPr lang="en-GB" dirty="0"/>
              <a:t>It appealed to those interested in society, economy and popular culture who sought to escape the confines of monarchical reigns or national events</a:t>
            </a:r>
          </a:p>
          <a:p>
            <a:r>
              <a:rPr lang="en-GB" dirty="0"/>
              <a:t>It describes a period between medieval and modern, and is a response to problems of </a:t>
            </a:r>
            <a:r>
              <a:rPr lang="en-GB" dirty="0" err="1"/>
              <a:t>periodisation</a:t>
            </a:r>
            <a:r>
              <a:rPr lang="en-GB" dirty="0"/>
              <a:t> – but the problems persist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Early Modernity as a period of transition?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GB" dirty="0"/>
              <a:t>(displacing the Middle Ages as a period of transformation)</a:t>
            </a:r>
          </a:p>
          <a:p>
            <a:r>
              <a:rPr lang="en-GB" dirty="0"/>
              <a:t>From feudalism to capitalism?</a:t>
            </a:r>
          </a:p>
          <a:p>
            <a:r>
              <a:rPr lang="en-GB" dirty="0"/>
              <a:t>From hand crafts to mechanised industrial revolution?</a:t>
            </a:r>
          </a:p>
          <a:p>
            <a:r>
              <a:rPr lang="en-GB" dirty="0"/>
              <a:t>From religious uniformity to secularism and freedom of worship?</a:t>
            </a:r>
          </a:p>
          <a:p>
            <a:r>
              <a:rPr lang="en-GB" dirty="0"/>
              <a:t>From dark ages to scientific rational age?</a:t>
            </a:r>
          </a:p>
          <a:p>
            <a:r>
              <a:rPr lang="en-GB" dirty="0"/>
              <a:t>From decentralised kingdom to centralised nation state and empire?</a:t>
            </a:r>
          </a:p>
          <a:p>
            <a:r>
              <a:rPr lang="en-GB" dirty="0"/>
              <a:t>From restricted, elite dominated politics to notions of natural rights, freedom, equality and popular politics?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2852</TotalTime>
  <Words>873</Words>
  <Application>Microsoft Office PowerPoint</Application>
  <PresentationFormat>On-screen Show (4:3)</PresentationFormat>
  <Paragraphs>98</Paragraphs>
  <Slides>15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Office Theme</vt:lpstr>
      <vt:lpstr>Why does Early Modernity matter?</vt:lpstr>
      <vt:lpstr>Why study 1500-1750?!</vt:lpstr>
      <vt:lpstr>A period of debate and theoretical innovation</vt:lpstr>
      <vt:lpstr>PowerPoint Presentation</vt:lpstr>
      <vt:lpstr>Historical resonances</vt:lpstr>
      <vt:lpstr>Early Modernity – what does it mean?</vt:lpstr>
      <vt:lpstr>‘early modernity’ as a category</vt:lpstr>
      <vt:lpstr>An alternative to problematic terms …</vt:lpstr>
      <vt:lpstr>Early Modernity as a period of transition?</vt:lpstr>
      <vt:lpstr>PowerPoint Presentation</vt:lpstr>
      <vt:lpstr>What are its Start and End Points?</vt:lpstr>
      <vt:lpstr>Geography: Was there an ‘Early Modern World?’</vt:lpstr>
      <vt:lpstr>PowerPoint Presentation</vt:lpstr>
      <vt:lpstr>Practicalities</vt:lpstr>
      <vt:lpstr>Key intended learning outcomes: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Historiography of Early Modernity</dc:title>
  <dc:creator>Mark</dc:creator>
  <cp:lastModifiedBy>Knights, Mark</cp:lastModifiedBy>
  <cp:revision>96</cp:revision>
  <dcterms:created xsi:type="dcterms:W3CDTF">2011-09-28T15:27:55Z</dcterms:created>
  <dcterms:modified xsi:type="dcterms:W3CDTF">2017-10-03T06:34:33Z</dcterms:modified>
</cp:coreProperties>
</file>