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5" r:id="rId2"/>
    <p:sldId id="332" r:id="rId3"/>
    <p:sldId id="278" r:id="rId4"/>
    <p:sldId id="256" r:id="rId5"/>
    <p:sldId id="279" r:id="rId6"/>
    <p:sldId id="280" r:id="rId7"/>
    <p:sldId id="281" r:id="rId8"/>
    <p:sldId id="282" r:id="rId9"/>
    <p:sldId id="283" r:id="rId10"/>
    <p:sldId id="284" r:id="rId11"/>
    <p:sldId id="285" r:id="rId12"/>
    <p:sldId id="286" r:id="rId13"/>
    <p:sldId id="290" r:id="rId14"/>
    <p:sldId id="292" r:id="rId15"/>
    <p:sldId id="293" r:id="rId16"/>
    <p:sldId id="294" r:id="rId17"/>
    <p:sldId id="330" r:id="rId18"/>
    <p:sldId id="296" r:id="rId19"/>
    <p:sldId id="298" r:id="rId20"/>
    <p:sldId id="301" r:id="rId21"/>
    <p:sldId id="306" r:id="rId22"/>
    <p:sldId id="295" r:id="rId23"/>
    <p:sldId id="358" r:id="rId24"/>
    <p:sldId id="314" r:id="rId25"/>
    <p:sldId id="315" r:id="rId26"/>
    <p:sldId id="316" r:id="rId27"/>
    <p:sldId id="324" r:id="rId28"/>
    <p:sldId id="321" r:id="rId29"/>
    <p:sldId id="323" r:id="rId30"/>
    <p:sldId id="325" r:id="rId31"/>
    <p:sldId id="326" r:id="rId32"/>
    <p:sldId id="319" r:id="rId33"/>
    <p:sldId id="320" r:id="rId34"/>
    <p:sldId id="328" r:id="rId35"/>
    <p:sldId id="340" r:id="rId36"/>
    <p:sldId id="339" r:id="rId37"/>
    <p:sldId id="334" r:id="rId38"/>
    <p:sldId id="335" r:id="rId39"/>
    <p:sldId id="336" r:id="rId40"/>
    <p:sldId id="337" r:id="rId41"/>
    <p:sldId id="338" r:id="rId42"/>
    <p:sldId id="341" r:id="rId43"/>
    <p:sldId id="342" r:id="rId44"/>
    <p:sldId id="343" r:id="rId45"/>
    <p:sldId id="344" r:id="rId46"/>
    <p:sldId id="345" r:id="rId47"/>
    <p:sldId id="346" r:id="rId48"/>
    <p:sldId id="347" r:id="rId49"/>
    <p:sldId id="348" r:id="rId50"/>
    <p:sldId id="349" r:id="rId51"/>
    <p:sldId id="350" r:id="rId52"/>
    <p:sldId id="351" r:id="rId53"/>
    <p:sldId id="352" r:id="rId54"/>
    <p:sldId id="353" r:id="rId55"/>
    <p:sldId id="354" r:id="rId56"/>
    <p:sldId id="355" r:id="rId57"/>
    <p:sldId id="356" r:id="rId58"/>
    <p:sldId id="357" r:id="rId59"/>
    <p:sldId id="257" r:id="rId60"/>
    <p:sldId id="258" r:id="rId61"/>
    <p:sldId id="259" r:id="rId62"/>
    <p:sldId id="260" r:id="rId63"/>
    <p:sldId id="261" r:id="rId64"/>
    <p:sldId id="262" r:id="rId65"/>
    <p:sldId id="263" r:id="rId66"/>
    <p:sldId id="264" r:id="rId67"/>
    <p:sldId id="265" r:id="rId68"/>
    <p:sldId id="266" r:id="rId69"/>
    <p:sldId id="267" r:id="rId70"/>
    <p:sldId id="268" r:id="rId71"/>
    <p:sldId id="269" r:id="rId72"/>
    <p:sldId id="270" r:id="rId73"/>
    <p:sldId id="271" r:id="rId74"/>
    <p:sldId id="272" r:id="rId75"/>
    <p:sldId id="273" r:id="rId76"/>
    <p:sldId id="276" r:id="rId7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4" d="100"/>
          <a:sy n="54" d="100"/>
        </p:scale>
        <p:origin x="-128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viewProps" Target="viewProps.xml"/><Relationship Id="rId81" Type="http://schemas.openxmlformats.org/officeDocument/2006/relationships/theme" Target="theme/theme1.xml"/><Relationship Id="rId82"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printerSettings" Target="printerSettings/printerSettings1.bin"/><Relationship Id="rId79" Type="http://schemas.openxmlformats.org/officeDocument/2006/relationships/presProps" Target="pres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95A808B0-E4EB-AC4E-A25F-A010A2E5DBF3}" type="datetimeFigureOut">
              <a:rPr lang="en-US" smtClean="0"/>
              <a:t>07/03/19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20953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95A808B0-E4EB-AC4E-A25F-A010A2E5DBF3}" type="datetimeFigureOut">
              <a:rPr lang="en-US" smtClean="0"/>
              <a:t>07/03/19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1561944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95A808B0-E4EB-AC4E-A25F-A010A2E5DBF3}" type="datetimeFigureOut">
              <a:rPr lang="en-US" smtClean="0"/>
              <a:t>07/03/19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215248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95A808B0-E4EB-AC4E-A25F-A010A2E5DBF3}" type="datetimeFigureOut">
              <a:rPr lang="en-US" smtClean="0"/>
              <a:t>07/03/19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2658515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95A808B0-E4EB-AC4E-A25F-A010A2E5DBF3}" type="datetimeFigureOut">
              <a:rPr lang="en-US" smtClean="0"/>
              <a:t>07/03/19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603366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95A808B0-E4EB-AC4E-A25F-A010A2E5DBF3}" type="datetimeFigureOut">
              <a:rPr lang="en-US" smtClean="0"/>
              <a:t>07/03/19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3280179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95A808B0-E4EB-AC4E-A25F-A010A2E5DBF3}" type="datetimeFigureOut">
              <a:rPr lang="en-US" smtClean="0"/>
              <a:t>07/03/19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635516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95A808B0-E4EB-AC4E-A25F-A010A2E5DBF3}" type="datetimeFigureOut">
              <a:rPr lang="en-US" smtClean="0"/>
              <a:t>07/03/19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2570798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A808B0-E4EB-AC4E-A25F-A010A2E5DBF3}" type="datetimeFigureOut">
              <a:rPr lang="en-US" smtClean="0"/>
              <a:t>07/03/19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1301570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95A808B0-E4EB-AC4E-A25F-A010A2E5DBF3}" type="datetimeFigureOut">
              <a:rPr lang="en-US" smtClean="0"/>
              <a:t>07/03/19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800571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95A808B0-E4EB-AC4E-A25F-A010A2E5DBF3}" type="datetimeFigureOut">
              <a:rPr lang="en-US" smtClean="0"/>
              <a:t>07/03/19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835DAB-B03B-7C4F-96B3-733EE200159A}" type="slidenum">
              <a:rPr lang="en-US" smtClean="0"/>
              <a:t>‹#›</a:t>
            </a:fld>
            <a:endParaRPr lang="en-US"/>
          </a:p>
        </p:txBody>
      </p:sp>
    </p:spTree>
    <p:extLst>
      <p:ext uri="{BB962C8B-B14F-4D97-AF65-F5344CB8AC3E}">
        <p14:creationId xmlns:p14="http://schemas.microsoft.com/office/powerpoint/2010/main" val="9005456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A808B0-E4EB-AC4E-A25F-A010A2E5DBF3}" type="datetimeFigureOut">
              <a:rPr lang="en-US" smtClean="0"/>
              <a:t>07/03/19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835DAB-B03B-7C4F-96B3-733EE200159A}" type="slidenum">
              <a:rPr lang="en-US" smtClean="0"/>
              <a:t>‹#›</a:t>
            </a:fld>
            <a:endParaRPr lang="en-US"/>
          </a:p>
        </p:txBody>
      </p:sp>
    </p:spTree>
    <p:extLst>
      <p:ext uri="{BB962C8B-B14F-4D97-AF65-F5344CB8AC3E}">
        <p14:creationId xmlns:p14="http://schemas.microsoft.com/office/powerpoint/2010/main" val="2260467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2.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3.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4.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5.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6.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7.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9.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0.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1.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2.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3.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4.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5.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6.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51zBf2MlAmL._SX332_BO1,204,203,200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4526188" cy="6858001"/>
          </a:xfrm>
          <a:prstGeom prst="rect">
            <a:avLst/>
          </a:prstGeom>
        </p:spPr>
      </p:pic>
      <p:pic>
        <p:nvPicPr>
          <p:cNvPr id="6" name="Picture 5" descr="61PLZZ6DF0L._SX334_BO1,204,203,200_.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6188" y="0"/>
            <a:ext cx="4617812" cy="6858000"/>
          </a:xfrm>
          <a:prstGeom prst="rect">
            <a:avLst/>
          </a:prstGeom>
        </p:spPr>
      </p:pic>
    </p:spTree>
    <p:extLst>
      <p:ext uri="{BB962C8B-B14F-4D97-AF65-F5344CB8AC3E}">
        <p14:creationId xmlns:p14="http://schemas.microsoft.com/office/powerpoint/2010/main" val="26108023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Senza titolo-9.jpg"/>
          <p:cNvPicPr>
            <a:picLocks noChangeAspect="1"/>
          </p:cNvPicPr>
          <p:nvPr/>
        </p:nvPicPr>
        <p:blipFill>
          <a:blip r:embed="rId2" cstate="print"/>
          <a:stretch>
            <a:fillRect/>
          </a:stretch>
        </p:blipFill>
        <p:spPr>
          <a:xfrm>
            <a:off x="2277990" y="-36168"/>
            <a:ext cx="4588020" cy="6894168"/>
          </a:xfrm>
          <a:prstGeom prst="rect">
            <a:avLst/>
          </a:prstGeom>
        </p:spPr>
      </p:pic>
    </p:spTree>
    <p:extLst>
      <p:ext uri="{BB962C8B-B14F-4D97-AF65-F5344CB8AC3E}">
        <p14:creationId xmlns:p14="http://schemas.microsoft.com/office/powerpoint/2010/main" val="214056913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Senza titolo-10.jpg"/>
          <p:cNvPicPr>
            <a:picLocks noChangeAspect="1"/>
          </p:cNvPicPr>
          <p:nvPr/>
        </p:nvPicPr>
        <p:blipFill>
          <a:blip r:embed="rId2" cstate="print"/>
          <a:stretch>
            <a:fillRect/>
          </a:stretch>
        </p:blipFill>
        <p:spPr>
          <a:xfrm>
            <a:off x="2318999" y="0"/>
            <a:ext cx="4506002" cy="6858000"/>
          </a:xfrm>
          <a:prstGeom prst="rect">
            <a:avLst/>
          </a:prstGeom>
        </p:spPr>
      </p:pic>
    </p:spTree>
    <p:extLst>
      <p:ext uri="{BB962C8B-B14F-4D97-AF65-F5344CB8AC3E}">
        <p14:creationId xmlns:p14="http://schemas.microsoft.com/office/powerpoint/2010/main" val="404759437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3" descr="zonca lizzafusina"/>
          <p:cNvPicPr>
            <a:picLocks noChangeAspect="1" noChangeArrowheads="1"/>
          </p:cNvPicPr>
          <p:nvPr/>
        </p:nvPicPr>
        <p:blipFill>
          <a:blip r:embed="rId2"/>
          <a:srcRect/>
          <a:stretch>
            <a:fillRect/>
          </a:stretch>
        </p:blipFill>
        <p:spPr bwMode="auto">
          <a:xfrm>
            <a:off x="2390775" y="0"/>
            <a:ext cx="4362450" cy="6858000"/>
          </a:xfrm>
          <a:prstGeom prst="rect">
            <a:avLst/>
          </a:prstGeom>
          <a:noFill/>
          <a:ln w="9525">
            <a:noFill/>
            <a:miter lim="800000"/>
            <a:headEnd/>
            <a:tailEnd/>
          </a:ln>
        </p:spPr>
      </p:pic>
    </p:spTree>
    <p:extLst>
      <p:ext uri="{BB962C8B-B14F-4D97-AF65-F5344CB8AC3E}">
        <p14:creationId xmlns:p14="http://schemas.microsoft.com/office/powerpoint/2010/main" val="39672102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4" descr="scavatrice"/>
          <p:cNvPicPr>
            <a:picLocks noChangeAspect="1" noChangeArrowheads="1"/>
          </p:cNvPicPr>
          <p:nvPr/>
        </p:nvPicPr>
        <p:blipFill>
          <a:blip r:embed="rId2"/>
          <a:srcRect/>
          <a:stretch>
            <a:fillRect/>
          </a:stretch>
        </p:blipFill>
        <p:spPr bwMode="auto">
          <a:xfrm>
            <a:off x="1908175" y="0"/>
            <a:ext cx="5245100" cy="6858000"/>
          </a:xfrm>
          <a:prstGeom prst="rect">
            <a:avLst/>
          </a:prstGeom>
          <a:noFill/>
          <a:ln w="9525">
            <a:noFill/>
            <a:miter lim="800000"/>
            <a:headEnd/>
            <a:tailEnd/>
          </a:ln>
        </p:spPr>
      </p:pic>
    </p:spTree>
    <p:extLst>
      <p:ext uri="{BB962C8B-B14F-4D97-AF65-F5344CB8AC3E}">
        <p14:creationId xmlns:p14="http://schemas.microsoft.com/office/powerpoint/2010/main" val="213007520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scan 3.jpg"/>
          <p:cNvPicPr>
            <a:picLocks noChangeAspect="1"/>
          </p:cNvPicPr>
          <p:nvPr/>
        </p:nvPicPr>
        <p:blipFill>
          <a:blip r:embed="rId2"/>
          <a:srcRect/>
          <a:stretch>
            <a:fillRect/>
          </a:stretch>
        </p:blipFill>
        <p:spPr bwMode="auto">
          <a:xfrm>
            <a:off x="1785938" y="-22225"/>
            <a:ext cx="5572125" cy="6880225"/>
          </a:xfrm>
          <a:prstGeom prst="rect">
            <a:avLst/>
          </a:prstGeom>
          <a:noFill/>
          <a:ln w="9525">
            <a:noFill/>
            <a:miter lim="800000"/>
            <a:headEnd/>
            <a:tailEnd/>
          </a:ln>
        </p:spPr>
      </p:pic>
    </p:spTree>
    <p:extLst>
      <p:ext uri="{BB962C8B-B14F-4D97-AF65-F5344CB8AC3E}">
        <p14:creationId xmlns:p14="http://schemas.microsoft.com/office/powerpoint/2010/main" val="190849891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Segnaposto contenuto 3" descr="20.jpg"/>
          <p:cNvPicPr>
            <a:picLocks noGrp="1" noChangeAspect="1"/>
          </p:cNvPicPr>
          <p:nvPr>
            <p:ph idx="1"/>
          </p:nvPr>
        </p:nvPicPr>
        <p:blipFill>
          <a:blip r:embed="rId2"/>
          <a:stretch>
            <a:fillRect/>
          </a:stretch>
        </p:blipFill>
        <p:spPr>
          <a:xfrm>
            <a:off x="0" y="274638"/>
            <a:ext cx="9144000" cy="6073254"/>
          </a:xfrm>
        </p:spPr>
      </p:pic>
    </p:spTree>
    <p:extLst>
      <p:ext uri="{BB962C8B-B14F-4D97-AF65-F5344CB8AC3E}">
        <p14:creationId xmlns:p14="http://schemas.microsoft.com/office/powerpoint/2010/main" val="354335182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filatoio Bologna.jpg"/>
          <p:cNvPicPr>
            <a:picLocks noChangeAspect="1"/>
          </p:cNvPicPr>
          <p:nvPr/>
        </p:nvPicPr>
        <p:blipFill>
          <a:blip r:embed="rId2" cstate="print"/>
          <a:stretch>
            <a:fillRect/>
          </a:stretch>
        </p:blipFill>
        <p:spPr>
          <a:xfrm>
            <a:off x="1970587" y="0"/>
            <a:ext cx="5202826" cy="6858000"/>
          </a:xfrm>
          <a:prstGeom prst="rect">
            <a:avLst/>
          </a:prstGeom>
        </p:spPr>
      </p:pic>
    </p:spTree>
    <p:extLst>
      <p:ext uri="{BB962C8B-B14F-4D97-AF65-F5344CB8AC3E}">
        <p14:creationId xmlns:p14="http://schemas.microsoft.com/office/powerpoint/2010/main" val="182993736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a:p>
        </p:txBody>
      </p:sp>
      <p:pic>
        <p:nvPicPr>
          <p:cNvPr id="4" name="Content Placeholder 3" descr="Barleduc 1.jpg"/>
          <p:cNvPicPr>
            <a:picLocks noChangeAspect="1"/>
          </p:cNvPicPr>
          <p:nvPr/>
        </p:nvPicPr>
        <p:blipFill>
          <a:blip r:embed="rId2" cstate="print"/>
          <a:stretch>
            <a:fillRect/>
          </a:stretch>
        </p:blipFill>
        <p:spPr>
          <a:xfrm>
            <a:off x="2143108" y="0"/>
            <a:ext cx="4689662" cy="6858000"/>
          </a:xfrm>
          <a:prstGeom prst="rect">
            <a:avLst/>
          </a:prstGeom>
        </p:spPr>
      </p:pic>
    </p:spTree>
    <p:extLst>
      <p:ext uri="{BB962C8B-B14F-4D97-AF65-F5344CB8AC3E}">
        <p14:creationId xmlns:p14="http://schemas.microsoft.com/office/powerpoint/2010/main" val="15016313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2" descr="C:\Documents and Settings\Luca Mola\My Documents\My Pictures\Tecnica\Zonca garzatoio.jpg"/>
          <p:cNvPicPr>
            <a:picLocks noChangeAspect="1" noChangeArrowheads="1"/>
          </p:cNvPicPr>
          <p:nvPr/>
        </p:nvPicPr>
        <p:blipFill>
          <a:blip r:embed="rId2"/>
          <a:srcRect/>
          <a:stretch>
            <a:fillRect/>
          </a:stretch>
        </p:blipFill>
        <p:spPr bwMode="auto">
          <a:xfrm>
            <a:off x="2428875" y="-38100"/>
            <a:ext cx="4262438" cy="6896100"/>
          </a:xfrm>
          <a:prstGeom prst="rect">
            <a:avLst/>
          </a:prstGeom>
          <a:noFill/>
          <a:ln w="9525">
            <a:noFill/>
            <a:miter lim="800000"/>
            <a:headEnd/>
            <a:tailEnd/>
          </a:ln>
        </p:spPr>
      </p:pic>
    </p:spTree>
    <p:extLst>
      <p:ext uri="{BB962C8B-B14F-4D97-AF65-F5344CB8AC3E}">
        <p14:creationId xmlns:p14="http://schemas.microsoft.com/office/powerpoint/2010/main" val="297798100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lstStyle/>
          <a:p>
            <a:endParaRPr lang="it-IT"/>
          </a:p>
        </p:txBody>
      </p:sp>
      <p:pic>
        <p:nvPicPr>
          <p:cNvPr id="4" name="Immagine 3" descr="2009CC5598_jpg_l.jpg"/>
          <p:cNvPicPr>
            <a:picLocks noChangeAspect="1"/>
          </p:cNvPicPr>
          <p:nvPr/>
        </p:nvPicPr>
        <p:blipFill>
          <a:blip r:embed="rId2"/>
          <a:stretch>
            <a:fillRect/>
          </a:stretch>
        </p:blipFill>
        <p:spPr>
          <a:xfrm>
            <a:off x="2209800" y="-114300"/>
            <a:ext cx="4648200" cy="6972300"/>
          </a:xfrm>
          <a:prstGeom prst="rect">
            <a:avLst/>
          </a:prstGeom>
        </p:spPr>
      </p:pic>
    </p:spTree>
    <p:extLst>
      <p:ext uri="{BB962C8B-B14F-4D97-AF65-F5344CB8AC3E}">
        <p14:creationId xmlns:p14="http://schemas.microsoft.com/office/powerpoint/2010/main" val="41240043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Pourbus_Francis_Bac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2097" y="-6683"/>
            <a:ext cx="5706949" cy="6864683"/>
          </a:xfrm>
          <a:prstGeom prst="rect">
            <a:avLst/>
          </a:prstGeom>
        </p:spPr>
      </p:pic>
    </p:spTree>
    <p:extLst>
      <p:ext uri="{BB962C8B-B14F-4D97-AF65-F5344CB8AC3E}">
        <p14:creationId xmlns:p14="http://schemas.microsoft.com/office/powerpoint/2010/main" val="163520163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a:p>
        </p:txBody>
      </p:sp>
      <p:pic>
        <p:nvPicPr>
          <p:cNvPr id="4" name="Immagine 3" descr="693px-Vetro_di_murano,_bacile_con_piede,_vetro_incolore_con_filigrana_bianca_opaca,_fine_xvi-inizio_xvii_sec_3.JPG"/>
          <p:cNvPicPr>
            <a:picLocks noChangeAspect="1"/>
          </p:cNvPicPr>
          <p:nvPr/>
        </p:nvPicPr>
        <p:blipFill>
          <a:blip r:embed="rId2"/>
          <a:stretch>
            <a:fillRect/>
          </a:stretch>
        </p:blipFill>
        <p:spPr>
          <a:xfrm>
            <a:off x="685800" y="69932"/>
            <a:ext cx="7772400" cy="6718136"/>
          </a:xfrm>
          <a:prstGeom prst="rect">
            <a:avLst/>
          </a:prstGeom>
        </p:spPr>
      </p:pic>
    </p:spTree>
    <p:extLst>
      <p:ext uri="{BB962C8B-B14F-4D97-AF65-F5344CB8AC3E}">
        <p14:creationId xmlns:p14="http://schemas.microsoft.com/office/powerpoint/2010/main" val="173227727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lstStyle/>
          <a:p>
            <a:endParaRPr lang="it-IT"/>
          </a:p>
        </p:txBody>
      </p:sp>
      <p:pic>
        <p:nvPicPr>
          <p:cNvPr id="4" name="Segnaposto contenuto 3" descr="2006AU5280_jpg_l.jpg"/>
          <p:cNvPicPr>
            <a:picLocks noChangeAspect="1"/>
          </p:cNvPicPr>
          <p:nvPr/>
        </p:nvPicPr>
        <p:blipFill>
          <a:blip r:embed="rId2"/>
          <a:stretch>
            <a:fillRect/>
          </a:stretch>
        </p:blipFill>
        <p:spPr>
          <a:xfrm>
            <a:off x="1905000" y="0"/>
            <a:ext cx="5446306" cy="6822095"/>
          </a:xfrm>
          <a:prstGeom prst="rect">
            <a:avLst/>
          </a:prstGeom>
        </p:spPr>
      </p:pic>
    </p:spTree>
    <p:extLst>
      <p:ext uri="{BB962C8B-B14F-4D97-AF65-F5344CB8AC3E}">
        <p14:creationId xmlns:p14="http://schemas.microsoft.com/office/powerpoint/2010/main" val="173773881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lstStyle/>
          <a:p>
            <a:endParaRPr lang="it-IT" dirty="0"/>
          </a:p>
        </p:txBody>
      </p:sp>
      <p:pic>
        <p:nvPicPr>
          <p:cNvPr id="4" name="Picture 1" descr="Silk.JPG"/>
          <p:cNvPicPr>
            <a:picLocks noChangeAspect="1"/>
          </p:cNvPicPr>
          <p:nvPr/>
        </p:nvPicPr>
        <p:blipFill>
          <a:blip r:embed="rId2" cstate="print"/>
          <a:stretch>
            <a:fillRect/>
          </a:stretch>
        </p:blipFill>
        <p:spPr>
          <a:xfrm>
            <a:off x="2590800" y="0"/>
            <a:ext cx="4432965" cy="6858000"/>
          </a:xfrm>
          <a:prstGeom prst="rect">
            <a:avLst/>
          </a:prstGeom>
        </p:spPr>
      </p:pic>
    </p:spTree>
    <p:extLst>
      <p:ext uri="{BB962C8B-B14F-4D97-AF65-F5344CB8AC3E}">
        <p14:creationId xmlns:p14="http://schemas.microsoft.com/office/powerpoint/2010/main" val="420715379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AKG397730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7558"/>
            <a:ext cx="9156704" cy="6061738"/>
          </a:xfrm>
          <a:prstGeom prst="rect">
            <a:avLst/>
          </a:prstGeom>
        </p:spPr>
      </p:pic>
    </p:spTree>
    <p:extLst>
      <p:ext uri="{BB962C8B-B14F-4D97-AF65-F5344CB8AC3E}">
        <p14:creationId xmlns:p14="http://schemas.microsoft.com/office/powerpoint/2010/main" val="193840370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4" descr="Cosimo Bottegari"/>
          <p:cNvPicPr>
            <a:picLocks noChangeAspect="1" noChangeArrowheads="1"/>
          </p:cNvPicPr>
          <p:nvPr/>
        </p:nvPicPr>
        <p:blipFill>
          <a:blip r:embed="rId2"/>
          <a:srcRect/>
          <a:stretch>
            <a:fillRect/>
          </a:stretch>
        </p:blipFill>
        <p:spPr bwMode="auto">
          <a:xfrm>
            <a:off x="1258888" y="115888"/>
            <a:ext cx="6626225" cy="6626225"/>
          </a:xfrm>
          <a:prstGeom prst="rect">
            <a:avLst/>
          </a:prstGeom>
          <a:noFill/>
        </p:spPr>
      </p:pic>
    </p:spTree>
    <p:extLst>
      <p:ext uri="{BB962C8B-B14F-4D97-AF65-F5344CB8AC3E}">
        <p14:creationId xmlns:p14="http://schemas.microsoft.com/office/powerpoint/2010/main" val="168751492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4" descr="Chitchen 1"/>
          <p:cNvPicPr>
            <a:picLocks noChangeAspect="1" noChangeArrowheads="1"/>
          </p:cNvPicPr>
          <p:nvPr/>
        </p:nvPicPr>
        <p:blipFill>
          <a:blip r:embed="rId2"/>
          <a:srcRect/>
          <a:stretch>
            <a:fillRect/>
          </a:stretch>
        </p:blipFill>
        <p:spPr bwMode="auto">
          <a:xfrm>
            <a:off x="468313" y="260350"/>
            <a:ext cx="8388350" cy="5964238"/>
          </a:xfrm>
          <a:prstGeom prst="rect">
            <a:avLst/>
          </a:prstGeom>
          <a:noFill/>
        </p:spPr>
      </p:pic>
    </p:spTree>
    <p:extLst>
      <p:ext uri="{BB962C8B-B14F-4D97-AF65-F5344CB8AC3E}">
        <p14:creationId xmlns:p14="http://schemas.microsoft.com/office/powerpoint/2010/main" val="392265846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4" descr="brasier"/>
          <p:cNvPicPr>
            <a:picLocks noChangeAspect="1" noChangeArrowheads="1"/>
          </p:cNvPicPr>
          <p:nvPr/>
        </p:nvPicPr>
        <p:blipFill>
          <a:blip r:embed="rId2"/>
          <a:srcRect/>
          <a:stretch>
            <a:fillRect/>
          </a:stretch>
        </p:blipFill>
        <p:spPr bwMode="auto">
          <a:xfrm>
            <a:off x="381001" y="487258"/>
            <a:ext cx="4038396" cy="2743199"/>
          </a:xfrm>
          <a:prstGeom prst="rect">
            <a:avLst/>
          </a:prstGeom>
          <a:noFill/>
        </p:spPr>
      </p:pic>
      <p:pic>
        <p:nvPicPr>
          <p:cNvPr id="3" name="Picture 4" descr="pignatta"/>
          <p:cNvPicPr>
            <a:picLocks noChangeAspect="1" noChangeArrowheads="1"/>
          </p:cNvPicPr>
          <p:nvPr/>
        </p:nvPicPr>
        <p:blipFill>
          <a:blip r:embed="rId3"/>
          <a:srcRect/>
          <a:stretch>
            <a:fillRect/>
          </a:stretch>
        </p:blipFill>
        <p:spPr bwMode="auto">
          <a:xfrm>
            <a:off x="4785910" y="1381698"/>
            <a:ext cx="3962603" cy="4005029"/>
          </a:xfrm>
          <a:prstGeom prst="rect">
            <a:avLst/>
          </a:prstGeom>
          <a:noFill/>
        </p:spPr>
      </p:pic>
      <p:pic>
        <p:nvPicPr>
          <p:cNvPr id="4" name="Picture 4" descr="pot_with_lid"/>
          <p:cNvPicPr>
            <a:picLocks noChangeAspect="1" noChangeArrowheads="1"/>
          </p:cNvPicPr>
          <p:nvPr/>
        </p:nvPicPr>
        <p:blipFill>
          <a:blip r:embed="rId4"/>
          <a:srcRect/>
          <a:stretch>
            <a:fillRect/>
          </a:stretch>
        </p:blipFill>
        <p:spPr bwMode="auto">
          <a:xfrm>
            <a:off x="799253" y="3927858"/>
            <a:ext cx="3352800" cy="2668367"/>
          </a:xfrm>
          <a:prstGeom prst="rect">
            <a:avLst/>
          </a:prstGeom>
          <a:noFill/>
        </p:spPr>
      </p:pic>
    </p:spTree>
    <p:extLst>
      <p:ext uri="{BB962C8B-B14F-4D97-AF65-F5344CB8AC3E}">
        <p14:creationId xmlns:p14="http://schemas.microsoft.com/office/powerpoint/2010/main" val="118163187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415020" y="0"/>
            <a:ext cx="8043180" cy="6858000"/>
          </a:xfrm>
          <a:prstGeom prst="rect">
            <a:avLst/>
          </a:prstGeom>
        </p:spPr>
      </p:pic>
    </p:spTree>
    <p:extLst>
      <p:ext uri="{BB962C8B-B14F-4D97-AF65-F5344CB8AC3E}">
        <p14:creationId xmlns:p14="http://schemas.microsoft.com/office/powerpoint/2010/main" val="375472377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a:p>
        </p:txBody>
      </p:sp>
      <p:pic>
        <p:nvPicPr>
          <p:cNvPr id="4" name="Immagine 3" descr="tartaglia_sollevare_navi2.jpg"/>
          <p:cNvPicPr>
            <a:picLocks noChangeAspect="1"/>
          </p:cNvPicPr>
          <p:nvPr/>
        </p:nvPicPr>
        <p:blipFill>
          <a:blip r:embed="rId2"/>
          <a:stretch>
            <a:fillRect/>
          </a:stretch>
        </p:blipFill>
        <p:spPr>
          <a:xfrm>
            <a:off x="1383030" y="0"/>
            <a:ext cx="6377940" cy="6858000"/>
          </a:xfrm>
          <a:prstGeom prst="rect">
            <a:avLst/>
          </a:prstGeom>
        </p:spPr>
      </p:pic>
    </p:spTree>
    <p:extLst>
      <p:ext uri="{BB962C8B-B14F-4D97-AF65-F5344CB8AC3E}">
        <p14:creationId xmlns:p14="http://schemas.microsoft.com/office/powerpoint/2010/main" val="154883870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a:p>
        </p:txBody>
      </p:sp>
      <p:pic>
        <p:nvPicPr>
          <p:cNvPr id="4" name="Immagine 3" descr="24367.jpg"/>
          <p:cNvPicPr>
            <a:picLocks noChangeAspect="1"/>
          </p:cNvPicPr>
          <p:nvPr/>
        </p:nvPicPr>
        <p:blipFill>
          <a:blip r:embed="rId2"/>
          <a:stretch>
            <a:fillRect/>
          </a:stretch>
        </p:blipFill>
        <p:spPr>
          <a:xfrm>
            <a:off x="-1" y="76200"/>
            <a:ext cx="9247909" cy="6781800"/>
          </a:xfrm>
          <a:prstGeom prst="rect">
            <a:avLst/>
          </a:prstGeom>
        </p:spPr>
      </p:pic>
    </p:spTree>
    <p:extLst>
      <p:ext uri="{BB962C8B-B14F-4D97-AF65-F5344CB8AC3E}">
        <p14:creationId xmlns:p14="http://schemas.microsoft.com/office/powerpoint/2010/main" val="31646521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a:p>
        </p:txBody>
      </p:sp>
      <p:pic>
        <p:nvPicPr>
          <p:cNvPr id="4" name="Immagine 3"/>
          <p:cNvPicPr>
            <a:picLocks noChangeAspect="1"/>
          </p:cNvPicPr>
          <p:nvPr/>
        </p:nvPicPr>
        <p:blipFill>
          <a:blip r:embed="rId2"/>
          <a:stretch>
            <a:fillRect/>
          </a:stretch>
        </p:blipFill>
        <p:spPr>
          <a:xfrm>
            <a:off x="304800" y="0"/>
            <a:ext cx="8402896" cy="11626850"/>
          </a:xfrm>
          <a:prstGeom prst="rect">
            <a:avLst/>
          </a:prstGeom>
        </p:spPr>
      </p:pic>
    </p:spTree>
    <p:extLst>
      <p:ext uri="{BB962C8B-B14F-4D97-AF65-F5344CB8AC3E}">
        <p14:creationId xmlns:p14="http://schemas.microsoft.com/office/powerpoint/2010/main" val="187927764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Segnaposto contenuto 3" descr="TARTAGLIA+Sino,+1551.jpg"/>
          <p:cNvPicPr>
            <a:picLocks noGrp="1" noChangeAspect="1"/>
          </p:cNvPicPr>
          <p:nvPr>
            <p:ph idx="1"/>
          </p:nvPr>
        </p:nvPicPr>
        <p:blipFill>
          <a:blip r:embed="rId2"/>
          <a:stretch>
            <a:fillRect/>
          </a:stretch>
        </p:blipFill>
        <p:spPr>
          <a:xfrm>
            <a:off x="1371600" y="3693"/>
            <a:ext cx="6629400" cy="6854307"/>
          </a:xfrm>
        </p:spPr>
      </p:pic>
    </p:spTree>
    <p:extLst>
      <p:ext uri="{BB962C8B-B14F-4D97-AF65-F5344CB8AC3E}">
        <p14:creationId xmlns:p14="http://schemas.microsoft.com/office/powerpoint/2010/main" val="270939065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Segnaposto contenuto 3" descr="phH9aPKE.jpg"/>
          <p:cNvPicPr>
            <a:picLocks noGrp="1" noChangeAspect="1"/>
          </p:cNvPicPr>
          <p:nvPr>
            <p:ph idx="1"/>
          </p:nvPr>
        </p:nvPicPr>
        <p:blipFill>
          <a:blip r:embed="rId2"/>
          <a:stretch>
            <a:fillRect/>
          </a:stretch>
        </p:blipFill>
        <p:spPr>
          <a:xfrm>
            <a:off x="0" y="-79780"/>
            <a:ext cx="9144000" cy="6896450"/>
          </a:xfrm>
        </p:spPr>
      </p:pic>
    </p:spTree>
    <p:extLst>
      <p:ext uri="{BB962C8B-B14F-4D97-AF65-F5344CB8AC3E}">
        <p14:creationId xmlns:p14="http://schemas.microsoft.com/office/powerpoint/2010/main" val="15537563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3" descr="scan 2.jpg"/>
          <p:cNvPicPr>
            <a:picLocks noChangeAspect="1"/>
          </p:cNvPicPr>
          <p:nvPr/>
        </p:nvPicPr>
        <p:blipFill>
          <a:blip r:embed="rId2"/>
          <a:srcRect/>
          <a:stretch>
            <a:fillRect/>
          </a:stretch>
        </p:blipFill>
        <p:spPr bwMode="auto">
          <a:xfrm>
            <a:off x="0" y="91281"/>
            <a:ext cx="9155113" cy="6675438"/>
          </a:xfrm>
          <a:prstGeom prst="rect">
            <a:avLst/>
          </a:prstGeom>
          <a:noFill/>
          <a:ln w="9525">
            <a:noFill/>
            <a:miter lim="800000"/>
            <a:headEnd/>
            <a:tailEnd/>
          </a:ln>
        </p:spPr>
      </p:pic>
    </p:spTree>
    <p:extLst>
      <p:ext uri="{BB962C8B-B14F-4D97-AF65-F5344CB8AC3E}">
        <p14:creationId xmlns:p14="http://schemas.microsoft.com/office/powerpoint/2010/main" val="217537757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scan 1.jpg"/>
          <p:cNvPicPr>
            <a:picLocks noChangeAspect="1"/>
          </p:cNvPicPr>
          <p:nvPr/>
        </p:nvPicPr>
        <p:blipFill>
          <a:blip r:embed="rId2"/>
          <a:srcRect/>
          <a:stretch>
            <a:fillRect/>
          </a:stretch>
        </p:blipFill>
        <p:spPr bwMode="auto">
          <a:xfrm>
            <a:off x="0" y="825500"/>
            <a:ext cx="9144000" cy="5207000"/>
          </a:xfrm>
          <a:prstGeom prst="rect">
            <a:avLst/>
          </a:prstGeom>
          <a:noFill/>
          <a:ln w="9525">
            <a:noFill/>
            <a:miter lim="800000"/>
            <a:headEnd/>
            <a:tailEnd/>
          </a:ln>
        </p:spPr>
      </p:pic>
    </p:spTree>
    <p:extLst>
      <p:ext uri="{BB962C8B-B14F-4D97-AF65-F5344CB8AC3E}">
        <p14:creationId xmlns:p14="http://schemas.microsoft.com/office/powerpoint/2010/main" val="348691545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campana.TIF"/>
          <p:cNvPicPr>
            <a:picLocks noChangeAspect="1"/>
          </p:cNvPicPr>
          <p:nvPr/>
        </p:nvPicPr>
        <p:blipFill>
          <a:blip r:embed="rId2"/>
          <a:srcRect/>
          <a:stretch>
            <a:fillRect/>
          </a:stretch>
        </p:blipFill>
        <p:spPr bwMode="auto">
          <a:xfrm>
            <a:off x="95250" y="514350"/>
            <a:ext cx="8953500" cy="5829300"/>
          </a:xfrm>
          <a:prstGeom prst="rect">
            <a:avLst/>
          </a:prstGeom>
          <a:noFill/>
          <a:ln w="9525">
            <a:noFill/>
            <a:miter lim="800000"/>
            <a:headEnd/>
            <a:tailEnd/>
          </a:ln>
        </p:spPr>
      </p:pic>
    </p:spTree>
    <p:extLst>
      <p:ext uri="{BB962C8B-B14F-4D97-AF65-F5344CB8AC3E}">
        <p14:creationId xmlns:p14="http://schemas.microsoft.com/office/powerpoint/2010/main" val="244769436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a:p>
        </p:txBody>
      </p:sp>
      <p:pic>
        <p:nvPicPr>
          <p:cNvPr id="4" name="Immagine 3" descr="Colbert1666.jpg"/>
          <p:cNvPicPr>
            <a:picLocks noChangeAspect="1"/>
          </p:cNvPicPr>
          <p:nvPr/>
        </p:nvPicPr>
        <p:blipFill>
          <a:blip r:embed="rId2"/>
          <a:stretch>
            <a:fillRect/>
          </a:stretch>
        </p:blipFill>
        <p:spPr>
          <a:xfrm>
            <a:off x="1871283" y="0"/>
            <a:ext cx="5401434" cy="6858000"/>
          </a:xfrm>
          <a:prstGeom prst="rect">
            <a:avLst/>
          </a:prstGeom>
        </p:spPr>
      </p:pic>
    </p:spTree>
    <p:extLst>
      <p:ext uri="{BB962C8B-B14F-4D97-AF65-F5344CB8AC3E}">
        <p14:creationId xmlns:p14="http://schemas.microsoft.com/office/powerpoint/2010/main" val="330163941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a:p>
        </p:txBody>
      </p:sp>
      <p:pic>
        <p:nvPicPr>
          <p:cNvPr id="4" name="Picture 3" descr="Colosseo Fontana.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134079" y="-691875"/>
            <a:ext cx="6875842" cy="8241750"/>
          </a:xfrm>
          <a:prstGeom prst="rect">
            <a:avLst/>
          </a:prstGeom>
        </p:spPr>
      </p:pic>
    </p:spTree>
    <p:extLst>
      <p:ext uri="{BB962C8B-B14F-4D97-AF65-F5344CB8AC3E}">
        <p14:creationId xmlns:p14="http://schemas.microsoft.com/office/powerpoint/2010/main" val="343153617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a:p>
        </p:txBody>
      </p:sp>
      <p:pic>
        <p:nvPicPr>
          <p:cNvPr id="4" name="Immagine 3" descr="siena3.jpg"/>
          <p:cNvPicPr>
            <a:picLocks noChangeAspect="1"/>
          </p:cNvPicPr>
          <p:nvPr/>
        </p:nvPicPr>
        <p:blipFill>
          <a:blip r:embed="rId2"/>
          <a:stretch>
            <a:fillRect/>
          </a:stretch>
        </p:blipFill>
        <p:spPr>
          <a:xfrm>
            <a:off x="-93306" y="0"/>
            <a:ext cx="9330612" cy="6858000"/>
          </a:xfrm>
          <a:prstGeom prst="rect">
            <a:avLst/>
          </a:prstGeom>
        </p:spPr>
      </p:pic>
    </p:spTree>
    <p:extLst>
      <p:ext uri="{BB962C8B-B14F-4D97-AF65-F5344CB8AC3E}">
        <p14:creationId xmlns:p14="http://schemas.microsoft.com/office/powerpoint/2010/main" val="368425861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Republic </a:t>
            </a:r>
            <a:r>
              <a:rPr lang="it-IT" dirty="0" err="1" smtClean="0"/>
              <a:t>of</a:t>
            </a:r>
            <a:r>
              <a:rPr lang="it-IT" dirty="0" smtClean="0"/>
              <a:t> Siena, 1459</a:t>
            </a:r>
            <a:br>
              <a:rPr lang="it-IT" dirty="0" smtClean="0"/>
            </a:br>
            <a:r>
              <a:rPr lang="it-IT" dirty="0" err="1" smtClean="0"/>
              <a:t>Eighteen</a:t>
            </a:r>
            <a:r>
              <a:rPr lang="it-IT" dirty="0" smtClean="0"/>
              <a:t> </a:t>
            </a:r>
            <a:r>
              <a:rPr lang="it-IT" dirty="0" err="1" smtClean="0"/>
              <a:t>Citizens</a:t>
            </a:r>
            <a:r>
              <a:rPr lang="it-IT" dirty="0" smtClean="0"/>
              <a:t> on </a:t>
            </a:r>
            <a:r>
              <a:rPr lang="it-IT" dirty="0" err="1" smtClean="0"/>
              <a:t>Crafts</a:t>
            </a:r>
            <a:endParaRPr lang="it-IT" dirty="0"/>
          </a:p>
        </p:txBody>
      </p:sp>
      <p:sp>
        <p:nvSpPr>
          <p:cNvPr id="3" name="Segnaposto contenuto 2"/>
          <p:cNvSpPr>
            <a:spLocks noGrp="1"/>
          </p:cNvSpPr>
          <p:nvPr>
            <p:ph idx="1"/>
          </p:nvPr>
        </p:nvSpPr>
        <p:spPr/>
        <p:txBody>
          <a:bodyPr>
            <a:normAutofit/>
          </a:bodyPr>
          <a:lstStyle/>
          <a:p>
            <a:r>
              <a:rPr lang="it-IT" dirty="0" smtClean="0"/>
              <a:t>Opening </a:t>
            </a:r>
            <a:r>
              <a:rPr lang="it-IT" dirty="0" err="1" smtClean="0"/>
              <a:t>declaration</a:t>
            </a:r>
            <a:r>
              <a:rPr lang="it-IT" dirty="0" smtClean="0"/>
              <a:t> </a:t>
            </a:r>
            <a:r>
              <a:rPr lang="it-IT" dirty="0" err="1" smtClean="0"/>
              <a:t>that</a:t>
            </a:r>
            <a:r>
              <a:rPr lang="it-IT" dirty="0" smtClean="0"/>
              <a:t> </a:t>
            </a:r>
            <a:r>
              <a:rPr lang="it-IT" dirty="0" err="1" smtClean="0"/>
              <a:t>they</a:t>
            </a:r>
            <a:r>
              <a:rPr lang="it-IT" dirty="0" smtClean="0"/>
              <a:t> are </a:t>
            </a:r>
            <a:r>
              <a:rPr lang="it-IT" dirty="0" err="1" smtClean="0"/>
              <a:t>acting</a:t>
            </a:r>
            <a:r>
              <a:rPr lang="en-US" dirty="0" smtClean="0"/>
              <a:t> “considering the great utility that every republic draws from having an abundance of trades and skills in its city, by means of which the poor men find work and earnings, and goods are obtained at the best price, the city becomes more populated and in the end wealthy, because foreign money comes in and its own money does not go out”</a:t>
            </a:r>
            <a:r>
              <a:rPr lang="it-IT" dirty="0" smtClean="0"/>
              <a:t> </a:t>
            </a:r>
            <a:endParaRPr lang="it-IT" dirty="0"/>
          </a:p>
        </p:txBody>
      </p:sp>
    </p:spTree>
    <p:extLst>
      <p:ext uri="{BB962C8B-B14F-4D97-AF65-F5344CB8AC3E}">
        <p14:creationId xmlns:p14="http://schemas.microsoft.com/office/powerpoint/2010/main" val="164542236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a:p>
        </p:txBody>
      </p:sp>
      <p:pic>
        <p:nvPicPr>
          <p:cNvPr id="4" name="Immagine 3" descr="434.jpg"/>
          <p:cNvPicPr>
            <a:picLocks noChangeAspect="1"/>
          </p:cNvPicPr>
          <p:nvPr/>
        </p:nvPicPr>
        <p:blipFill>
          <a:blip r:embed="rId2"/>
          <a:stretch>
            <a:fillRect/>
          </a:stretch>
        </p:blipFill>
        <p:spPr>
          <a:xfrm>
            <a:off x="0" y="949476"/>
            <a:ext cx="9144000" cy="4959048"/>
          </a:xfrm>
          <a:prstGeom prst="rect">
            <a:avLst/>
          </a:prstGeom>
        </p:spPr>
      </p:pic>
    </p:spTree>
    <p:extLst>
      <p:ext uri="{BB962C8B-B14F-4D97-AF65-F5344CB8AC3E}">
        <p14:creationId xmlns:p14="http://schemas.microsoft.com/office/powerpoint/2010/main" val="402613376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36974" y="1487327"/>
            <a:ext cx="6366129" cy="2941232"/>
          </a:xfrm>
        </p:spPr>
        <p:txBody>
          <a:bodyPr/>
          <a:lstStyle/>
          <a:p>
            <a:endParaRPr lang="en-US" dirty="0" smtClean="0"/>
          </a:p>
          <a:p>
            <a:endParaRPr lang="en-US" dirty="0"/>
          </a:p>
          <a:p>
            <a:endParaRPr lang="en-US" dirty="0"/>
          </a:p>
        </p:txBody>
      </p:sp>
      <p:sp>
        <p:nvSpPr>
          <p:cNvPr id="4" name="TextBox 3"/>
          <p:cNvSpPr txBox="1"/>
          <p:nvPr/>
        </p:nvSpPr>
        <p:spPr>
          <a:xfrm>
            <a:off x="0" y="0"/>
            <a:ext cx="9144000" cy="6647976"/>
          </a:xfrm>
          <a:prstGeom prst="rect">
            <a:avLst/>
          </a:prstGeom>
          <a:noFill/>
        </p:spPr>
        <p:txBody>
          <a:bodyPr wrap="square" rtlCol="0">
            <a:spAutoFit/>
          </a:bodyPr>
          <a:lstStyle/>
          <a:p>
            <a:pPr algn="ctr"/>
            <a:r>
              <a:rPr lang="en-US" sz="2400" dirty="0" smtClean="0"/>
              <a:t>19 March 1474</a:t>
            </a:r>
          </a:p>
          <a:p>
            <a:pPr>
              <a:lnSpc>
                <a:spcPct val="140000"/>
              </a:lnSpc>
            </a:pPr>
            <a:r>
              <a:rPr lang="en-US" dirty="0" smtClean="0">
                <a:latin typeface="Arial"/>
                <a:cs typeface="Arial"/>
              </a:rPr>
              <a:t>There are men in this city, and also there come other persons every day from different </a:t>
            </a:r>
          </a:p>
          <a:p>
            <a:pPr>
              <a:lnSpc>
                <a:spcPct val="140000"/>
              </a:lnSpc>
            </a:pPr>
            <a:r>
              <a:rPr lang="en-US" dirty="0" smtClean="0">
                <a:latin typeface="Arial"/>
                <a:cs typeface="Arial"/>
              </a:rPr>
              <a:t>places by reason of its greatness and goodness, who have most clever minds, capable </a:t>
            </a:r>
          </a:p>
          <a:p>
            <a:pPr>
              <a:lnSpc>
                <a:spcPct val="140000"/>
              </a:lnSpc>
            </a:pPr>
            <a:r>
              <a:rPr lang="en-US" dirty="0" smtClean="0">
                <a:latin typeface="Arial"/>
                <a:cs typeface="Arial"/>
              </a:rPr>
              <a:t>of devising and inventing all kinds of ingenious contrivances. And should it be </a:t>
            </a:r>
          </a:p>
          <a:p>
            <a:pPr>
              <a:lnSpc>
                <a:spcPct val="140000"/>
              </a:lnSpc>
            </a:pPr>
            <a:r>
              <a:rPr lang="en-US" dirty="0" smtClean="0">
                <a:latin typeface="Arial"/>
                <a:cs typeface="Arial"/>
              </a:rPr>
              <a:t>legislated that the works and contrivances invented by them could not be copied and </a:t>
            </a:r>
          </a:p>
          <a:p>
            <a:pPr>
              <a:lnSpc>
                <a:spcPct val="140000"/>
              </a:lnSpc>
            </a:pPr>
            <a:r>
              <a:rPr lang="en-US" dirty="0" smtClean="0">
                <a:latin typeface="Arial"/>
                <a:cs typeface="Arial"/>
              </a:rPr>
              <a:t>made by others so that they are deprived of their </a:t>
            </a:r>
            <a:r>
              <a:rPr lang="en-US" dirty="0" err="1" smtClean="0">
                <a:latin typeface="Arial"/>
                <a:cs typeface="Arial"/>
              </a:rPr>
              <a:t>honour</a:t>
            </a:r>
            <a:r>
              <a:rPr lang="en-US" dirty="0" smtClean="0">
                <a:latin typeface="Arial"/>
                <a:cs typeface="Arial"/>
              </a:rPr>
              <a:t>, men of such kind would </a:t>
            </a:r>
          </a:p>
          <a:p>
            <a:pPr>
              <a:lnSpc>
                <a:spcPct val="140000"/>
              </a:lnSpc>
            </a:pPr>
            <a:r>
              <a:rPr lang="en-US" dirty="0" smtClean="0">
                <a:latin typeface="Arial"/>
                <a:cs typeface="Arial"/>
              </a:rPr>
              <a:t>exert their minds, invent and make things that would be of no small utility and benefit </a:t>
            </a:r>
          </a:p>
          <a:p>
            <a:pPr>
              <a:lnSpc>
                <a:spcPct val="140000"/>
              </a:lnSpc>
            </a:pPr>
            <a:r>
              <a:rPr lang="en-US" dirty="0" smtClean="0">
                <a:latin typeface="Arial"/>
                <a:cs typeface="Arial"/>
              </a:rPr>
              <a:t>to our State. Therefore, the decision has been made that, by authority of this Council, </a:t>
            </a:r>
          </a:p>
          <a:p>
            <a:pPr>
              <a:lnSpc>
                <a:spcPct val="140000"/>
              </a:lnSpc>
            </a:pPr>
            <a:r>
              <a:rPr lang="en-US" dirty="0" smtClean="0">
                <a:latin typeface="Arial"/>
                <a:cs typeface="Arial"/>
              </a:rPr>
              <a:t>any person in this city who makes any new and ingenious contrivances not made </a:t>
            </a:r>
          </a:p>
          <a:p>
            <a:pPr>
              <a:lnSpc>
                <a:spcPct val="140000"/>
              </a:lnSpc>
            </a:pPr>
            <a:r>
              <a:rPr lang="en-US" dirty="0" smtClean="0">
                <a:latin typeface="Arial"/>
                <a:cs typeface="Arial"/>
              </a:rPr>
              <a:t>heretofore in our Dominion, shall, as soon as it is perfected so that it can be used and </a:t>
            </a:r>
          </a:p>
          <a:p>
            <a:pPr>
              <a:lnSpc>
                <a:spcPct val="140000"/>
              </a:lnSpc>
            </a:pPr>
            <a:r>
              <a:rPr lang="en-US" dirty="0" smtClean="0">
                <a:latin typeface="Arial"/>
                <a:cs typeface="Arial"/>
              </a:rPr>
              <a:t>exercised, give notice of the same to the office of our </a:t>
            </a:r>
            <a:r>
              <a:rPr lang="en-US" dirty="0" err="1" smtClean="0">
                <a:latin typeface="Arial"/>
                <a:cs typeface="Arial"/>
              </a:rPr>
              <a:t>Provveditori</a:t>
            </a:r>
            <a:r>
              <a:rPr lang="en-US" dirty="0" smtClean="0">
                <a:latin typeface="Arial"/>
                <a:cs typeface="Arial"/>
              </a:rPr>
              <a:t> di </a:t>
            </a:r>
            <a:r>
              <a:rPr lang="en-US" dirty="0" err="1" smtClean="0">
                <a:latin typeface="Arial"/>
                <a:cs typeface="Arial"/>
              </a:rPr>
              <a:t>Comun</a:t>
            </a:r>
            <a:r>
              <a:rPr lang="en-US" dirty="0" smtClean="0">
                <a:latin typeface="Arial"/>
                <a:cs typeface="Arial"/>
              </a:rPr>
              <a:t>, having </a:t>
            </a:r>
          </a:p>
          <a:p>
            <a:pPr>
              <a:lnSpc>
                <a:spcPct val="140000"/>
              </a:lnSpc>
            </a:pPr>
            <a:r>
              <a:rPr lang="en-US" dirty="0" smtClean="0">
                <a:latin typeface="Arial"/>
                <a:cs typeface="Arial"/>
              </a:rPr>
              <a:t>been forbidden up to ten years to any other person in any territory and place of ours to  make a contrivance in the form and resemblance of that one without the consent and  license of the author. And if nevertheless someone should make it, the aforesaid </a:t>
            </a:r>
          </a:p>
          <a:p>
            <a:pPr>
              <a:lnSpc>
                <a:spcPct val="140000"/>
              </a:lnSpc>
            </a:pPr>
            <a:r>
              <a:rPr lang="en-US" dirty="0" smtClean="0">
                <a:latin typeface="Arial"/>
                <a:cs typeface="Arial"/>
              </a:rPr>
              <a:t>author and inventor will have the liberty to cite him before any office of this city, </a:t>
            </a:r>
          </a:p>
          <a:p>
            <a:pPr>
              <a:lnSpc>
                <a:spcPct val="140000"/>
              </a:lnSpc>
            </a:pPr>
            <a:r>
              <a:rPr lang="en-US" dirty="0" smtClean="0">
                <a:latin typeface="Arial"/>
                <a:cs typeface="Arial"/>
              </a:rPr>
              <a:t>which office will force the aforesaid infringer to pay him the sum of one hundred </a:t>
            </a:r>
          </a:p>
          <a:p>
            <a:pPr>
              <a:lnSpc>
                <a:spcPct val="140000"/>
              </a:lnSpc>
            </a:pPr>
            <a:r>
              <a:rPr lang="en-US" dirty="0" smtClean="0">
                <a:latin typeface="Arial"/>
                <a:cs typeface="Arial"/>
              </a:rPr>
              <a:t>ducats and immediately destroy the contrivance.</a:t>
            </a:r>
            <a:endParaRPr lang="en-US" dirty="0">
              <a:latin typeface="Arial"/>
              <a:cs typeface="Arial"/>
            </a:endParaRPr>
          </a:p>
        </p:txBody>
      </p:sp>
    </p:spTree>
    <p:extLst>
      <p:ext uri="{BB962C8B-B14F-4D97-AF65-F5344CB8AC3E}">
        <p14:creationId xmlns:p14="http://schemas.microsoft.com/office/powerpoint/2010/main" val="283909196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5" name="Rectangle 4"/>
          <p:cNvSpPr/>
          <p:nvPr/>
        </p:nvSpPr>
        <p:spPr>
          <a:xfrm>
            <a:off x="554453" y="399274"/>
            <a:ext cx="8173707" cy="5940088"/>
          </a:xfrm>
          <a:prstGeom prst="rect">
            <a:avLst/>
          </a:prstGeom>
        </p:spPr>
        <p:txBody>
          <a:bodyPr wrap="square">
            <a:spAutoFit/>
          </a:bodyPr>
          <a:lstStyle/>
          <a:p>
            <a:pPr algn="ctr"/>
            <a:r>
              <a:rPr lang="it-IT" sz="2000" b="1" dirty="0" smtClean="0"/>
              <a:t>Archivio di Stato di Lucca</a:t>
            </a:r>
            <a:r>
              <a:rPr lang="it-IT" sz="2000" b="1" dirty="0"/>
              <a:t>, Consiglio Generale, Riformagioni Pubbliche, </a:t>
            </a:r>
            <a:r>
              <a:rPr lang="it-IT" sz="2000" b="1" dirty="0" smtClean="0"/>
              <a:t>42</a:t>
            </a:r>
          </a:p>
          <a:p>
            <a:pPr algn="ctr"/>
            <a:r>
              <a:rPr lang="it-IT" sz="2000" b="1" dirty="0" smtClean="0"/>
              <a:t>8 </a:t>
            </a:r>
            <a:r>
              <a:rPr lang="it-IT" sz="2000" b="1" dirty="0" err="1" smtClean="0"/>
              <a:t>January</a:t>
            </a:r>
            <a:r>
              <a:rPr lang="it-IT" sz="2000" b="1" dirty="0" smtClean="0"/>
              <a:t> 1544</a:t>
            </a:r>
            <a:endParaRPr lang="it-IT" sz="2000" b="1" dirty="0"/>
          </a:p>
          <a:p>
            <a:r>
              <a:rPr lang="it-IT" sz="2000" dirty="0"/>
              <a:t> </a:t>
            </a:r>
          </a:p>
          <a:p>
            <a:r>
              <a:rPr lang="it-IT" sz="2000" dirty="0" err="1"/>
              <a:t>Auctoritas</a:t>
            </a:r>
            <a:r>
              <a:rPr lang="it-IT" sz="2000" dirty="0"/>
              <a:t> data </a:t>
            </a:r>
            <a:r>
              <a:rPr lang="it-IT" sz="2000" dirty="0" err="1"/>
              <a:t>tribus</a:t>
            </a:r>
            <a:r>
              <a:rPr lang="it-IT" sz="2000" dirty="0"/>
              <a:t> </a:t>
            </a:r>
            <a:r>
              <a:rPr lang="it-IT" sz="2000" dirty="0" err="1"/>
              <a:t>civibus</a:t>
            </a:r>
            <a:r>
              <a:rPr lang="it-IT" sz="2000" dirty="0"/>
              <a:t> </a:t>
            </a:r>
            <a:r>
              <a:rPr lang="it-IT" sz="2000" dirty="0" err="1"/>
              <a:t>inveniendo</a:t>
            </a:r>
            <a:r>
              <a:rPr lang="it-IT" sz="2000" dirty="0"/>
              <a:t> </a:t>
            </a:r>
            <a:r>
              <a:rPr lang="it-IT" sz="2000" dirty="0" err="1"/>
              <a:t>homines</a:t>
            </a:r>
            <a:r>
              <a:rPr lang="it-IT" sz="2000" dirty="0"/>
              <a:t> </a:t>
            </a:r>
            <a:r>
              <a:rPr lang="it-IT" sz="2000" dirty="0" err="1"/>
              <a:t>aptos</a:t>
            </a:r>
            <a:r>
              <a:rPr lang="it-IT" sz="2000" dirty="0"/>
              <a:t> pro introducendo in </a:t>
            </a:r>
            <a:r>
              <a:rPr lang="it-IT" sz="2000" dirty="0" err="1"/>
              <a:t>civitate</a:t>
            </a:r>
            <a:r>
              <a:rPr lang="it-IT" sz="2000" dirty="0"/>
              <a:t> </a:t>
            </a:r>
            <a:r>
              <a:rPr lang="it-IT" sz="2000" dirty="0" err="1"/>
              <a:t>novas</a:t>
            </a:r>
            <a:r>
              <a:rPr lang="it-IT" sz="2000" dirty="0"/>
              <a:t> </a:t>
            </a:r>
            <a:r>
              <a:rPr lang="it-IT" sz="2000" dirty="0" err="1"/>
              <a:t>artes</a:t>
            </a:r>
            <a:endParaRPr lang="it-IT" sz="2000" dirty="0"/>
          </a:p>
          <a:p>
            <a:r>
              <a:rPr lang="it-IT" sz="2000" dirty="0"/>
              <a:t> </a:t>
            </a:r>
          </a:p>
          <a:p>
            <a:r>
              <a:rPr lang="it-IT" sz="2000" dirty="0" err="1" smtClean="0"/>
              <a:t>Quod</a:t>
            </a:r>
            <a:r>
              <a:rPr lang="it-IT" sz="2000" dirty="0" smtClean="0"/>
              <a:t> </a:t>
            </a:r>
            <a:r>
              <a:rPr lang="it-IT" sz="2000" dirty="0" err="1"/>
              <a:t>auctoritate</a:t>
            </a:r>
            <a:r>
              <a:rPr lang="it-IT" sz="2000" dirty="0"/>
              <a:t> et pro bono </a:t>
            </a:r>
            <a:r>
              <a:rPr lang="it-IT" sz="2000" dirty="0" err="1"/>
              <a:t>publico</a:t>
            </a:r>
            <a:r>
              <a:rPr lang="it-IT" sz="2000" dirty="0"/>
              <a:t> et </a:t>
            </a:r>
            <a:r>
              <a:rPr lang="it-IT" sz="2000" dirty="0" err="1"/>
              <a:t>utilitate</a:t>
            </a:r>
            <a:r>
              <a:rPr lang="it-IT" sz="2000" dirty="0"/>
              <a:t> </a:t>
            </a:r>
            <a:r>
              <a:rPr lang="it-IT" sz="2000" dirty="0" err="1"/>
              <a:t>civium</a:t>
            </a:r>
            <a:r>
              <a:rPr lang="it-IT" sz="2000" dirty="0"/>
              <a:t> </a:t>
            </a:r>
            <a:r>
              <a:rPr lang="it-IT" sz="2000" dirty="0" err="1"/>
              <a:t>nostrorum</a:t>
            </a:r>
            <a:r>
              <a:rPr lang="it-IT" sz="2000" dirty="0"/>
              <a:t> </a:t>
            </a:r>
            <a:r>
              <a:rPr lang="it-IT" sz="2000" dirty="0" err="1"/>
              <a:t>intelligatur</a:t>
            </a:r>
            <a:r>
              <a:rPr lang="it-IT" sz="2000" dirty="0"/>
              <a:t> et </a:t>
            </a:r>
            <a:r>
              <a:rPr lang="it-IT" sz="2000" dirty="0" err="1"/>
              <a:t>sit</a:t>
            </a:r>
            <a:r>
              <a:rPr lang="it-IT" sz="2000" dirty="0"/>
              <a:t> data </a:t>
            </a:r>
            <a:r>
              <a:rPr lang="it-IT" sz="2000" dirty="0" err="1"/>
              <a:t>auctoritas</a:t>
            </a:r>
            <a:r>
              <a:rPr lang="it-IT" sz="2000" dirty="0"/>
              <a:t>, cura et in </a:t>
            </a:r>
            <a:r>
              <a:rPr lang="it-IT" sz="2000" dirty="0" err="1"/>
              <a:t>cunctum</a:t>
            </a:r>
            <a:r>
              <a:rPr lang="it-IT" sz="2000" dirty="0"/>
              <a:t> </a:t>
            </a:r>
            <a:r>
              <a:rPr lang="it-IT" sz="2000" dirty="0" err="1"/>
              <a:t>onus</a:t>
            </a:r>
            <a:r>
              <a:rPr lang="it-IT" sz="2000" dirty="0"/>
              <a:t> </a:t>
            </a:r>
            <a:r>
              <a:rPr lang="it-IT" sz="2000" dirty="0" err="1"/>
              <a:t>infrascriptis</a:t>
            </a:r>
            <a:r>
              <a:rPr lang="it-IT" sz="2000" dirty="0"/>
              <a:t> </a:t>
            </a:r>
            <a:r>
              <a:rPr lang="it-IT" sz="2000" dirty="0" err="1"/>
              <a:t>tribus</a:t>
            </a:r>
            <a:r>
              <a:rPr lang="it-IT" sz="2000" dirty="0"/>
              <a:t> speciali </a:t>
            </a:r>
            <a:r>
              <a:rPr lang="it-IT" sz="2000" dirty="0" err="1"/>
              <a:t>civibus</a:t>
            </a:r>
            <a:r>
              <a:rPr lang="it-IT" sz="2000" dirty="0"/>
              <a:t> </a:t>
            </a:r>
            <a:r>
              <a:rPr lang="it-IT" sz="2000" dirty="0" err="1"/>
              <a:t>examinandi</a:t>
            </a:r>
            <a:r>
              <a:rPr lang="it-IT" sz="2000" dirty="0"/>
              <a:t> </a:t>
            </a:r>
            <a:r>
              <a:rPr lang="it-IT" sz="2000" dirty="0" err="1"/>
              <a:t>modum</a:t>
            </a:r>
            <a:r>
              <a:rPr lang="it-IT" sz="2000" dirty="0"/>
              <a:t> et </a:t>
            </a:r>
            <a:r>
              <a:rPr lang="it-IT" sz="2000" dirty="0" err="1"/>
              <a:t>viam</a:t>
            </a:r>
            <a:r>
              <a:rPr lang="it-IT" sz="2000" dirty="0"/>
              <a:t> </a:t>
            </a:r>
            <a:r>
              <a:rPr lang="it-IT" sz="2000" dirty="0" err="1"/>
              <a:t>quomodo</a:t>
            </a:r>
            <a:r>
              <a:rPr lang="it-IT" sz="2000" dirty="0"/>
              <a:t> introduci </a:t>
            </a:r>
            <a:r>
              <a:rPr lang="it-IT" sz="2000" dirty="0" err="1"/>
              <a:t>possit</a:t>
            </a:r>
            <a:r>
              <a:rPr lang="it-IT" sz="2000" dirty="0"/>
              <a:t> in </a:t>
            </a:r>
            <a:r>
              <a:rPr lang="it-IT" sz="2000" dirty="0" err="1"/>
              <a:t>civitate</a:t>
            </a:r>
            <a:r>
              <a:rPr lang="it-IT" sz="2000" dirty="0"/>
              <a:t> nostra nove </a:t>
            </a:r>
            <a:r>
              <a:rPr lang="it-IT" sz="2000" dirty="0" err="1"/>
              <a:t>artes</a:t>
            </a:r>
            <a:r>
              <a:rPr lang="it-IT" sz="2000" dirty="0"/>
              <a:t>, qui </a:t>
            </a:r>
            <a:r>
              <a:rPr lang="it-IT" sz="2000" dirty="0" err="1"/>
              <a:t>cives</a:t>
            </a:r>
            <a:r>
              <a:rPr lang="it-IT" sz="2000" dirty="0"/>
              <a:t> </a:t>
            </a:r>
            <a:r>
              <a:rPr lang="it-IT" sz="2000" dirty="0" err="1"/>
              <a:t>curam</a:t>
            </a:r>
            <a:r>
              <a:rPr lang="it-IT" sz="2000" dirty="0"/>
              <a:t> </a:t>
            </a:r>
            <a:r>
              <a:rPr lang="it-IT" sz="2000" dirty="0" err="1"/>
              <a:t>particularem</a:t>
            </a:r>
            <a:r>
              <a:rPr lang="it-IT" sz="2000" dirty="0"/>
              <a:t> et </a:t>
            </a:r>
            <a:r>
              <a:rPr lang="it-IT" sz="2000" dirty="0" err="1"/>
              <a:t>spetialem</a:t>
            </a:r>
            <a:r>
              <a:rPr lang="it-IT" sz="2000" dirty="0"/>
              <a:t> </a:t>
            </a:r>
            <a:r>
              <a:rPr lang="it-IT" sz="2000" dirty="0" err="1"/>
              <a:t>habeant</a:t>
            </a:r>
            <a:r>
              <a:rPr lang="it-IT" sz="2000" dirty="0"/>
              <a:t> </a:t>
            </a:r>
            <a:r>
              <a:rPr lang="it-IT" sz="2000" dirty="0" err="1"/>
              <a:t>vigilandi</a:t>
            </a:r>
            <a:r>
              <a:rPr lang="it-IT" sz="2000" dirty="0"/>
              <a:t> et </a:t>
            </a:r>
            <a:r>
              <a:rPr lang="it-IT" sz="2000" dirty="0" err="1"/>
              <a:t>inveniendi</a:t>
            </a:r>
            <a:r>
              <a:rPr lang="it-IT" sz="2000" dirty="0"/>
              <a:t> </a:t>
            </a:r>
            <a:r>
              <a:rPr lang="it-IT" sz="2000" dirty="0" err="1"/>
              <a:t>homines</a:t>
            </a:r>
            <a:r>
              <a:rPr lang="it-IT" sz="2000" dirty="0"/>
              <a:t> </a:t>
            </a:r>
            <a:r>
              <a:rPr lang="it-IT" sz="2000" dirty="0" err="1"/>
              <a:t>actos</a:t>
            </a:r>
            <a:r>
              <a:rPr lang="it-IT" sz="2000" dirty="0"/>
              <a:t> et </a:t>
            </a:r>
            <a:r>
              <a:rPr lang="it-IT" sz="2000" dirty="0" err="1"/>
              <a:t>expertos</a:t>
            </a:r>
            <a:r>
              <a:rPr lang="it-IT" sz="2000" dirty="0"/>
              <a:t> circa </a:t>
            </a:r>
            <a:r>
              <a:rPr lang="it-IT" sz="2000" dirty="0" err="1"/>
              <a:t>predicta</a:t>
            </a:r>
            <a:r>
              <a:rPr lang="it-IT" sz="2000" dirty="0"/>
              <a:t>. Et quando </a:t>
            </a:r>
            <a:r>
              <a:rPr lang="it-IT" sz="2000" dirty="0" err="1"/>
              <a:t>eis</a:t>
            </a:r>
            <a:r>
              <a:rPr lang="it-IT" sz="2000" dirty="0"/>
              <a:t> </a:t>
            </a:r>
            <a:r>
              <a:rPr lang="it-IT" sz="2000" dirty="0" err="1"/>
              <a:t>necessarium</a:t>
            </a:r>
            <a:r>
              <a:rPr lang="it-IT" sz="2000" dirty="0"/>
              <a:t> et </a:t>
            </a:r>
            <a:r>
              <a:rPr lang="it-IT" sz="2000" dirty="0" err="1"/>
              <a:t>oportunum</a:t>
            </a:r>
            <a:r>
              <a:rPr lang="it-IT" sz="2000" dirty="0"/>
              <a:t> </a:t>
            </a:r>
            <a:r>
              <a:rPr lang="it-IT" sz="2000" dirty="0" err="1"/>
              <a:t>videbitur</a:t>
            </a:r>
            <a:r>
              <a:rPr lang="it-IT" sz="2000" dirty="0"/>
              <a:t> </a:t>
            </a:r>
            <a:r>
              <a:rPr lang="it-IT" sz="2000" dirty="0" err="1"/>
              <a:t>referre</a:t>
            </a:r>
            <a:r>
              <a:rPr lang="it-IT" sz="2000" dirty="0"/>
              <a:t> </a:t>
            </a:r>
            <a:r>
              <a:rPr lang="it-IT" sz="2000" dirty="0" err="1"/>
              <a:t>debeant</a:t>
            </a:r>
            <a:r>
              <a:rPr lang="it-IT" sz="2000" dirty="0"/>
              <a:t> </a:t>
            </a:r>
            <a:r>
              <a:rPr lang="it-IT" sz="2000" dirty="0" err="1"/>
              <a:t>magnificis</a:t>
            </a:r>
            <a:r>
              <a:rPr lang="it-IT" sz="2000" dirty="0"/>
              <a:t> D. </a:t>
            </a:r>
            <a:r>
              <a:rPr lang="it-IT" sz="2000" dirty="0" err="1"/>
              <a:t>Antianis</a:t>
            </a:r>
            <a:r>
              <a:rPr lang="it-IT" sz="2000" dirty="0"/>
              <a:t> quid </a:t>
            </a:r>
            <a:r>
              <a:rPr lang="it-IT" sz="2000" dirty="0" err="1"/>
              <a:t>egerint</a:t>
            </a:r>
            <a:r>
              <a:rPr lang="it-IT" sz="2000" dirty="0"/>
              <a:t>, </a:t>
            </a:r>
            <a:r>
              <a:rPr lang="it-IT" sz="2000" dirty="0" err="1"/>
              <a:t>quam</a:t>
            </a:r>
            <a:r>
              <a:rPr lang="it-IT" sz="2000" dirty="0"/>
              <a:t> </a:t>
            </a:r>
            <a:r>
              <a:rPr lang="it-IT" sz="2000" dirty="0" err="1"/>
              <a:t>relationem</a:t>
            </a:r>
            <a:r>
              <a:rPr lang="it-IT" sz="2000" dirty="0"/>
              <a:t> prefati magnifici D. </a:t>
            </a:r>
            <a:r>
              <a:rPr lang="it-IT" sz="2000" dirty="0" err="1"/>
              <a:t>Antiani</a:t>
            </a:r>
            <a:r>
              <a:rPr lang="it-IT" sz="2000" dirty="0"/>
              <a:t> </a:t>
            </a:r>
            <a:r>
              <a:rPr lang="it-IT" sz="2000" dirty="0" err="1"/>
              <a:t>teneatur</a:t>
            </a:r>
            <a:r>
              <a:rPr lang="it-IT" sz="2000" dirty="0"/>
              <a:t> </a:t>
            </a:r>
            <a:r>
              <a:rPr lang="it-IT" sz="2000" dirty="0" err="1"/>
              <a:t>proponere</a:t>
            </a:r>
            <a:r>
              <a:rPr lang="it-IT" sz="2000" dirty="0"/>
              <a:t> in presenti magnifico Consilio, ut super </a:t>
            </a:r>
            <a:r>
              <a:rPr lang="it-IT" sz="2000" dirty="0" err="1"/>
              <a:t>predictis</a:t>
            </a:r>
            <a:r>
              <a:rPr lang="it-IT" sz="2000" dirty="0"/>
              <a:t> </a:t>
            </a:r>
            <a:r>
              <a:rPr lang="it-IT" sz="2000" dirty="0" err="1"/>
              <a:t>deliberet</a:t>
            </a:r>
            <a:r>
              <a:rPr lang="it-IT" sz="2000" dirty="0"/>
              <a:t> </a:t>
            </a:r>
            <a:r>
              <a:rPr lang="it-IT" sz="2000" dirty="0" err="1"/>
              <a:t>prout</a:t>
            </a:r>
            <a:r>
              <a:rPr lang="it-IT" sz="2000" dirty="0"/>
              <a:t> ei </a:t>
            </a:r>
            <a:r>
              <a:rPr lang="it-IT" sz="2000" dirty="0" err="1"/>
              <a:t>videbitur</a:t>
            </a:r>
            <a:r>
              <a:rPr lang="it-IT" sz="2000" dirty="0"/>
              <a:t>. Duratura </a:t>
            </a:r>
            <a:r>
              <a:rPr lang="it-IT" sz="2000" dirty="0" err="1"/>
              <a:t>dicta</a:t>
            </a:r>
            <a:r>
              <a:rPr lang="it-IT" sz="2000" dirty="0"/>
              <a:t> </a:t>
            </a:r>
            <a:r>
              <a:rPr lang="it-IT" sz="2000" dirty="0" err="1"/>
              <a:t>auctoritate</a:t>
            </a:r>
            <a:r>
              <a:rPr lang="it-IT" sz="2000" dirty="0"/>
              <a:t> toto presenti anno. Qui </a:t>
            </a:r>
            <a:r>
              <a:rPr lang="it-IT" sz="2000" dirty="0" err="1"/>
              <a:t>sunt</a:t>
            </a:r>
            <a:endParaRPr lang="it-IT" sz="2000" dirty="0"/>
          </a:p>
          <a:p>
            <a:r>
              <a:rPr lang="it-IT" sz="2000" dirty="0"/>
              <a:t> </a:t>
            </a:r>
          </a:p>
          <a:p>
            <a:r>
              <a:rPr lang="it-IT" sz="2000" dirty="0" err="1"/>
              <a:t>Franciscus</a:t>
            </a:r>
            <a:r>
              <a:rPr lang="it-IT" sz="2000" dirty="0"/>
              <a:t> </a:t>
            </a:r>
            <a:r>
              <a:rPr lang="it-IT" sz="2000" dirty="0" err="1"/>
              <a:t>Burlamacchi</a:t>
            </a:r>
            <a:endParaRPr lang="it-IT" sz="2000" dirty="0"/>
          </a:p>
          <a:p>
            <a:r>
              <a:rPr lang="it-IT" sz="2000" dirty="0" err="1"/>
              <a:t>Bernardinus</a:t>
            </a:r>
            <a:r>
              <a:rPr lang="it-IT" sz="2000" dirty="0"/>
              <a:t> Cenami</a:t>
            </a:r>
          </a:p>
          <a:p>
            <a:r>
              <a:rPr lang="it-IT" sz="2000" dirty="0" err="1"/>
              <a:t>Martinus</a:t>
            </a:r>
            <a:r>
              <a:rPr lang="it-IT" sz="2000" dirty="0"/>
              <a:t> </a:t>
            </a:r>
            <a:r>
              <a:rPr lang="it-IT" sz="2000" dirty="0" smtClean="0"/>
              <a:t>Bernardini</a:t>
            </a:r>
            <a:endParaRPr lang="it-IT" sz="2000" dirty="0"/>
          </a:p>
        </p:txBody>
      </p:sp>
    </p:spTree>
    <p:extLst>
      <p:ext uri="{BB962C8B-B14F-4D97-AF65-F5344CB8AC3E}">
        <p14:creationId xmlns:p14="http://schemas.microsoft.com/office/powerpoint/2010/main" val="257311916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46038"/>
            <a:ext cx="8229600" cy="563562"/>
          </a:xfrm>
        </p:spPr>
        <p:txBody>
          <a:bodyPr>
            <a:noAutofit/>
          </a:bodyPr>
          <a:lstStyle/>
          <a:p>
            <a:r>
              <a:rPr lang="it-IT" sz="2000" b="1" dirty="0" smtClean="0">
                <a:latin typeface="Arial"/>
                <a:cs typeface="Arial"/>
              </a:rPr>
              <a:t/>
            </a:r>
            <a:br>
              <a:rPr lang="it-IT" sz="2000" b="1" dirty="0" smtClean="0">
                <a:latin typeface="Arial"/>
                <a:cs typeface="Arial"/>
              </a:rPr>
            </a:br>
            <a:r>
              <a:rPr lang="it-IT" sz="2000" b="1" dirty="0" smtClean="0">
                <a:latin typeface="Arial"/>
                <a:cs typeface="Arial"/>
              </a:rPr>
              <a:t/>
            </a:r>
            <a:br>
              <a:rPr lang="it-IT" sz="2000" b="1" dirty="0" smtClean="0">
                <a:latin typeface="Arial"/>
                <a:cs typeface="Arial"/>
              </a:rPr>
            </a:br>
            <a:r>
              <a:rPr lang="it-IT" sz="2000" b="1" dirty="0" smtClean="0">
                <a:latin typeface="Arial"/>
                <a:cs typeface="Arial"/>
              </a:rPr>
              <a:t/>
            </a:r>
            <a:br>
              <a:rPr lang="it-IT" sz="2000" b="1" dirty="0" smtClean="0">
                <a:latin typeface="Arial"/>
                <a:cs typeface="Arial"/>
              </a:rPr>
            </a:br>
            <a:r>
              <a:rPr lang="it-IT" sz="2000" b="1" dirty="0" smtClean="0">
                <a:latin typeface="Arial"/>
                <a:cs typeface="Arial"/>
              </a:rPr>
              <a:t/>
            </a:r>
            <a:br>
              <a:rPr lang="it-IT" sz="2000" b="1" dirty="0" smtClean="0">
                <a:latin typeface="Arial"/>
                <a:cs typeface="Arial"/>
              </a:rPr>
            </a:br>
            <a:endParaRPr lang="it-IT" sz="2000" dirty="0">
              <a:latin typeface="Arial"/>
              <a:cs typeface="Arial"/>
            </a:endParaRPr>
          </a:p>
        </p:txBody>
      </p:sp>
      <p:sp>
        <p:nvSpPr>
          <p:cNvPr id="3" name="Segnaposto contenuto 2"/>
          <p:cNvSpPr>
            <a:spLocks noGrp="1"/>
          </p:cNvSpPr>
          <p:nvPr>
            <p:ph idx="1"/>
          </p:nvPr>
        </p:nvSpPr>
        <p:spPr>
          <a:xfrm>
            <a:off x="0" y="46038"/>
            <a:ext cx="9144000" cy="6811962"/>
          </a:xfrm>
        </p:spPr>
        <p:txBody>
          <a:bodyPr>
            <a:normAutofit lnSpcReduction="10000"/>
          </a:bodyPr>
          <a:lstStyle/>
          <a:p>
            <a:pPr algn="ctr">
              <a:buNone/>
            </a:pPr>
            <a:r>
              <a:rPr lang="it-IT" sz="1800" b="1" dirty="0" smtClean="0">
                <a:latin typeface="Arial"/>
                <a:cs typeface="Arial"/>
              </a:rPr>
              <a:t>State </a:t>
            </a:r>
            <a:r>
              <a:rPr lang="it-IT" sz="1800" b="1" dirty="0" err="1" smtClean="0">
                <a:latin typeface="Arial"/>
                <a:cs typeface="Arial"/>
              </a:rPr>
              <a:t>Incentives</a:t>
            </a:r>
            <a:r>
              <a:rPr lang="it-IT" sz="1800" b="1" dirty="0" smtClean="0">
                <a:latin typeface="Arial"/>
                <a:cs typeface="Arial"/>
              </a:rPr>
              <a:t> </a:t>
            </a:r>
            <a:r>
              <a:rPr lang="it-IT" sz="1800" b="1" i="1" dirty="0" smtClean="0">
                <a:latin typeface="Arial"/>
                <a:cs typeface="Arial"/>
              </a:rPr>
              <a:t>Pro Arte </a:t>
            </a:r>
            <a:r>
              <a:rPr lang="it-IT" sz="1800" b="1" i="1" dirty="0" err="1" smtClean="0">
                <a:latin typeface="Arial"/>
                <a:cs typeface="Arial"/>
              </a:rPr>
              <a:t>Introducenda</a:t>
            </a:r>
            <a:endParaRPr lang="it-IT" sz="1800" b="1" dirty="0" smtClean="0">
              <a:latin typeface="Arial"/>
              <a:cs typeface="Arial"/>
            </a:endParaRPr>
          </a:p>
          <a:p>
            <a:pPr>
              <a:buNone/>
            </a:pPr>
            <a:r>
              <a:rPr lang="it-IT" sz="1800" b="1" dirty="0" smtClean="0">
                <a:latin typeface="Arial"/>
                <a:cs typeface="Arial"/>
              </a:rPr>
              <a:t>	</a:t>
            </a:r>
          </a:p>
          <a:p>
            <a:pPr>
              <a:buNone/>
            </a:pPr>
            <a:r>
              <a:rPr lang="it-IT" sz="1800" b="1" dirty="0" err="1" smtClean="0">
                <a:latin typeface="Arial"/>
                <a:cs typeface="Arial"/>
              </a:rPr>
              <a:t>1</a:t>
            </a:r>
            <a:r>
              <a:rPr lang="it-IT" sz="1800" b="1" dirty="0" smtClean="0">
                <a:latin typeface="Arial"/>
                <a:cs typeface="Arial"/>
              </a:rPr>
              <a:t>. </a:t>
            </a:r>
            <a:r>
              <a:rPr lang="en-GB" sz="1800" b="1" dirty="0">
                <a:latin typeface="Arial"/>
                <a:cs typeface="Arial"/>
              </a:rPr>
              <a:t>M</a:t>
            </a:r>
            <a:r>
              <a:rPr lang="en-GB" sz="1800" b="1" dirty="0" smtClean="0">
                <a:latin typeface="Arial"/>
                <a:cs typeface="Arial"/>
              </a:rPr>
              <a:t>onopoly </a:t>
            </a:r>
            <a:r>
              <a:rPr lang="en-GB" sz="1800" b="1" dirty="0">
                <a:latin typeface="Arial"/>
                <a:cs typeface="Arial"/>
              </a:rPr>
              <a:t>right for the</a:t>
            </a:r>
            <a:r>
              <a:rPr lang="en-GB" sz="1800" b="1" dirty="0" smtClean="0">
                <a:latin typeface="Arial"/>
                <a:cs typeface="Arial"/>
              </a:rPr>
              <a:t> new craft, </a:t>
            </a:r>
            <a:r>
              <a:rPr lang="en-GB" sz="1800" b="1" dirty="0">
                <a:latin typeface="Arial"/>
                <a:cs typeface="Arial"/>
              </a:rPr>
              <a:t>as a protective measure against internal competition</a:t>
            </a:r>
            <a:r>
              <a:rPr lang="it-IT" sz="1800" b="1" dirty="0" smtClean="0">
                <a:latin typeface="Arial"/>
                <a:cs typeface="Arial"/>
              </a:rPr>
              <a:t> </a:t>
            </a:r>
          </a:p>
          <a:p>
            <a:pPr>
              <a:buNone/>
            </a:pPr>
            <a:endParaRPr lang="en-GB" sz="1800" b="1" dirty="0" smtClean="0">
              <a:latin typeface="Arial"/>
              <a:cs typeface="Arial"/>
            </a:endParaRPr>
          </a:p>
          <a:p>
            <a:pPr>
              <a:buNone/>
            </a:pPr>
            <a:r>
              <a:rPr lang="en-GB" sz="1800" b="1" dirty="0" smtClean="0">
                <a:latin typeface="Arial"/>
                <a:cs typeface="Arial"/>
              </a:rPr>
              <a:t>2. Protective </a:t>
            </a:r>
            <a:r>
              <a:rPr lang="en-GB" sz="1800" b="1" dirty="0">
                <a:latin typeface="Arial"/>
                <a:cs typeface="Arial"/>
              </a:rPr>
              <a:t>measures against foreign competition, with prohibition of imports, either immediately </a:t>
            </a:r>
            <a:r>
              <a:rPr lang="en-GB" sz="1800" b="1" dirty="0" smtClean="0">
                <a:latin typeface="Arial"/>
                <a:cs typeface="Arial"/>
              </a:rPr>
              <a:t>or after </a:t>
            </a:r>
            <a:r>
              <a:rPr lang="en-GB" sz="1800" b="1" dirty="0">
                <a:latin typeface="Arial"/>
                <a:cs typeface="Arial"/>
              </a:rPr>
              <a:t>the new industry had grown enough to satisfy the local </a:t>
            </a:r>
            <a:r>
              <a:rPr lang="en-GB" sz="1800" b="1" dirty="0" smtClean="0">
                <a:latin typeface="Arial"/>
                <a:cs typeface="Arial"/>
              </a:rPr>
              <a:t>market</a:t>
            </a:r>
            <a:endParaRPr lang="it-IT" sz="1800" b="1" dirty="0" smtClean="0">
              <a:latin typeface="Arial"/>
              <a:cs typeface="Arial"/>
            </a:endParaRPr>
          </a:p>
          <a:p>
            <a:pPr>
              <a:buNone/>
            </a:pPr>
            <a:endParaRPr lang="it-IT" sz="1800" b="1" dirty="0" smtClean="0">
              <a:latin typeface="Arial"/>
              <a:cs typeface="Arial"/>
            </a:endParaRPr>
          </a:p>
          <a:p>
            <a:pPr>
              <a:buNone/>
            </a:pPr>
            <a:r>
              <a:rPr lang="it-IT" sz="1800" b="1" dirty="0" err="1" smtClean="0">
                <a:latin typeface="Arial"/>
                <a:cs typeface="Arial"/>
              </a:rPr>
              <a:t>3</a:t>
            </a:r>
            <a:r>
              <a:rPr lang="it-IT" sz="1800" b="1" dirty="0" smtClean="0">
                <a:latin typeface="Arial"/>
                <a:cs typeface="Arial"/>
              </a:rPr>
              <a:t>. </a:t>
            </a:r>
            <a:r>
              <a:rPr lang="en-GB" sz="1800" b="1" dirty="0">
                <a:latin typeface="Arial"/>
                <a:cs typeface="Arial"/>
              </a:rPr>
              <a:t>V</a:t>
            </a:r>
            <a:r>
              <a:rPr lang="en-GB" sz="1800" b="1" dirty="0" smtClean="0">
                <a:latin typeface="Arial"/>
                <a:cs typeface="Arial"/>
              </a:rPr>
              <a:t>ariable </a:t>
            </a:r>
            <a:r>
              <a:rPr lang="en-GB" sz="1800" b="1" dirty="0">
                <a:latin typeface="Arial"/>
                <a:cs typeface="Arial"/>
              </a:rPr>
              <a:t>set of fiscal benefits, with a partial or total exemption from customs duties for the raw materials imported and the finished products sent </a:t>
            </a:r>
            <a:r>
              <a:rPr lang="en-GB" sz="1800" b="1" dirty="0" smtClean="0">
                <a:latin typeface="Arial"/>
                <a:cs typeface="Arial"/>
              </a:rPr>
              <a:t>abroad</a:t>
            </a:r>
            <a:endParaRPr lang="it-IT" sz="1800" b="1" dirty="0" smtClean="0">
              <a:latin typeface="Arial"/>
              <a:cs typeface="Arial"/>
            </a:endParaRPr>
          </a:p>
          <a:p>
            <a:pPr>
              <a:buNone/>
            </a:pPr>
            <a:endParaRPr lang="it-IT" sz="1800" b="1" dirty="0" smtClean="0">
              <a:latin typeface="Arial"/>
              <a:cs typeface="Arial"/>
            </a:endParaRPr>
          </a:p>
          <a:p>
            <a:pPr>
              <a:buNone/>
            </a:pPr>
            <a:r>
              <a:rPr lang="it-IT" sz="1800" b="1" dirty="0" err="1" smtClean="0">
                <a:latin typeface="Arial"/>
                <a:cs typeface="Arial"/>
              </a:rPr>
              <a:t>4</a:t>
            </a:r>
            <a:r>
              <a:rPr lang="it-IT" sz="1800" b="1" dirty="0" smtClean="0">
                <a:latin typeface="Arial"/>
                <a:cs typeface="Arial"/>
              </a:rPr>
              <a:t>. </a:t>
            </a:r>
            <a:r>
              <a:rPr lang="en-GB" sz="1800" b="1" dirty="0">
                <a:latin typeface="Arial"/>
                <a:cs typeface="Arial"/>
              </a:rPr>
              <a:t>C</a:t>
            </a:r>
            <a:r>
              <a:rPr lang="en-GB" sz="1800" b="1" dirty="0" smtClean="0">
                <a:latin typeface="Arial"/>
                <a:cs typeface="Arial"/>
              </a:rPr>
              <a:t>oncession </a:t>
            </a:r>
            <a:r>
              <a:rPr lang="en-GB" sz="1800" b="1" dirty="0">
                <a:latin typeface="Arial"/>
                <a:cs typeface="Arial"/>
              </a:rPr>
              <a:t>of a house and/or a shop where the innovator could live and work, free of charge or at a reduced rent, plus other working </a:t>
            </a:r>
            <a:r>
              <a:rPr lang="en-GB" sz="1800" b="1" dirty="0" smtClean="0">
                <a:latin typeface="Arial"/>
                <a:cs typeface="Arial"/>
              </a:rPr>
              <a:t>premises</a:t>
            </a:r>
            <a:endParaRPr lang="it-IT" sz="1800" b="1" dirty="0" smtClean="0">
              <a:latin typeface="Arial"/>
              <a:cs typeface="Arial"/>
            </a:endParaRPr>
          </a:p>
          <a:p>
            <a:pPr>
              <a:buNone/>
            </a:pPr>
            <a:endParaRPr lang="en-GB" sz="1800" b="1" dirty="0" smtClean="0">
              <a:latin typeface="Arial"/>
              <a:cs typeface="Arial"/>
            </a:endParaRPr>
          </a:p>
          <a:p>
            <a:pPr>
              <a:buNone/>
            </a:pPr>
            <a:r>
              <a:rPr lang="en-GB" sz="1800" b="1" dirty="0" smtClean="0">
                <a:latin typeface="Arial"/>
                <a:cs typeface="Arial"/>
              </a:rPr>
              <a:t>5. Financial </a:t>
            </a:r>
            <a:r>
              <a:rPr lang="en-GB" sz="1800" b="1" dirty="0">
                <a:latin typeface="Arial"/>
                <a:cs typeface="Arial"/>
              </a:rPr>
              <a:t>help from the government for starting </a:t>
            </a:r>
            <a:r>
              <a:rPr lang="en-GB" sz="1800" b="1" dirty="0" smtClean="0">
                <a:latin typeface="Arial"/>
                <a:cs typeface="Arial"/>
              </a:rPr>
              <a:t>production - loan </a:t>
            </a:r>
            <a:r>
              <a:rPr lang="en-GB" sz="1800" b="1" dirty="0">
                <a:latin typeface="Arial"/>
                <a:cs typeface="Arial"/>
              </a:rPr>
              <a:t>at a special interest </a:t>
            </a:r>
            <a:r>
              <a:rPr lang="en-GB" sz="1800" b="1" dirty="0" smtClean="0">
                <a:latin typeface="Arial"/>
                <a:cs typeface="Arial"/>
              </a:rPr>
              <a:t>rate / gift / capital </a:t>
            </a:r>
            <a:r>
              <a:rPr lang="en-GB" sz="1800" b="1" dirty="0">
                <a:latin typeface="Arial"/>
                <a:cs typeface="Arial"/>
              </a:rPr>
              <a:t>in a joint venture with the local ruling family</a:t>
            </a:r>
            <a:r>
              <a:rPr lang="it-IT" sz="1800" b="1" dirty="0" smtClean="0">
                <a:latin typeface="Arial"/>
                <a:cs typeface="Arial"/>
              </a:rPr>
              <a:t> </a:t>
            </a:r>
          </a:p>
          <a:p>
            <a:pPr>
              <a:buNone/>
            </a:pPr>
            <a:endParaRPr lang="it-IT" sz="1800" b="1" dirty="0" smtClean="0">
              <a:latin typeface="Arial"/>
              <a:cs typeface="Arial"/>
            </a:endParaRPr>
          </a:p>
          <a:p>
            <a:pPr>
              <a:buNone/>
            </a:pPr>
            <a:r>
              <a:rPr lang="en-GB" sz="1800" b="1" dirty="0" smtClean="0">
                <a:latin typeface="Arial"/>
                <a:cs typeface="Arial"/>
              </a:rPr>
              <a:t>6. Special </a:t>
            </a:r>
            <a:r>
              <a:rPr lang="en-GB" sz="1800" b="1" dirty="0">
                <a:latin typeface="Arial"/>
                <a:cs typeface="Arial"/>
              </a:rPr>
              <a:t>provisions for the exploitation of energy </a:t>
            </a:r>
            <a:r>
              <a:rPr lang="en-GB" sz="1800" b="1" dirty="0" smtClean="0">
                <a:latin typeface="Arial"/>
                <a:cs typeface="Arial"/>
              </a:rPr>
              <a:t>sources (e.g. right </a:t>
            </a:r>
            <a:r>
              <a:rPr lang="en-GB" sz="1800" b="1" dirty="0">
                <a:latin typeface="Arial"/>
                <a:cs typeface="Arial"/>
              </a:rPr>
              <a:t>to use public </a:t>
            </a:r>
            <a:r>
              <a:rPr lang="en-GB" sz="1800" b="1" dirty="0" smtClean="0">
                <a:latin typeface="Arial"/>
                <a:cs typeface="Arial"/>
              </a:rPr>
              <a:t>water)</a:t>
            </a:r>
          </a:p>
          <a:p>
            <a:pPr>
              <a:buNone/>
            </a:pPr>
            <a:endParaRPr lang="en-GB" sz="1800" b="1" dirty="0" smtClean="0">
              <a:latin typeface="Arial"/>
              <a:cs typeface="Arial"/>
            </a:endParaRPr>
          </a:p>
          <a:p>
            <a:pPr>
              <a:buNone/>
            </a:pPr>
            <a:r>
              <a:rPr lang="en-GB" sz="1800" b="1" dirty="0" smtClean="0">
                <a:latin typeface="Arial"/>
                <a:cs typeface="Arial"/>
              </a:rPr>
              <a:t>7. Legal </a:t>
            </a:r>
            <a:r>
              <a:rPr lang="en-GB" sz="1800" b="1" dirty="0">
                <a:latin typeface="Arial"/>
                <a:cs typeface="Arial"/>
              </a:rPr>
              <a:t>privileges, including the permission to carry arms for the men involved in the </a:t>
            </a:r>
            <a:r>
              <a:rPr lang="en-GB" sz="1800" b="1" dirty="0" smtClean="0">
                <a:latin typeface="Arial"/>
                <a:cs typeface="Arial"/>
              </a:rPr>
              <a:t>enterprise</a:t>
            </a:r>
            <a:endParaRPr lang="it-IT" sz="1800" b="1" dirty="0" smtClean="0">
              <a:latin typeface="Arial"/>
              <a:cs typeface="Arial"/>
            </a:endParaRPr>
          </a:p>
          <a:p>
            <a:pPr>
              <a:buNone/>
            </a:pPr>
            <a:endParaRPr lang="it-IT" sz="1800" b="1" dirty="0" smtClean="0">
              <a:latin typeface="Arial"/>
              <a:cs typeface="Arial"/>
            </a:endParaRPr>
          </a:p>
          <a:p>
            <a:pPr>
              <a:buNone/>
            </a:pPr>
            <a:endParaRPr lang="it-IT" sz="1800" b="1" dirty="0">
              <a:latin typeface="Arial"/>
              <a:cs typeface="Arial"/>
            </a:endParaRPr>
          </a:p>
        </p:txBody>
      </p:sp>
    </p:spTree>
    <p:extLst>
      <p:ext uri="{BB962C8B-B14F-4D97-AF65-F5344CB8AC3E}">
        <p14:creationId xmlns:p14="http://schemas.microsoft.com/office/powerpoint/2010/main" val="141413967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Stradano - Nova Rep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3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384953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Stradano - Arma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1181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Stradano - Polvere da spa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64478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Stradano - Astrolab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6738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Stradano - Busso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050"/>
            <a:ext cx="9144000" cy="687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64348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Stradano - Longitud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65485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Stradano - Staff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71004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Stradano - Mulini a ven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2339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4" descr="brevetti europei"/>
          <p:cNvPicPr>
            <a:picLocks noChangeAspect="1" noChangeArrowheads="1"/>
          </p:cNvPicPr>
          <p:nvPr/>
        </p:nvPicPr>
        <p:blipFill>
          <a:blip r:embed="rId2"/>
          <a:srcRect/>
          <a:stretch>
            <a:fillRect/>
          </a:stretch>
        </p:blipFill>
        <p:spPr bwMode="auto">
          <a:xfrm>
            <a:off x="2051050" y="0"/>
            <a:ext cx="4975225" cy="6858000"/>
          </a:xfrm>
          <a:prstGeom prst="rect">
            <a:avLst/>
          </a:prstGeom>
          <a:noFill/>
          <a:ln w="9525">
            <a:noFill/>
            <a:miter lim="800000"/>
            <a:headEnd/>
            <a:tailEnd/>
          </a:ln>
        </p:spPr>
      </p:pic>
    </p:spTree>
    <p:extLst>
      <p:ext uri="{BB962C8B-B14F-4D97-AF65-F5344CB8AC3E}">
        <p14:creationId xmlns:p14="http://schemas.microsoft.com/office/powerpoint/2010/main" val="13005622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Stradano - Mulini ad acqu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35030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Stradano - Incisio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30289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Stradano - Stamp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85342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Stradano - Occhial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42721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Stradano - Distillazio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3571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Stradano - Zucche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80217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Stradano - Orolog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1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26180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Stradano - Bach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4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3218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Stradano - Nova Rep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3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79709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097290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2" descr="brevetti europei 2"/>
          <p:cNvPicPr>
            <a:picLocks noChangeAspect="1" noChangeArrowheads="1"/>
          </p:cNvPicPr>
          <p:nvPr/>
        </p:nvPicPr>
        <p:blipFill>
          <a:blip r:embed="rId2"/>
          <a:srcRect/>
          <a:stretch>
            <a:fillRect/>
          </a:stretch>
        </p:blipFill>
        <p:spPr bwMode="auto">
          <a:xfrm>
            <a:off x="2051050" y="260350"/>
            <a:ext cx="4548188" cy="6264275"/>
          </a:xfrm>
          <a:prstGeom prst="rect">
            <a:avLst/>
          </a:prstGeom>
          <a:noFill/>
          <a:ln w="9525">
            <a:noFill/>
            <a:miter lim="800000"/>
            <a:headEnd/>
            <a:tailEnd/>
          </a:ln>
        </p:spPr>
      </p:pic>
    </p:spTree>
    <p:extLst>
      <p:ext uri="{BB962C8B-B14F-4D97-AF65-F5344CB8AC3E}">
        <p14:creationId xmlns:p14="http://schemas.microsoft.com/office/powerpoint/2010/main" val="1394759070"/>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8891773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100806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2268330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4419528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Segnaposto contenuto 3" descr="ceredifrontph0.jpg"/>
          <p:cNvPicPr>
            <a:picLocks noGrp="1" noChangeAspect="1"/>
          </p:cNvPicPr>
          <p:nvPr>
            <p:ph idx="1"/>
          </p:nvPr>
        </p:nvPicPr>
        <p:blipFill>
          <a:blip r:embed="rId2"/>
          <a:stretch>
            <a:fillRect/>
          </a:stretch>
        </p:blipFill>
        <p:spPr>
          <a:xfrm>
            <a:off x="2438400" y="42730"/>
            <a:ext cx="4267200" cy="6815270"/>
          </a:xfrm>
        </p:spPr>
      </p:pic>
    </p:spTree>
    <p:extLst>
      <p:ext uri="{BB962C8B-B14F-4D97-AF65-F5344CB8AC3E}">
        <p14:creationId xmlns:p14="http://schemas.microsoft.com/office/powerpoint/2010/main" val="1660209565"/>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0802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Segnaposto contenuto 3" descr="27864.jpg"/>
          <p:cNvPicPr>
            <a:picLocks noGrp="1" noChangeAspect="1"/>
          </p:cNvPicPr>
          <p:nvPr>
            <p:ph idx="1"/>
          </p:nvPr>
        </p:nvPicPr>
        <p:blipFill>
          <a:blip r:embed="rId2"/>
          <a:stretch>
            <a:fillRect/>
          </a:stretch>
        </p:blipFill>
        <p:spPr>
          <a:xfrm>
            <a:off x="-94915" y="585630"/>
            <a:ext cx="9238915" cy="5686740"/>
          </a:xfrm>
        </p:spPr>
      </p:pic>
    </p:spTree>
    <p:extLst>
      <p:ext uri="{BB962C8B-B14F-4D97-AF65-F5344CB8AC3E}">
        <p14:creationId xmlns:p14="http://schemas.microsoft.com/office/powerpoint/2010/main" val="218088172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Senza titolo-8.jpg"/>
          <p:cNvPicPr>
            <a:picLocks noChangeAspect="1"/>
          </p:cNvPicPr>
          <p:nvPr/>
        </p:nvPicPr>
        <p:blipFill>
          <a:blip r:embed="rId2" cstate="print"/>
          <a:stretch>
            <a:fillRect/>
          </a:stretch>
        </p:blipFill>
        <p:spPr>
          <a:xfrm>
            <a:off x="2212104" y="0"/>
            <a:ext cx="4719792" cy="6858000"/>
          </a:xfrm>
          <a:prstGeom prst="rect">
            <a:avLst/>
          </a:prstGeom>
        </p:spPr>
      </p:pic>
    </p:spTree>
    <p:extLst>
      <p:ext uri="{BB962C8B-B14F-4D97-AF65-F5344CB8AC3E}">
        <p14:creationId xmlns:p14="http://schemas.microsoft.com/office/powerpoint/2010/main" val="194765147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63</TotalTime>
  <Words>354</Words>
  <Application>Microsoft Macintosh PowerPoint</Application>
  <PresentationFormat>On-screen Show (4:3)</PresentationFormat>
  <Paragraphs>44</Paragraphs>
  <Slides>76</Slides>
  <Notes>0</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Republic of Siena, 1459 Eighteen Citizens on Crafts</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E.U.I.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Luca Mola</dc:creator>
  <cp:lastModifiedBy>Luca Mola</cp:lastModifiedBy>
  <cp:revision>5</cp:revision>
  <dcterms:created xsi:type="dcterms:W3CDTF">2019-03-06T22:52:34Z</dcterms:created>
  <dcterms:modified xsi:type="dcterms:W3CDTF">2019-03-07T08:07:33Z</dcterms:modified>
</cp:coreProperties>
</file>