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74" r:id="rId6"/>
    <p:sldId id="260" r:id="rId7"/>
    <p:sldId id="261" r:id="rId8"/>
    <p:sldId id="271" r:id="rId9"/>
    <p:sldId id="262" r:id="rId10"/>
    <p:sldId id="265" r:id="rId11"/>
    <p:sldId id="264" r:id="rId12"/>
    <p:sldId id="270" r:id="rId13"/>
    <p:sldId id="266" r:id="rId14"/>
    <p:sldId id="259" r:id="rId15"/>
    <p:sldId id="276" r:id="rId16"/>
    <p:sldId id="268" r:id="rId17"/>
    <p:sldId id="269" r:id="rId18"/>
    <p:sldId id="273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023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90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95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36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777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209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706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59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711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36D90-D55A-428E-9169-6CE5C9EE11FD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Martin Luther: Reactionary or Revolutionary</a:t>
            </a:r>
            <a:r>
              <a:rPr lang="en-GB" dirty="0"/>
              <a:t>?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Peter Marshall</a:t>
            </a:r>
          </a:p>
        </p:txBody>
      </p:sp>
    </p:spTree>
    <p:extLst>
      <p:ext uri="{BB962C8B-B14F-4D97-AF65-F5344CB8AC3E}">
        <p14:creationId xmlns:p14="http://schemas.microsoft.com/office/powerpoint/2010/main" val="257442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“As soon as the coin in the coffer rings…”Tetzel’s Indulgence campaign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0" b="5768"/>
          <a:stretch/>
        </p:blipFill>
        <p:spPr>
          <a:xfrm>
            <a:off x="553116" y="1600200"/>
            <a:ext cx="3667902" cy="4264891"/>
          </a:xfrm>
        </p:spPr>
      </p:pic>
      <p:pic>
        <p:nvPicPr>
          <p:cNvPr id="8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277" y="1772816"/>
            <a:ext cx="3586123" cy="3816424"/>
          </a:xfrm>
        </p:spPr>
      </p:pic>
    </p:spTree>
    <p:extLst>
      <p:ext uri="{BB962C8B-B14F-4D97-AF65-F5344CB8AC3E}">
        <p14:creationId xmlns:p14="http://schemas.microsoft.com/office/powerpoint/2010/main" val="319259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Confrontation at Leipzig, June-July 1519</a:t>
            </a:r>
            <a:endParaRPr lang="en-GB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Luther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Johan Eck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56912"/>
            <a:ext cx="2955736" cy="4097725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704" y="2204864"/>
            <a:ext cx="2901876" cy="4104456"/>
          </a:xfrm>
        </p:spPr>
      </p:pic>
    </p:spTree>
    <p:extLst>
      <p:ext uri="{BB962C8B-B14F-4D97-AF65-F5344CB8AC3E}">
        <p14:creationId xmlns:p14="http://schemas.microsoft.com/office/powerpoint/2010/main" val="15968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Point of no return? Luther burns the bull of excommunication, 1520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017" y="1600200"/>
            <a:ext cx="4591966" cy="4525963"/>
          </a:xfrm>
        </p:spPr>
      </p:pic>
    </p:spTree>
    <p:extLst>
      <p:ext uri="{BB962C8B-B14F-4D97-AF65-F5344CB8AC3E}">
        <p14:creationId xmlns:p14="http://schemas.microsoft.com/office/powerpoint/2010/main" val="278699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More opponents – evangelical ones!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Andreas von </a:t>
            </a:r>
            <a:r>
              <a:rPr lang="en-GB" dirty="0" err="1" smtClean="0"/>
              <a:t>Karlstadt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094" y="3692557"/>
            <a:ext cx="914400" cy="915924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Ulrich Zwingli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254" y="2174875"/>
            <a:ext cx="2813317" cy="395128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86" t="16042" r="23933" b="14784"/>
          <a:stretch/>
        </p:blipFill>
        <p:spPr bwMode="auto">
          <a:xfrm>
            <a:off x="899593" y="2528787"/>
            <a:ext cx="3176882" cy="3636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10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The Faces of Princely Reformation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Philip of </a:t>
            </a:r>
            <a:r>
              <a:rPr lang="en-GB" dirty="0" err="1" smtClean="0"/>
              <a:t>Hesse</a:t>
            </a:r>
            <a:r>
              <a:rPr lang="en-GB" dirty="0" smtClean="0"/>
              <a:t>                 John Frederick</a:t>
            </a:r>
          </a:p>
          <a:p>
            <a:r>
              <a:rPr lang="en-GB" dirty="0" smtClean="0"/>
              <a:t>                                            of Saxony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                   Ulrich of Wurttemberg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289711"/>
            <a:ext cx="2097561" cy="299014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69671"/>
            <a:ext cx="2264722" cy="2887521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289710"/>
            <a:ext cx="2592288" cy="342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6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800" dirty="0" smtClean="0"/>
              <a:t>“Therefore </a:t>
            </a:r>
            <a:r>
              <a:rPr lang="en-GB" sz="2800" dirty="0"/>
              <a:t>let everyone who can, smite, slay, and stab, secretly or openly, remembering that nothing can be more poisonous, hurtful, or devilish than a </a:t>
            </a:r>
            <a:r>
              <a:rPr lang="en-GB" sz="2800" dirty="0" smtClean="0"/>
              <a:t>rebel…” 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Radical Leader, Thomas </a:t>
            </a:r>
            <a:r>
              <a:rPr lang="en-GB" sz="1800" dirty="0" err="1" smtClean="0"/>
              <a:t>Muntzer</a:t>
            </a:r>
            <a:endParaRPr lang="en-GB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Luther’s tract of 1525</a:t>
            </a:r>
            <a:endParaRPr lang="en-GB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8" b="6607"/>
          <a:stretch/>
        </p:blipFill>
        <p:spPr>
          <a:xfrm>
            <a:off x="4716016" y="2083123"/>
            <a:ext cx="3252627" cy="449448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0" t="3017" r="1" b="5945"/>
          <a:stretch/>
        </p:blipFill>
        <p:spPr bwMode="auto">
          <a:xfrm>
            <a:off x="755576" y="2201040"/>
            <a:ext cx="3135542" cy="4116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38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Mrs and Mrs Luther: Martin and Katharina von Bora</a:t>
            </a:r>
            <a:endParaRPr lang="en-GB" sz="3600" dirty="0"/>
          </a:p>
        </p:txBody>
      </p:sp>
      <p:pic>
        <p:nvPicPr>
          <p:cNvPr id="7" name="irc_mi" descr="http://www.people.fas.harvard.edu/%7Emshell/Image.%20Essays.%20Luther%20marriage%20Bora.%20luther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5760640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475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Luther’s anti-Semitic slide, from </a:t>
            </a:r>
            <a:r>
              <a:rPr lang="en-GB" sz="3200" i="1" dirty="0" smtClean="0"/>
              <a:t>That Jesus Christ was Born a Jew </a:t>
            </a:r>
            <a:r>
              <a:rPr lang="en-GB" sz="3200" dirty="0" smtClean="0"/>
              <a:t>(1523) to </a:t>
            </a:r>
            <a:r>
              <a:rPr lang="en-GB" sz="3200" i="1" dirty="0" smtClean="0"/>
              <a:t>On the Jews and Their Lies </a:t>
            </a:r>
            <a:r>
              <a:rPr lang="en-GB" sz="3200" dirty="0" smtClean="0"/>
              <a:t>(1543)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60" y="1600200"/>
            <a:ext cx="3311680" cy="4525963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" t="2387" r="6248" b="13492"/>
          <a:stretch/>
        </p:blipFill>
        <p:spPr>
          <a:xfrm>
            <a:off x="5148064" y="1431029"/>
            <a:ext cx="3210845" cy="4729625"/>
          </a:xfrm>
        </p:spPr>
      </p:pic>
    </p:spTree>
    <p:extLst>
      <p:ext uri="{BB962C8B-B14F-4D97-AF65-F5344CB8AC3E}">
        <p14:creationId xmlns:p14="http://schemas.microsoft.com/office/powerpoint/2010/main" val="425844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Luther?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" t="14437" r="4052" b="8015"/>
          <a:stretch/>
        </p:blipFill>
        <p:spPr>
          <a:xfrm>
            <a:off x="4735343" y="1628800"/>
            <a:ext cx="3506066" cy="4392488"/>
          </a:xfrm>
        </p:spPr>
      </p:pic>
      <p:pic>
        <p:nvPicPr>
          <p:cNvPr id="6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46" b="-2107"/>
          <a:stretch/>
        </p:blipFill>
        <p:spPr>
          <a:xfrm>
            <a:off x="724590" y="1600200"/>
            <a:ext cx="3503820" cy="4525963"/>
          </a:xfrm>
        </p:spPr>
      </p:pic>
    </p:spTree>
    <p:extLst>
      <p:ext uri="{BB962C8B-B14F-4D97-AF65-F5344CB8AC3E}">
        <p14:creationId xmlns:p14="http://schemas.microsoft.com/office/powerpoint/2010/main" val="163870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paradoxes of Luther(</a:t>
            </a:r>
            <a:r>
              <a:rPr lang="en-GB" dirty="0" err="1" smtClean="0"/>
              <a:t>anism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sz="2800" dirty="0" smtClean="0"/>
              <a:t>(Lucas Cranach’s Allegory of Law and Grace, 1525)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537" y="1600200"/>
            <a:ext cx="6582926" cy="4525963"/>
          </a:xfrm>
        </p:spPr>
      </p:pic>
    </p:spTree>
    <p:extLst>
      <p:ext uri="{BB962C8B-B14F-4D97-AF65-F5344CB8AC3E}">
        <p14:creationId xmlns:p14="http://schemas.microsoft.com/office/powerpoint/2010/main" val="161163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99766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/>
              <a:t/>
            </a:r>
            <a:br>
              <a:rPr lang="en-GB" sz="3600" dirty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/>
              <a:t/>
            </a:r>
            <a:br>
              <a:rPr lang="en-GB" sz="3600" dirty="0"/>
            </a:br>
            <a:r>
              <a:rPr lang="en-GB" sz="3600" dirty="0" smtClean="0"/>
              <a:t>“Great Man” Luther</a:t>
            </a:r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022" y="273050"/>
            <a:ext cx="3899806" cy="5853113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sz="3600" dirty="0" smtClean="0"/>
          </a:p>
          <a:p>
            <a:r>
              <a:rPr lang="en-GB" sz="3600" dirty="0" smtClean="0"/>
              <a:t>Luther memorial in Wittenberg, Germany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25836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Luther posts the 95 Theses: a Romantic 19</a:t>
            </a:r>
            <a:r>
              <a:rPr lang="en-GB" baseline="30000" dirty="0" smtClean="0"/>
              <a:t>th</a:t>
            </a:r>
            <a:r>
              <a:rPr lang="en-GB" dirty="0" smtClean="0"/>
              <a:t> century view…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366" y="1988840"/>
            <a:ext cx="6392014" cy="3600400"/>
          </a:xfrm>
        </p:spPr>
      </p:pic>
    </p:spTree>
    <p:extLst>
      <p:ext uri="{BB962C8B-B14F-4D97-AF65-F5344CB8AC3E}">
        <p14:creationId xmlns:p14="http://schemas.microsoft.com/office/powerpoint/2010/main" val="403717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Luther at the Diet of Worms: another Romantic 19</a:t>
            </a:r>
            <a:r>
              <a:rPr lang="en-GB" baseline="30000" dirty="0" smtClean="0"/>
              <a:t>th</a:t>
            </a:r>
            <a:r>
              <a:rPr lang="en-GB" dirty="0" smtClean="0"/>
              <a:t> century view!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568" y="2348880"/>
            <a:ext cx="5824648" cy="3024336"/>
          </a:xfrm>
        </p:spPr>
      </p:pic>
    </p:spTree>
    <p:extLst>
      <p:ext uri="{BB962C8B-B14F-4D97-AF65-F5344CB8AC3E}">
        <p14:creationId xmlns:p14="http://schemas.microsoft.com/office/powerpoint/2010/main" val="344550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Luther’s parents, Hans and </a:t>
            </a:r>
            <a:r>
              <a:rPr lang="en-GB" dirty="0" err="1" smtClean="0"/>
              <a:t>Margarethe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330" y="1600200"/>
            <a:ext cx="5287339" cy="4525963"/>
          </a:xfrm>
        </p:spPr>
      </p:pic>
    </p:spTree>
    <p:extLst>
      <p:ext uri="{BB962C8B-B14F-4D97-AF65-F5344CB8AC3E}">
        <p14:creationId xmlns:p14="http://schemas.microsoft.com/office/powerpoint/2010/main" val="238178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Augustinian monastery, Wittenberg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616" y="1760061"/>
            <a:ext cx="6144768" cy="4206240"/>
          </a:xfrm>
        </p:spPr>
      </p:pic>
    </p:spTree>
    <p:extLst>
      <p:ext uri="{BB962C8B-B14F-4D97-AF65-F5344CB8AC3E}">
        <p14:creationId xmlns:p14="http://schemas.microsoft.com/office/powerpoint/2010/main" val="307980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Luther the Catholic friar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46" b="-2107"/>
          <a:stretch/>
        </p:blipFill>
        <p:spPr>
          <a:xfrm>
            <a:off x="2627784" y="1700808"/>
            <a:ext cx="3494727" cy="4514272"/>
          </a:xfrm>
        </p:spPr>
      </p:pic>
    </p:spTree>
    <p:extLst>
      <p:ext uri="{BB962C8B-B14F-4D97-AF65-F5344CB8AC3E}">
        <p14:creationId xmlns:p14="http://schemas.microsoft.com/office/powerpoint/2010/main" val="124179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Luther’s new insight:</a:t>
            </a:r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541479"/>
            <a:ext cx="3888432" cy="5521573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3600" dirty="0" smtClean="0"/>
              <a:t>“the righteous shall live by faith [alone]” (Letter of St Paul to the Romans, 1:17)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5365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The Penitential Cycle: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 l="13452" t="13350" r="231" b="8977"/>
          <a:stretch>
            <a:fillRect/>
          </a:stretch>
        </p:blipFill>
        <p:spPr bwMode="auto">
          <a:xfrm>
            <a:off x="785786" y="1142984"/>
            <a:ext cx="707236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623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234</Words>
  <Application>Microsoft Office PowerPoint</Application>
  <PresentationFormat>On-screen Show (4:3)</PresentationFormat>
  <Paragraphs>35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Martin Luther: Reactionary or Revolutionary? </vt:lpstr>
      <vt:lpstr>    “Great Man” Luther</vt:lpstr>
      <vt:lpstr>Luther posts the 95 Theses: a Romantic 19th century view…</vt:lpstr>
      <vt:lpstr>Luther at the Diet of Worms: another Romantic 19th century view!</vt:lpstr>
      <vt:lpstr>Luther’s parents, Hans and Margarethe</vt:lpstr>
      <vt:lpstr>The Augustinian monastery, Wittenberg</vt:lpstr>
      <vt:lpstr>Luther the Catholic friar</vt:lpstr>
      <vt:lpstr>Luther’s new insight:</vt:lpstr>
      <vt:lpstr>The Penitential Cycle:</vt:lpstr>
      <vt:lpstr>“As soon as the coin in the coffer rings…”Tetzel’s Indulgence campaign</vt:lpstr>
      <vt:lpstr>Confrontation at Leipzig, June-July 1519</vt:lpstr>
      <vt:lpstr>Point of no return? Luther burns the bull of excommunication, 1520</vt:lpstr>
      <vt:lpstr>More opponents – evangelical ones!</vt:lpstr>
      <vt:lpstr>The Faces of Princely Reformation</vt:lpstr>
      <vt:lpstr>“Therefore let everyone who can, smite, slay, and stab, secretly or openly, remembering that nothing can be more poisonous, hurtful, or devilish than a rebel…” </vt:lpstr>
      <vt:lpstr>Mrs and Mrs Luther: Martin and Katharina von Bora</vt:lpstr>
      <vt:lpstr>Luther’s anti-Semitic slide, from That Jesus Christ was Born a Jew (1523) to On the Jews and Their Lies (1543)</vt:lpstr>
      <vt:lpstr>Which Luther?</vt:lpstr>
      <vt:lpstr>The paradoxes of Luther(anism) (Lucas Cranach’s Allegory of Law and Grace, 1525)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Marshall, Peter</dc:creator>
  <cp:lastModifiedBy>Marshall, Peter</cp:lastModifiedBy>
  <cp:revision>16</cp:revision>
  <dcterms:created xsi:type="dcterms:W3CDTF">2014-01-29T08:51:40Z</dcterms:created>
  <dcterms:modified xsi:type="dcterms:W3CDTF">2018-11-19T11:59:50Z</dcterms:modified>
</cp:coreProperties>
</file>