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02" r:id="rId3"/>
    <p:sldId id="333" r:id="rId4"/>
    <p:sldId id="412" r:id="rId5"/>
    <p:sldId id="376" r:id="rId6"/>
    <p:sldId id="377" r:id="rId7"/>
    <p:sldId id="378" r:id="rId8"/>
    <p:sldId id="380" r:id="rId9"/>
    <p:sldId id="369" r:id="rId10"/>
    <p:sldId id="379" r:id="rId11"/>
    <p:sldId id="368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1C715CD1-8A22-477D-B536-4F218474408F}">
          <p14:sldIdLst>
            <p14:sldId id="256"/>
            <p14:sldId id="402"/>
            <p14:sldId id="333"/>
            <p14:sldId id="412"/>
            <p14:sldId id="376"/>
            <p14:sldId id="377"/>
            <p14:sldId id="378"/>
            <p14:sldId id="380"/>
            <p14:sldId id="369"/>
            <p14:sldId id="379"/>
            <p14:sldId id="3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434" autoAdjust="0"/>
  </p:normalViewPr>
  <p:slideViewPr>
    <p:cSldViewPr>
      <p:cViewPr varScale="1">
        <p:scale>
          <a:sx n="111" d="100"/>
          <a:sy n="111" d="100"/>
        </p:scale>
        <p:origin x="1398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6DFB1-031B-4AB7-A243-B7580AC88171}" type="datetimeFigureOut">
              <a:rPr lang="en-US"/>
              <a:pPr>
                <a:defRPr/>
              </a:pPr>
              <a:t>3/1/2017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A6CBF-05D6-4065-A2B7-2BCAC7720D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472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370A6-FBDB-4B4F-B7A6-E762740E354A}" type="datetimeFigureOut">
              <a:rPr lang="en-US"/>
              <a:pPr>
                <a:defRPr/>
              </a:pPr>
              <a:t>3/1/2017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1188E-B5B4-406F-A570-F8CAFC4867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410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92E38-B808-48ED-A5F5-161997157C89}" type="datetimeFigureOut">
              <a:rPr lang="en-US"/>
              <a:pPr>
                <a:defRPr/>
              </a:pPr>
              <a:t>3/1/2017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78A4B-5054-4FFC-A09B-6C3FAE28959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127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5D72B-1107-4CED-A087-7919A0DA99DC}" type="datetimeFigureOut">
              <a:rPr lang="en-US"/>
              <a:pPr>
                <a:defRPr/>
              </a:pPr>
              <a:t>3/1/2017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5424E-7CB9-41C4-B648-AD28362C8C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653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39FAD-099F-456E-888D-16CA6909A6E0}" type="datetimeFigureOut">
              <a:rPr lang="en-US"/>
              <a:pPr>
                <a:defRPr/>
              </a:pPr>
              <a:t>3/1/2017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8F618-AAAE-4FBE-BFCF-1DAA294085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180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4ED97-8E02-46AB-A60E-1296F727BC50}" type="datetimeFigureOut">
              <a:rPr lang="en-US"/>
              <a:pPr>
                <a:defRPr/>
              </a:pPr>
              <a:t>3/1/2017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A190E-D53A-466F-8201-63978B495E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426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FE2F5-C3FA-4A72-BBD5-4740398BB79E}" type="datetimeFigureOut">
              <a:rPr lang="en-US"/>
              <a:pPr>
                <a:defRPr/>
              </a:pPr>
              <a:t>3/1/2017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CB408-CAF3-41EB-94EA-FE9E6B756F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894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C9D7F-E023-43F2-AC2F-8E7BDDA29542}" type="datetimeFigureOut">
              <a:rPr lang="en-US"/>
              <a:pPr>
                <a:defRPr/>
              </a:pPr>
              <a:t>3/1/2017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B39D8-DCDF-4741-B20D-C942F1AB259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972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95EDB-900E-4BDE-BD22-A4B9B77F7956}" type="datetimeFigureOut">
              <a:rPr lang="en-US"/>
              <a:pPr>
                <a:defRPr/>
              </a:pPr>
              <a:t>3/1/2017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39EEF-5696-4487-9110-3AA6F29C77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179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5385A-31A4-43C4-A946-144EB1897965}" type="datetimeFigureOut">
              <a:rPr lang="en-US"/>
              <a:pPr>
                <a:defRPr/>
              </a:pPr>
              <a:t>3/1/2017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BE6C6-7DAE-4435-B31F-EA94656CC4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896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89432-E045-41FE-8D8E-4E4A9BE6802C}" type="datetimeFigureOut">
              <a:rPr lang="en-US"/>
              <a:pPr>
                <a:defRPr/>
              </a:pPr>
              <a:t>3/1/2017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7E441-88E3-4BAC-845D-ADB8A3B1D7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85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E9EF62A-D209-44A1-9832-D4A922B832F9}" type="datetimeFigureOut">
              <a:rPr lang="en-US"/>
              <a:pPr>
                <a:defRPr/>
              </a:pPr>
              <a:t>3/1/2017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B72DE1-3568-410D-AB0D-8DDD792F61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47473" y="5301208"/>
            <a:ext cx="6400800" cy="141500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>
                <a:solidFill>
                  <a:schemeClr val="bg1"/>
                </a:solidFill>
              </a:rPr>
              <a:t>Naomi Pullin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>
                <a:solidFill>
                  <a:schemeClr val="bg1"/>
                </a:solidFill>
              </a:rPr>
              <a:t>naomi.wood@warwick.ac.uk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395536" y="385880"/>
            <a:ext cx="8496944" cy="88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>
                <a:solidFill>
                  <a:schemeClr val="bg1"/>
                </a:solidFill>
              </a:rPr>
              <a:t>The European World, 1500-1700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395536" y="2261939"/>
            <a:ext cx="8424936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b="1" dirty="0">
                <a:solidFill>
                  <a:schemeClr val="bg1"/>
                </a:solidFill>
              </a:rPr>
              <a:t>Popular Politics case study:</a:t>
            </a:r>
          </a:p>
          <a:p>
            <a:r>
              <a:rPr lang="en-GB" b="1" dirty="0">
                <a:solidFill>
                  <a:schemeClr val="bg1"/>
                </a:solidFill>
              </a:rPr>
              <a:t> </a:t>
            </a:r>
          </a:p>
          <a:p>
            <a:r>
              <a:rPr lang="en-GB" b="1" dirty="0">
                <a:solidFill>
                  <a:schemeClr val="bg1"/>
                </a:solidFill>
              </a:rPr>
              <a:t>Riots and public executions in early modern England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340" y="27856"/>
            <a:ext cx="8507288" cy="1143000"/>
          </a:xfrm>
        </p:spPr>
        <p:txBody>
          <a:bodyPr/>
          <a:lstStyle/>
          <a:p>
            <a:r>
              <a:rPr lang="en-GB" sz="3600" b="1" dirty="0">
                <a:solidFill>
                  <a:schemeClr val="bg1"/>
                </a:solidFill>
              </a:rPr>
              <a:t>The execution of Charles I, 30 Jan. 1649</a:t>
            </a:r>
          </a:p>
        </p:txBody>
      </p:sp>
      <p:pic>
        <p:nvPicPr>
          <p:cNvPr id="6" name="Picture 2" descr="Execution of Charles 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7" y="1170856"/>
            <a:ext cx="5928593" cy="5303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84308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26513"/>
            <a:ext cx="8229600" cy="1143000"/>
          </a:xfrm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Conclusions?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494331" cy="3124944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Ordinary people active in political process: as petitioners and rioters; have knowledge of wider political climate </a:t>
            </a:r>
          </a:p>
          <a:p>
            <a:r>
              <a:rPr lang="en-GB" dirty="0">
                <a:solidFill>
                  <a:schemeClr val="bg1"/>
                </a:solidFill>
              </a:rPr>
              <a:t>Custom and identity in popular politics. </a:t>
            </a:r>
          </a:p>
          <a:p>
            <a:r>
              <a:rPr lang="en-GB" dirty="0">
                <a:solidFill>
                  <a:schemeClr val="bg1"/>
                </a:solidFill>
              </a:rPr>
              <a:t>Disproportionate gov. response reveals fragility of power</a:t>
            </a:r>
          </a:p>
        </p:txBody>
      </p:sp>
    </p:spTree>
    <p:extLst>
      <p:ext uri="{BB962C8B-B14F-4D97-AF65-F5344CB8AC3E}">
        <p14:creationId xmlns:p14="http://schemas.microsoft.com/office/powerpoint/2010/main" val="4221141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Popular politics? </a:t>
            </a:r>
          </a:p>
        </p:txBody>
      </p:sp>
      <p:sp>
        <p:nvSpPr>
          <p:cNvPr id="4" name="Rectangle 3"/>
          <p:cNvSpPr/>
          <p:nvPr/>
        </p:nvSpPr>
        <p:spPr>
          <a:xfrm>
            <a:off x="729916" y="1484784"/>
            <a:ext cx="799288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  <a:latin typeface="+mj-lt"/>
              </a:rPr>
              <a:t>Ordinary people often overlooked as actors in political process.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  <a:latin typeface="+mj-lt"/>
              </a:rPr>
              <a:t>Cultural historians, e.g. E. P. Thompson ‘The moral economy of the English Crowd’ – food</a:t>
            </a:r>
            <a:r>
              <a:rPr lang="en-GB" sz="2800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800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rioters not just upset about loss of resources, but identifying what customs and practises violated.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  <a:latin typeface="+mj-lt"/>
              </a:rPr>
              <a:t>Patrick Collinson – a ‘new political history, which is social history with the politics put back in, or an account of political processes which is social’.</a:t>
            </a:r>
            <a:endParaRPr lang="en-GB" sz="2800" dirty="0">
              <a:solidFill>
                <a:schemeClr val="bg1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128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160" y="197515"/>
            <a:ext cx="8229600" cy="1143000"/>
          </a:xfrm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Case study: The Oxfordshire Rising, 1596</a:t>
            </a:r>
          </a:p>
        </p:txBody>
      </p:sp>
      <p:sp>
        <p:nvSpPr>
          <p:cNvPr id="4" name="Rectangle 3"/>
          <p:cNvSpPr/>
          <p:nvPr/>
        </p:nvSpPr>
        <p:spPr>
          <a:xfrm>
            <a:off x="971600" y="2060848"/>
            <a:ext cx="7809674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800" dirty="0">
                <a:solidFill>
                  <a:schemeClr val="bg1"/>
                </a:solidFill>
                <a:latin typeface="+mj-lt"/>
              </a:rPr>
              <a:t>Key themes: </a:t>
            </a:r>
          </a:p>
          <a:p>
            <a:pPr marL="514350" indent="-514350">
              <a:spcAft>
                <a:spcPts val="1200"/>
              </a:spcAft>
              <a:buAutoNum type="arabicPeriod"/>
            </a:pPr>
            <a:r>
              <a:rPr lang="en-GB" sz="2800" dirty="0">
                <a:solidFill>
                  <a:schemeClr val="bg1"/>
                </a:solidFill>
                <a:latin typeface="+mj-lt"/>
              </a:rPr>
              <a:t>Meaning attached to it by both participants and state</a:t>
            </a:r>
          </a:p>
          <a:p>
            <a:pPr marL="514350" indent="-514350">
              <a:spcAft>
                <a:spcPts val="1200"/>
              </a:spcAft>
              <a:buAutoNum type="arabicPeriod"/>
            </a:pPr>
            <a:r>
              <a:rPr lang="en-GB" sz="2800" dirty="0">
                <a:solidFill>
                  <a:schemeClr val="bg1"/>
                </a:solidFill>
                <a:latin typeface="+mj-lt"/>
              </a:rPr>
              <a:t>What it reveals about the early modern political process</a:t>
            </a:r>
          </a:p>
          <a:p>
            <a:pPr marL="514350" indent="-514350">
              <a:spcAft>
                <a:spcPts val="1200"/>
              </a:spcAft>
              <a:buAutoNum type="arabicPeriod"/>
            </a:pPr>
            <a:r>
              <a:rPr lang="en-GB" sz="2800" dirty="0">
                <a:solidFill>
                  <a:schemeClr val="bg1"/>
                </a:solidFill>
                <a:latin typeface="+mj-lt"/>
              </a:rPr>
              <a:t>The place of public execution in popular politics. </a:t>
            </a:r>
          </a:p>
        </p:txBody>
      </p:sp>
    </p:spTree>
    <p:extLst>
      <p:ext uri="{BB962C8B-B14F-4D97-AF65-F5344CB8AC3E}">
        <p14:creationId xmlns:p14="http://schemas.microsoft.com/office/powerpoint/2010/main" val="3513619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485" y="-99392"/>
            <a:ext cx="8229600" cy="1143000"/>
          </a:xfrm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Oxfordshire, 1596</a:t>
            </a:r>
          </a:p>
        </p:txBody>
      </p:sp>
      <p:sp>
        <p:nvSpPr>
          <p:cNvPr id="3" name="Rectangle 2"/>
          <p:cNvSpPr/>
          <p:nvPr/>
        </p:nvSpPr>
        <p:spPr>
          <a:xfrm>
            <a:off x="256212" y="836712"/>
            <a:ext cx="4963860" cy="651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 sz="2400" dirty="0">
                <a:solidFill>
                  <a:schemeClr val="bg1"/>
                </a:solidFill>
                <a:latin typeface="+mj-lt"/>
              </a:rPr>
              <a:t>Bartholomew Steer, a carpenter, plans an uprising against local gentry</a:t>
            </a:r>
          </a:p>
          <a:p>
            <a:pPr eaLnBrk="1" hangingPunct="1">
              <a:lnSpc>
                <a:spcPct val="90000"/>
              </a:lnSpc>
            </a:pPr>
            <a:endParaRPr lang="en-GB" altLang="en-US" sz="2400" dirty="0">
              <a:solidFill>
                <a:schemeClr val="bg1"/>
              </a:solidFill>
              <a:latin typeface="+mj-lt"/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z="2400" dirty="0">
                <a:solidFill>
                  <a:schemeClr val="bg1"/>
                </a:solidFill>
                <a:latin typeface="+mj-lt"/>
              </a:rPr>
              <a:t>The plan: </a:t>
            </a: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 sz="2400" dirty="0">
                <a:solidFill>
                  <a:schemeClr val="bg1"/>
                </a:solidFill>
                <a:latin typeface="+mj-lt"/>
              </a:rPr>
              <a:t>to meet 21 Nov. on </a:t>
            </a:r>
            <a:r>
              <a:rPr lang="en-GB" altLang="en-US" sz="2400" dirty="0" err="1">
                <a:solidFill>
                  <a:schemeClr val="bg1"/>
                </a:solidFill>
                <a:latin typeface="+mj-lt"/>
              </a:rPr>
              <a:t>Enslow</a:t>
            </a:r>
            <a:r>
              <a:rPr lang="en-GB" altLang="en-US" sz="2400" dirty="0">
                <a:solidFill>
                  <a:schemeClr val="bg1"/>
                </a:solidFill>
                <a:latin typeface="+mj-lt"/>
              </a:rPr>
              <a:t> Hill</a:t>
            </a:r>
          </a:p>
          <a:p>
            <a:pPr marL="457200" indent="-457200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+mj-lt"/>
              </a:rPr>
              <a:t>‘a rising of the people to </a:t>
            </a:r>
            <a:r>
              <a:rPr lang="en-GB" sz="2400" dirty="0" err="1">
                <a:solidFill>
                  <a:schemeClr val="bg1"/>
                </a:solidFill>
                <a:latin typeface="+mj-lt"/>
              </a:rPr>
              <a:t>pulle</a:t>
            </a:r>
            <a:r>
              <a:rPr lang="en-GB" sz="2400" dirty="0">
                <a:solidFill>
                  <a:schemeClr val="bg1"/>
                </a:solidFill>
                <a:latin typeface="+mj-lt"/>
              </a:rPr>
              <a:t> down the enclosures’ </a:t>
            </a: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+mj-lt"/>
              </a:rPr>
              <a:t>Would march to London and get support from London apprentices 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>
                <a:solidFill>
                  <a:schemeClr val="bg1"/>
                </a:solidFill>
                <a:latin typeface="+mj-lt"/>
              </a:rPr>
              <a:t>But plan changes: </a:t>
            </a:r>
          </a:p>
          <a:p>
            <a:pPr marL="457200" indent="-457200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+mj-lt"/>
              </a:rPr>
              <a:t>Plot to raid homes of gentry responsible for enclosure and assassinate them and families</a:t>
            </a: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+mn-lt"/>
              </a:rPr>
              <a:t>Only four men showed up, wait for 2hrs, then disband</a:t>
            </a:r>
          </a:p>
          <a:p>
            <a:pPr marL="457200" indent="-457200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bg1"/>
              </a:solidFill>
              <a:latin typeface="+mj-lt"/>
            </a:endParaRPr>
          </a:p>
          <a:p>
            <a:pPr eaLnBrk="1" hangingPunct="1">
              <a:lnSpc>
                <a:spcPct val="90000"/>
              </a:lnSpc>
            </a:pPr>
            <a:endParaRPr lang="en-GB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096" y="1628800"/>
            <a:ext cx="3370588" cy="396044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338291" y="2781212"/>
            <a:ext cx="936104" cy="286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-GB" altLang="en-US" sz="1400" dirty="0" err="1"/>
              <a:t>Enslow</a:t>
            </a:r>
            <a:r>
              <a:rPr lang="en-GB" altLang="en-US" sz="1400" dirty="0"/>
              <a:t> </a:t>
            </a:r>
          </a:p>
        </p:txBody>
      </p:sp>
      <p:sp>
        <p:nvSpPr>
          <p:cNvPr id="6" name="Oval 5"/>
          <p:cNvSpPr/>
          <p:nvPr/>
        </p:nvSpPr>
        <p:spPr>
          <a:xfrm>
            <a:off x="6734335" y="3212975"/>
            <a:ext cx="144016" cy="14311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603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9552" y="-99392"/>
            <a:ext cx="8229600" cy="11430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</a:rPr>
              <a:t>A Rising of the People? </a:t>
            </a:r>
          </a:p>
        </p:txBody>
      </p:sp>
      <p:sp>
        <p:nvSpPr>
          <p:cNvPr id="5" name="Rectangle 4"/>
          <p:cNvSpPr/>
          <p:nvPr/>
        </p:nvSpPr>
        <p:spPr>
          <a:xfrm>
            <a:off x="333872" y="908720"/>
            <a:ext cx="8640960" cy="5521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  <a:latin typeface="+mj-lt"/>
              </a:rPr>
              <a:t>Rebels described as a ‘rising of the people’.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  <a:latin typeface="+mj-lt"/>
              </a:rPr>
              <a:t>Arrested, tried for high treason and sentenced to be hanged, drawn and quartered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en-US" sz="2800" dirty="0">
              <a:solidFill>
                <a:schemeClr val="bg1"/>
              </a:solidFill>
              <a:latin typeface="+mj-lt"/>
            </a:endParaRPr>
          </a:p>
          <a:p>
            <a:pPr>
              <a:lnSpc>
                <a:spcPct val="90000"/>
              </a:lnSpc>
            </a:pPr>
            <a:r>
              <a:rPr lang="en-GB" altLang="en-US" sz="2800" b="1" dirty="0">
                <a:solidFill>
                  <a:schemeClr val="bg1"/>
                </a:solidFill>
                <a:latin typeface="+mj-lt"/>
              </a:rPr>
              <a:t>The setting of the revolt: </a:t>
            </a: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 sz="2800" dirty="0">
                <a:solidFill>
                  <a:schemeClr val="bg1"/>
                </a:solidFill>
                <a:latin typeface="+mj-lt"/>
              </a:rPr>
              <a:t>Four years of harvest failure &gt; high prices and food shortages</a:t>
            </a: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 sz="2800" dirty="0">
                <a:solidFill>
                  <a:schemeClr val="bg1"/>
                </a:solidFill>
                <a:latin typeface="+mj-lt"/>
              </a:rPr>
              <a:t>1590s – discontent across England. Food riots in Kent and London. </a:t>
            </a: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 sz="2800" dirty="0">
                <a:solidFill>
                  <a:schemeClr val="bg1"/>
                </a:solidFill>
                <a:latin typeface="+mj-lt"/>
              </a:rPr>
              <a:t>September 1596 – people of Oxfordshire petition Lord Lieutenant, Lord Norris, for relief. Complain about illegal enclosures pushing up rental costs, but petition ignored. </a:t>
            </a: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 sz="2800" dirty="0">
                <a:solidFill>
                  <a:schemeClr val="bg1"/>
                </a:solidFill>
                <a:latin typeface="+mj-lt"/>
              </a:rPr>
              <a:t>Riot = extension of the petitionary dialogue. </a:t>
            </a:r>
            <a:endParaRPr lang="en-GB" altLang="en-US" sz="28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6462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/>
        </p:nvSpPr>
        <p:spPr bwMode="auto">
          <a:xfrm>
            <a:off x="471487" y="253207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/>
        </p:nvSpPr>
        <p:spPr bwMode="auto">
          <a:xfrm>
            <a:off x="471487" y="404664"/>
            <a:ext cx="8229600" cy="591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 eaLnBrk="1" hangingPunct="1">
              <a:spcAft>
                <a:spcPts val="1800"/>
              </a:spcAft>
              <a:buFontTx/>
              <a:buNone/>
            </a:pPr>
            <a:r>
              <a:rPr lang="en-GB" altLang="en-US" sz="3600" b="1" dirty="0">
                <a:solidFill>
                  <a:schemeClr val="bg1"/>
                </a:solidFill>
              </a:rPr>
              <a:t>The rule of ‘custom’</a:t>
            </a:r>
            <a:endParaRPr lang="en-GB" altLang="en-US" b="1" dirty="0">
              <a:solidFill>
                <a:schemeClr val="bg1"/>
              </a:solidFill>
            </a:endParaRPr>
          </a:p>
          <a:p>
            <a:pPr eaLnBrk="1" hangingPunct="1"/>
            <a:r>
              <a:rPr lang="en-GB" altLang="en-US" sz="2800" dirty="0" err="1">
                <a:solidFill>
                  <a:schemeClr val="bg1"/>
                </a:solidFill>
              </a:rPr>
              <a:t>Enslow</a:t>
            </a:r>
            <a:r>
              <a:rPr lang="en-GB" altLang="en-US" sz="2800" dirty="0">
                <a:solidFill>
                  <a:schemeClr val="bg1"/>
                </a:solidFill>
              </a:rPr>
              <a:t> Hill chosen to stage protest = site of another popular uprising in Oxfordshire in 1549. </a:t>
            </a:r>
          </a:p>
          <a:p>
            <a:pPr eaLnBrk="1" hangingPunct="1"/>
            <a:r>
              <a:rPr lang="en-GB" altLang="en-US" sz="2800" dirty="0">
                <a:solidFill>
                  <a:schemeClr val="bg1"/>
                </a:solidFill>
              </a:rPr>
              <a:t>Plans to attract London apprentices, showing awareness of political climate in rest of country</a:t>
            </a:r>
          </a:p>
          <a:p>
            <a:pPr eaLnBrk="1" hangingPunct="1"/>
            <a:r>
              <a:rPr lang="en-GB" altLang="en-US" sz="2800" dirty="0">
                <a:solidFill>
                  <a:schemeClr val="bg1"/>
                </a:solidFill>
              </a:rPr>
              <a:t>21 Nov. chosen because local yeoman would be absent from the county to sit on King’s Bench</a:t>
            </a:r>
          </a:p>
        </p:txBody>
      </p:sp>
    </p:spTree>
    <p:extLst>
      <p:ext uri="{BB962C8B-B14F-4D97-AF65-F5344CB8AC3E}">
        <p14:creationId xmlns:p14="http://schemas.microsoft.com/office/powerpoint/2010/main" val="1198701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2441" y="0"/>
            <a:ext cx="8229600" cy="1143000"/>
          </a:xfrm>
        </p:spPr>
        <p:txBody>
          <a:bodyPr/>
          <a:lstStyle/>
          <a:p>
            <a:r>
              <a:rPr lang="en-GB" sz="4000" b="1" dirty="0">
                <a:solidFill>
                  <a:schemeClr val="bg1"/>
                </a:solidFill>
              </a:rPr>
              <a:t>The response to the rising</a:t>
            </a:r>
          </a:p>
        </p:txBody>
      </p:sp>
      <p:sp>
        <p:nvSpPr>
          <p:cNvPr id="3" name="Rectangle 2"/>
          <p:cNvSpPr/>
          <p:nvPr/>
        </p:nvSpPr>
        <p:spPr>
          <a:xfrm>
            <a:off x="452441" y="1700808"/>
            <a:ext cx="8352928" cy="4044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  <a:latin typeface="+mj-lt"/>
              </a:rPr>
              <a:t>Conspirators and ringleaders arrested, brought to London, tortured and then tried by Sir Edward Coke. </a:t>
            </a:r>
          </a:p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altLang="en-US" sz="2800" dirty="0">
                <a:solidFill>
                  <a:schemeClr val="bg1"/>
                </a:solidFill>
                <a:latin typeface="+mj-lt"/>
              </a:rPr>
              <a:t>Lord Norris sends petition to London. </a:t>
            </a:r>
          </a:p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altLang="en-US" sz="2800" dirty="0">
                <a:solidFill>
                  <a:schemeClr val="bg1"/>
                </a:solidFill>
                <a:latin typeface="+mj-lt"/>
              </a:rPr>
              <a:t>Tudor state takes action against enclosure – anti-enclosure statutes issued 1597. </a:t>
            </a:r>
          </a:p>
          <a:p>
            <a:pPr marL="342900" indent="-342900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altLang="en-US" sz="2800" dirty="0">
                <a:solidFill>
                  <a:schemeClr val="bg1"/>
                </a:solidFill>
                <a:latin typeface="+mj-lt"/>
              </a:rPr>
              <a:t>Men sentenced for high treason and to be hanged, drawn and quartered at the site of the rebellion on </a:t>
            </a:r>
            <a:r>
              <a:rPr lang="en-GB" altLang="en-US" sz="2800" dirty="0" err="1">
                <a:solidFill>
                  <a:schemeClr val="bg1"/>
                </a:solidFill>
                <a:latin typeface="+mj-lt"/>
              </a:rPr>
              <a:t>Enslow</a:t>
            </a:r>
            <a:r>
              <a:rPr lang="en-GB" altLang="en-US" sz="2800" dirty="0">
                <a:solidFill>
                  <a:schemeClr val="bg1"/>
                </a:solidFill>
                <a:latin typeface="+mj-lt"/>
              </a:rPr>
              <a:t> Hill. </a:t>
            </a:r>
            <a:endParaRPr lang="en-GB" altLang="en-US" sz="28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80732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18285" y="-171400"/>
            <a:ext cx="8229600" cy="1143000"/>
          </a:xfrm>
        </p:spPr>
        <p:txBody>
          <a:bodyPr/>
          <a:lstStyle/>
          <a:p>
            <a:r>
              <a:rPr lang="en-GB" sz="3600" b="1" dirty="0">
                <a:solidFill>
                  <a:schemeClr val="bg1"/>
                </a:solidFill>
              </a:rPr>
              <a:t>Crowds and public executions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395536" y="3717032"/>
            <a:ext cx="8568952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Execution = means for Tudor state to reassert authority. </a:t>
            </a:r>
          </a:p>
          <a:p>
            <a:pPr marL="45720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Being hanged, drawn and quartered reflects damage caused to body politic. </a:t>
            </a:r>
          </a:p>
          <a:p>
            <a:pPr marL="45720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Public execution = ceremony and ritual</a:t>
            </a:r>
          </a:p>
          <a:p>
            <a:pPr marL="45720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Drama of execution enhanced through pardons.</a:t>
            </a:r>
          </a:p>
          <a:p>
            <a:pPr marL="45720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Dying words reinforced values and ideas about good behaviour, obedience and repentance. </a:t>
            </a:r>
          </a:p>
          <a:p>
            <a:pPr>
              <a:spcAft>
                <a:spcPts val="0"/>
              </a:spcAft>
            </a:pPr>
            <a:endParaRPr lang="en-GB" sz="2600" b="1" dirty="0">
              <a:solidFill>
                <a:schemeClr val="bg1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GB" sz="2800" dirty="0">
              <a:solidFill>
                <a:schemeClr val="bg1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833" y="764704"/>
            <a:ext cx="7756433" cy="2779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5176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448" y="0"/>
            <a:ext cx="8229600" cy="1143000"/>
          </a:xfrm>
        </p:spPr>
        <p:txBody>
          <a:bodyPr/>
          <a:lstStyle/>
          <a:p>
            <a:r>
              <a:rPr lang="en-GB" sz="4000" b="1" dirty="0">
                <a:solidFill>
                  <a:schemeClr val="bg1"/>
                </a:solidFill>
              </a:rPr>
              <a:t>The place of the crowd? </a:t>
            </a:r>
          </a:p>
        </p:txBody>
      </p:sp>
      <p:sp>
        <p:nvSpPr>
          <p:cNvPr id="3" name="Rectangle 2"/>
          <p:cNvSpPr/>
          <p:nvPr/>
        </p:nvSpPr>
        <p:spPr>
          <a:xfrm>
            <a:off x="611560" y="1340768"/>
            <a:ext cx="799288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Michel Foucault: executions </a:t>
            </a:r>
            <a:r>
              <a:rPr lang="en-GB" sz="2800" dirty="0">
                <a:solidFill>
                  <a:schemeClr val="bg1"/>
                </a:solidFill>
                <a:latin typeface="+mj-lt"/>
              </a:rPr>
              <a:t>‘a theatre of punishment’; ‘spectacles of power with the physical strength of the sovereign beating down upon the body of his adversary and mastering it’. </a:t>
            </a:r>
          </a:p>
          <a:p>
            <a:pPr>
              <a:spcAft>
                <a:spcPts val="0"/>
              </a:spcAft>
            </a:pPr>
            <a:endParaRPr lang="en-GB" sz="2800" dirty="0">
              <a:solidFill>
                <a:schemeClr val="bg1"/>
              </a:solidFill>
              <a:latin typeface="+mj-lt"/>
            </a:endParaRPr>
          </a:p>
          <a:p>
            <a:pPr marL="45720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  <a:latin typeface="+mj-lt"/>
              </a:rPr>
              <a:t>But does the crowd have any agency in these spectacles of punishment? </a:t>
            </a:r>
          </a:p>
          <a:p>
            <a:pPr marL="45720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  <a:latin typeface="+mj-lt"/>
              </a:rPr>
              <a:t>Thomas </a:t>
            </a:r>
            <a:r>
              <a:rPr lang="en-GB" sz="2800" dirty="0" err="1">
                <a:solidFill>
                  <a:schemeClr val="bg1"/>
                </a:solidFill>
                <a:latin typeface="+mj-lt"/>
              </a:rPr>
              <a:t>Laquer</a:t>
            </a:r>
            <a:r>
              <a:rPr lang="en-GB" sz="2800" dirty="0">
                <a:solidFill>
                  <a:schemeClr val="bg1"/>
                </a:solidFill>
                <a:latin typeface="+mj-lt"/>
              </a:rPr>
              <a:t>: crowd = central and willing participants. </a:t>
            </a:r>
          </a:p>
          <a:p>
            <a:pPr marL="45720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Crowd has some influence over who was pardoned. </a:t>
            </a:r>
            <a:endParaRPr lang="en-GB" sz="2600" dirty="0">
              <a:solidFill>
                <a:schemeClr val="bg1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909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10169</TotalTime>
  <Words>609</Words>
  <Application>Microsoft Office PowerPoint</Application>
  <PresentationFormat>On-screen Show (4:3)</PresentationFormat>
  <Paragraphs>61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Cambria</vt:lpstr>
      <vt:lpstr>Times New Roman</vt:lpstr>
      <vt:lpstr>Office Theme</vt:lpstr>
      <vt:lpstr>PowerPoint Presentation</vt:lpstr>
      <vt:lpstr>Popular politics? </vt:lpstr>
      <vt:lpstr>Case study: The Oxfordshire Rising, 1596</vt:lpstr>
      <vt:lpstr>Oxfordshire, 1596</vt:lpstr>
      <vt:lpstr>A Rising of the People? </vt:lpstr>
      <vt:lpstr>PowerPoint Presentation</vt:lpstr>
      <vt:lpstr>The response to the rising</vt:lpstr>
      <vt:lpstr>Crowds and public executions</vt:lpstr>
      <vt:lpstr>The place of the crowd? </vt:lpstr>
      <vt:lpstr>The execution of Charles I, 30 Jan. 1649</vt:lpstr>
      <vt:lpstr>Conclusions?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Naomi Pullin</cp:lastModifiedBy>
  <cp:revision>426</cp:revision>
  <dcterms:created xsi:type="dcterms:W3CDTF">2012-10-07T14:19:58Z</dcterms:created>
  <dcterms:modified xsi:type="dcterms:W3CDTF">2017-03-01T21:23:15Z</dcterms:modified>
</cp:coreProperties>
</file>