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3" r:id="rId4"/>
    <p:sldId id="284" r:id="rId5"/>
    <p:sldId id="287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4714" autoAdjust="0"/>
  </p:normalViewPr>
  <p:slideViewPr>
    <p:cSldViewPr>
      <p:cViewPr varScale="1">
        <p:scale>
          <a:sx n="69" d="100"/>
          <a:sy n="69" d="100"/>
        </p:scale>
        <p:origin x="147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1D9BC-61C7-4583-96F4-74BCABE90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490E-1BBF-4383-BAE4-DCE4CB795F52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8C1E4-8401-4455-BEE3-F15DFA22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2A05A-819C-4B69-B70B-52EA53F61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0ADDA-1337-4B19-A87C-29CBCB34BC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34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C60CC-3984-45C0-B366-63A9F1E8C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1751E-4178-4B8B-BA03-DA7BB066E3BC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08C16-B5CC-4CEF-AFD6-DB82DC89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A81D9-7580-485A-84D4-C11AF3C18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4360B-E583-44D8-B8D6-D5AB645BA2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13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8DEEF-3A0C-484D-83F7-81FF02CAC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E6E9F-C342-4EFD-BEEF-67C8D4114824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C0072-0530-4ECD-A950-1428EE31D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41767-F0A1-4C41-8020-C8B80EF5D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1260E-7981-40E8-A736-F70FE89DFC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980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FC413-4C5D-4890-9619-21F2486C8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D2BA8-8441-42B1-BEDA-3D0BC5EA72E3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5E47E-91F3-4A56-8AB5-598F23AD7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7B4A-F9F6-4653-8FAE-B78F6986D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53ECB-FF69-4F55-9D67-D7F4D3F53D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580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9C4F4-1CAF-434F-83E2-39A786A8A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DEB63-F0C1-439E-80BD-CBA66BEA87D2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B83C7-2A4A-41C7-ADD3-86622F07B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C9B05-029C-4DDC-BDC5-B956F9939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EF6E2-9397-4996-8DAC-1B910F76A1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235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0B75FF-AE3C-4F9A-8DA6-EE2478CC9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90FD9-1445-4479-B93E-630BC8EFFA08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8761766-3CB6-4B60-A95E-2EDB76E1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B6422E7-AA16-4A1B-9A24-690A2E8C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2194A-CCA3-4D05-A0BB-C53913114D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6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66D32F6-CFD3-4AD2-BD86-5329959E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5E17D-55E1-4E70-8848-DD85EBE962C4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CF0C6D1-A137-4C2C-83FA-DF60C864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18A4A8E-6FEA-4BC9-AA67-A50F28C68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05D64-D7F9-4F7F-A250-E76853C745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95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E995AB3-095F-44BD-96AB-38B2DFA3D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9C1E-B6A7-43FB-ABE9-1E33478E53A9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15DE5D2-B614-4EC1-AC61-347A28031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AAD7FD7-56AF-48F2-9488-C52497623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6B0A1-E3E2-4C6F-B443-20B4D461B3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59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6CDD59B-855C-4F93-81AE-2C5B952F0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59E7-00C8-4F0D-9A3F-F57630CFA7B1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08AA24B-78F2-4D02-9688-88053315D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CB6D3C9-AC10-4F56-A5CD-4E900DEC5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0164A-F381-47B3-B13D-66AB3CEDB0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6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A30655-4EF5-48A7-BE3E-4DD98038E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9C25-19D5-40CB-BB06-D9EA9CBDC18E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682A613-B1F0-482E-A3C6-503AB74C3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5056367-C795-4459-A0A0-3A8085004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7D89F-489C-4B71-BD1A-10D6259A95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8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B28D9C-E15F-4625-8CD0-E5FBD42EF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C6A2-3D05-4962-B643-84AC121473EF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846FEC5-CE30-4777-BF79-E8555DC77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9CD0678-3A29-427C-9313-49D0FE0E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084AA-BC80-4BED-96F5-7760919DF2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347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8FBB498-8B90-4215-B198-2F26213F107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238CFFB-D4B2-4925-BCEA-90AA0B5DD2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7101E-9156-4F88-B364-4AFBBAE1A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B061E6-177D-4BC0-85DD-2496EB01E79D}" type="datetimeFigureOut">
              <a:rPr lang="en-US"/>
              <a:pPr>
                <a:defRPr/>
              </a:pPr>
              <a:t>3/1/2018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64B56-81BD-4178-B142-127A849A81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88141-C563-471C-BF18-83182916A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59AA797-C1E8-4E5C-866E-C72EEE3F96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>
            <a:extLst>
              <a:ext uri="{FF2B5EF4-FFF2-40B4-BE49-F238E27FC236}">
                <a16:creationId xmlns:a16="http://schemas.microsoft.com/office/drawing/2014/main" id="{D88611E8-4C25-4F13-ABCC-EBE32EFFD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953000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European World 1500-1750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Theme </a:t>
            </a: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4: Politics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POPULAR POLITICS:</a:t>
            </a:r>
            <a:b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VACANT SEE IN EARLY MODERN ROME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Jonathan Davies</a:t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GB" altLang="en-US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Powerpoint</a:t>
            </a:r>
            <a:r>
              <a:rPr lang="en-GB" altLang="en-US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handout are on the website)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4F1BF1C9-13F8-4ED5-A7EE-E079944E5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166813"/>
            <a:ext cx="7315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2400" dirty="0" smtClean="0">
                <a:latin typeface="+mn-lt"/>
                <a:cs typeface="Arial" charset="0"/>
              </a:rPr>
              <a:t>…</a:t>
            </a:r>
            <a:r>
              <a:rPr lang="en-GB" sz="2400" dirty="0">
                <a:latin typeface="+mn-lt"/>
              </a:rPr>
              <a:t> When the Capitoline bell sounded, the captain of my </a:t>
            </a:r>
            <a:r>
              <a:rPr lang="en-GB" sz="2400" dirty="0" err="1">
                <a:latin typeface="+mn-lt"/>
              </a:rPr>
              <a:t>Rione</a:t>
            </a:r>
            <a:r>
              <a:rPr lang="en-GB" sz="2400" dirty="0">
                <a:latin typeface="+mn-lt"/>
              </a:rPr>
              <a:t> . . . came to my house, since I was the </a:t>
            </a:r>
            <a:r>
              <a:rPr lang="en-GB" sz="2400" dirty="0" err="1">
                <a:latin typeface="+mn-lt"/>
              </a:rPr>
              <a:t>caporione</a:t>
            </a:r>
            <a:r>
              <a:rPr lang="en-GB" sz="2400" dirty="0">
                <a:latin typeface="+mn-lt"/>
              </a:rPr>
              <a:t> of </a:t>
            </a:r>
            <a:r>
              <a:rPr lang="en-GB" sz="2400" dirty="0" err="1">
                <a:latin typeface="+mn-lt"/>
              </a:rPr>
              <a:t>Campitelli</a:t>
            </a:r>
            <a:r>
              <a:rPr lang="en-GB" sz="2400" dirty="0">
                <a:latin typeface="+mn-lt"/>
              </a:rPr>
              <a:t> [the </a:t>
            </a:r>
            <a:r>
              <a:rPr lang="en-GB" sz="2400" dirty="0" err="1">
                <a:latin typeface="+mn-lt"/>
              </a:rPr>
              <a:t>Rione</a:t>
            </a:r>
            <a:r>
              <a:rPr lang="en-GB" sz="2400" dirty="0">
                <a:latin typeface="+mn-lt"/>
              </a:rPr>
              <a:t> in which the Capitol was located], with many soldiers and with two drums. Accompanied by them, I went to the Capitol, where a large crowd had gathered; ascending the stairs of the Senator's palace I went to the prisons, which were immediately opened and the keys turned over to me. I had all the prisoners come before me and, with the soldiers and drums, I went out followed by all the prisoners one by one. </a:t>
            </a:r>
            <a:r>
              <a:rPr lang="it-IT" sz="2400" dirty="0">
                <a:latin typeface="+mn-lt"/>
              </a:rPr>
              <a:t>[</a:t>
            </a:r>
            <a:r>
              <a:rPr lang="it-IT" sz="2400" dirty="0" smtClean="0">
                <a:latin typeface="+mn-lt"/>
              </a:rPr>
              <a:t>Giacinto Gigli]</a:t>
            </a:r>
            <a:endParaRPr lang="en-GB" sz="2400" dirty="0">
              <a:latin typeface="+mn-lt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3A5834DC-5F43-4B45-8599-38E8EB687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8686799" y="457200"/>
            <a:ext cx="45719" cy="5973763"/>
          </a:xfrm>
        </p:spPr>
        <p:txBody>
          <a:bodyPr/>
          <a:lstStyle/>
          <a:p>
            <a:pPr eaLnBrk="1" hangingPunct="1"/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510381"/>
            <a:ext cx="3824454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E37B318D-05EE-44AF-89C2-5EBB10C49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200" y="304800"/>
            <a:ext cx="3276600" cy="6126163"/>
          </a:xfrm>
        </p:spPr>
        <p:txBody>
          <a:bodyPr/>
          <a:lstStyle/>
          <a:p>
            <a:pPr eaLnBrk="1" hangingPunct="1"/>
            <a:r>
              <a:rPr lang="en-GB" alt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Gian</a:t>
            </a: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Lorenzo Bernini,</a:t>
            </a:r>
            <a:b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Pope Urban VIII,</a:t>
            </a:r>
            <a:b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1635-1640</a:t>
            </a:r>
            <a:endParaRPr lang="en-GB" alt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62781"/>
            <a:ext cx="4065847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04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>
            <a:extLst>
              <a:ext uri="{FF2B5EF4-FFF2-40B4-BE49-F238E27FC236}">
                <a16:creationId xmlns:a16="http://schemas.microsoft.com/office/drawing/2014/main" id="{4F1BF1C9-13F8-4ED5-A7EE-E079944E5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166813"/>
            <a:ext cx="7315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2400" dirty="0" smtClean="0">
                <a:latin typeface="+mn-lt"/>
                <a:cs typeface="Arial" charset="0"/>
              </a:rPr>
              <a:t>…</a:t>
            </a:r>
            <a:r>
              <a:rPr lang="en-GB" sz="2400" dirty="0">
                <a:latin typeface="+mn-lt"/>
              </a:rPr>
              <a:t> During [these weeks] the people vented themselves against dead Pope Urban VIII and the </a:t>
            </a:r>
            <a:r>
              <a:rPr lang="en-GB" sz="2400" dirty="0" err="1">
                <a:latin typeface="+mn-lt"/>
              </a:rPr>
              <a:t>Barberini</a:t>
            </a:r>
            <a:r>
              <a:rPr lang="en-GB" sz="2400" dirty="0">
                <a:latin typeface="+mn-lt"/>
              </a:rPr>
              <a:t> with injurious words and with the pen, writing of him every evil; wherewith were published an infinite number of compositions in Latin and in the vulgar tongue, in prose and in verse, so that I do not believe there has ever been anything like it. Some were bizarre and facetious, others satirical and stinging, and others too sharp and unworthy of a Christian. In sum, whoever had a fine wit and was an eloquent writer or good poet showed it in speaking ill of Urban and his nephews</a:t>
            </a:r>
            <a:r>
              <a:rPr lang="en-GB" sz="2400" dirty="0" smtClean="0">
                <a:latin typeface="+mn-lt"/>
              </a:rPr>
              <a:t>. </a:t>
            </a:r>
            <a:r>
              <a:rPr lang="it-IT" sz="2400" dirty="0" smtClean="0">
                <a:latin typeface="+mn-lt"/>
              </a:rPr>
              <a:t>[Giacinto Gigli]</a:t>
            </a:r>
            <a:endParaRPr lang="en-GB" sz="2400" dirty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298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247</Words>
  <Application>Microsoft Office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Office Theme</vt:lpstr>
      <vt:lpstr>The European World 1500-1750  Theme 4: Politics  POPULAR POLITICS: THE VACANT SEE IN EARLY MODERN ROME  Jonathan Davies  (Powerpoint and handout are on the website)</vt:lpstr>
      <vt:lpstr>PowerPoint Presentation</vt:lpstr>
      <vt:lpstr>PowerPoint Presentation</vt:lpstr>
      <vt:lpstr>Gian Lorenzo Bernini, Pope Urban VIII, 1635-1640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Renaissance World  Jonathan Davies  (Powerpoint will be on the website)</dc:title>
  <dc:creator>Jonathan</dc:creator>
  <cp:lastModifiedBy>Jonathan</cp:lastModifiedBy>
  <cp:revision>80</cp:revision>
  <dcterms:created xsi:type="dcterms:W3CDTF">2006-08-16T00:00:00Z</dcterms:created>
  <dcterms:modified xsi:type="dcterms:W3CDTF">2018-03-01T09:57:32Z</dcterms:modified>
</cp:coreProperties>
</file>