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70" r:id="rId3"/>
    <p:sldId id="284" r:id="rId4"/>
    <p:sldId id="271" r:id="rId5"/>
    <p:sldId id="280" r:id="rId6"/>
    <p:sldId id="291" r:id="rId7"/>
    <p:sldId id="272" r:id="rId8"/>
    <p:sldId id="273" r:id="rId9"/>
    <p:sldId id="285" r:id="rId10"/>
    <p:sldId id="274" r:id="rId11"/>
    <p:sldId id="262" r:id="rId12"/>
    <p:sldId id="257" r:id="rId13"/>
    <p:sldId id="281" r:id="rId14"/>
    <p:sldId id="282" r:id="rId15"/>
    <p:sldId id="263" r:id="rId16"/>
    <p:sldId id="264" r:id="rId17"/>
    <p:sldId id="294" r:id="rId18"/>
    <p:sldId id="289" r:id="rId19"/>
    <p:sldId id="265" r:id="rId20"/>
    <p:sldId id="286" r:id="rId21"/>
    <p:sldId id="287" r:id="rId22"/>
    <p:sldId id="266" r:id="rId23"/>
    <p:sldId id="292" r:id="rId24"/>
    <p:sldId id="276" r:id="rId25"/>
    <p:sldId id="290" r:id="rId26"/>
    <p:sldId id="295" r:id="rId27"/>
    <p:sldId id="29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D6A9BEE-0A44-4DFE-BF22-79554F0CFBEE}">
          <p14:sldIdLst>
            <p14:sldId id="256"/>
            <p14:sldId id="270"/>
            <p14:sldId id="284"/>
            <p14:sldId id="271"/>
            <p14:sldId id="280"/>
            <p14:sldId id="291"/>
          </p14:sldIdLst>
        </p14:section>
        <p14:section name="Untitled Section" id="{001256BF-9725-433F-8744-A5306797863B}">
          <p14:sldIdLst>
            <p14:sldId id="272"/>
            <p14:sldId id="273"/>
            <p14:sldId id="285"/>
            <p14:sldId id="274"/>
            <p14:sldId id="262"/>
            <p14:sldId id="257"/>
            <p14:sldId id="281"/>
            <p14:sldId id="282"/>
            <p14:sldId id="263"/>
            <p14:sldId id="264"/>
            <p14:sldId id="294"/>
            <p14:sldId id="289"/>
            <p14:sldId id="265"/>
            <p14:sldId id="286"/>
            <p14:sldId id="287"/>
            <p14:sldId id="266"/>
            <p14:sldId id="292"/>
            <p14:sldId id="276"/>
            <p14:sldId id="290"/>
            <p14:sldId id="295"/>
            <p14:sldId id="2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5" autoAdjust="0"/>
    <p:restoredTop sz="94660"/>
  </p:normalViewPr>
  <p:slideViewPr>
    <p:cSldViewPr>
      <p:cViewPr varScale="1">
        <p:scale>
          <a:sx n="60" d="100"/>
          <a:sy n="60" d="100"/>
        </p:scale>
        <p:origin x="131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D9A34-A72F-403F-91FC-D57183A39DA5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57A83-7396-47B1-BC9E-C0336A697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703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57A83-7396-47B1-BC9E-C0336A697F0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358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334" y="0"/>
            <a:ext cx="1310643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7572375" cy="2219691"/>
          </a:xfrm>
        </p:spPr>
        <p:txBody>
          <a:bodyPr anchor="ctr">
            <a:normAutofit/>
          </a:bodyPr>
          <a:lstStyle>
            <a:lvl1pPr algn="l">
              <a:defRPr sz="33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8674" y="4511785"/>
            <a:ext cx="7572376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fld id="{2456DFB1-031B-4AB7-A243-B7580AC88171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fld id="{E16A6CBF-05D6-4065-A2B7-2BCAC7720DB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58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8675" y="1600200"/>
            <a:ext cx="2547747" cy="45720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3491003" y="1600200"/>
            <a:ext cx="4823184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89432-E045-41FE-8D8E-4E4A9BE6802C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7E441-88E3-4BAC-845D-ADB8A3B1D7D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45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B370A6-FBDB-4B4F-B7A6-E762740E354A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1188E-B5B4-406F-A570-F8CAFC4867F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63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365125"/>
            <a:ext cx="12858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8675" y="365125"/>
            <a:ext cx="6074172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92E38-B808-48ED-A5F5-161997157C89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78A4B-5054-4FFC-A09B-6C3FAE28959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181447" y="3239394"/>
            <a:ext cx="5632704" cy="63302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456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05D72B-1107-4CED-A087-7919A0DA99DC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85424E-7CB9-41C4-B648-AD28362C8CE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4300538" cy="2219691"/>
          </a:xfrm>
        </p:spPr>
        <p:txBody>
          <a:bodyPr anchor="ctr">
            <a:normAutofit/>
          </a:bodyPr>
          <a:lstStyle>
            <a:lvl1pPr algn="l">
              <a:defRPr sz="33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8675" y="4511785"/>
            <a:ext cx="4300538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5235798" y="1310656"/>
            <a:ext cx="3908203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1"/>
            <a:ext cx="9144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410" y="0"/>
            <a:ext cx="1310643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1"/>
            <a:ext cx="9144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21347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1"/>
            <a:ext cx="9144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10" y="0"/>
            <a:ext cx="1337391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2971806"/>
            <a:ext cx="7553324" cy="1684150"/>
          </a:xfrm>
        </p:spPr>
        <p:txBody>
          <a:bodyPr anchor="ctr">
            <a:normAutofit/>
          </a:bodyPr>
          <a:lstStyle>
            <a:lvl1pPr>
              <a:defRPr sz="33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4655956"/>
            <a:ext cx="7553324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139FAD-099F-456E-888D-16CA6909A6E0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8F618-AAAE-4FBE-BFCF-1DAA294085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9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8675" y="1600201"/>
            <a:ext cx="3686175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00201"/>
            <a:ext cx="3686175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54ED97-8E02-46AB-A60E-1296F727BC50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6A190E-D53A-466F-8201-63978B495E0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94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1600200"/>
            <a:ext cx="3689604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8675" y="2424112"/>
            <a:ext cx="3689604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4583" y="1600200"/>
            <a:ext cx="3689604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4583" y="2424112"/>
            <a:ext cx="3689604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CFE2F5-C3FA-4A72-BBD5-4740398BB79E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CB408-CAF3-41EB-94EA-FE9E6B756F7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0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CC9D7F-E023-43F2-AC2F-8E7BDDA29542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B39D8-DCDF-4741-B20D-C942F1AB259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78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895EDB-900E-4BDE-BD22-A4B9B77F7956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739EEF-5696-4487-9110-3AA6F29C77F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79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8675" y="1600200"/>
            <a:ext cx="3288411" cy="45720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1386" y="1600200"/>
            <a:ext cx="4083939" cy="4572001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75385A-31A4-43C4-A946-144EB1897965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BE6C6-7DAE-4435-B31F-EA94656CC41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04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8675" y="76200"/>
            <a:ext cx="748551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1600200"/>
            <a:ext cx="748665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8675" y="6356352"/>
            <a:ext cx="137216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AE9EF62A-D209-44A1-9832-D4A922B832F9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844" y="6356350"/>
            <a:ext cx="474231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2587" y="6356352"/>
            <a:ext cx="1371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A1B72DE1-3568-410D-AB0D-8DDD792F614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827532" y="1219202"/>
            <a:ext cx="7488936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794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135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7572375" cy="2219691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Gender in early modern Europe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805264"/>
            <a:ext cx="6400800" cy="14150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</a:rPr>
              <a:t>Naomi Pullin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</a:rPr>
              <a:t>naomi.wood@warwick.ac.uk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323528" y="269788"/>
            <a:ext cx="8496944" cy="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b="1" dirty="0">
                <a:solidFill>
                  <a:schemeClr val="bg1"/>
                </a:solidFill>
                <a:latin typeface="Cambria" panose="02040503050406030204" pitchFamily="18" charset="0"/>
              </a:rPr>
              <a:t>The European World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A431EE-3073-4795-98F7-54FFE297D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020" y="2311640"/>
            <a:ext cx="4607652" cy="3411963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881"/>
            <a:ext cx="8507288" cy="1143000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1. Domestic and Political Order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9572" y="1412776"/>
            <a:ext cx="81729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Household was described as a ‘Little Commonwealth’ – husband and father was supreme head of the household.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William Gouge, </a:t>
            </a:r>
            <a:r>
              <a:rPr lang="en-GB" sz="24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Of </a:t>
            </a:r>
            <a:r>
              <a:rPr lang="en-GB" sz="2400" i="1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Domesticall</a:t>
            </a:r>
            <a:r>
              <a:rPr lang="en-GB" sz="24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 Duties: 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‘Such duty as the subject owes the prince, / Even such a woman </a:t>
            </a:r>
            <a:r>
              <a:rPr lang="en-US" sz="24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oweth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to her husband’.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Gendered nature of the law for killing spouse – husband would be hanged for murder; wife burned for petty treason.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Husbands and wives had particular responsibilities – day-to-day domestic management was undertaken by women. </a:t>
            </a:r>
            <a:r>
              <a:rPr lang="en-US" sz="24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Symbolised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 by the tortoise or snail who carried hom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 on its back.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Breakdown of domestic order affected 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men’s reputations and </a:t>
            </a:r>
            <a:r>
              <a:rPr lang="en-US" sz="24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honour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(e.g. scolding wife)</a:t>
            </a:r>
            <a:endParaRPr lang="en-GB" sz="24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011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late 7: a riotous scene in a country village where a shrewish wife and hen-pecked husband are mocked by their neighbours, cuckold's horns and a petticoat are held aloft while &quot;rough music&quot; is played; Hudibras rides into the crowd to protest at what he describes as a Devil's Procession. 1726  Etching and engraving">
            <a:extLst>
              <a:ext uri="{FF2B5EF4-FFF2-40B4-BE49-F238E27FC236}">
                <a16:creationId xmlns:a16="http://schemas.microsoft.com/office/drawing/2014/main" id="{CD5A73F0-218A-4840-89AF-4A558918B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68352" cy="471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79E8B9-2EE5-420E-BE46-EFD63A9A014F}"/>
              </a:ext>
            </a:extLst>
          </p:cNvPr>
          <p:cNvSpPr txBox="1">
            <a:spLocks/>
          </p:cNvSpPr>
          <p:nvPr/>
        </p:nvSpPr>
        <p:spPr>
          <a:xfrm>
            <a:off x="323528" y="116632"/>
            <a:ext cx="8205593" cy="1152128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Charivari (also known as 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skimmington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or rough music) = shaming ritual that mocked gendered inversion of the household</a:t>
            </a:r>
          </a:p>
          <a:p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2. Gender and the Law</a:t>
            </a:r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>
          <a:xfrm>
            <a:off x="843547" y="1628800"/>
            <a:ext cx="7485513" cy="1152128"/>
          </a:xfrm>
        </p:spPr>
        <p:txBody>
          <a:bodyPr>
            <a:noAutofit/>
          </a:bodyPr>
          <a:lstStyle/>
          <a:p>
            <a:pPr lvl="0">
              <a:tabLst>
                <a:tab pos="447675" algn="l"/>
              </a:tabLst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Woman legally defined as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femme covert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(covered woman)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–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legal identity is the same as their husband, father or other male relative</a:t>
            </a:r>
          </a:p>
          <a:p>
            <a:pPr lvl="0">
              <a:tabLst>
                <a:tab pos="447675" algn="l"/>
              </a:tabLst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Could not incur debts, make contracts, sue in court, barred from office and could not vote</a:t>
            </a:r>
          </a:p>
          <a:p>
            <a:pPr lvl="0">
              <a:tabLst>
                <a:tab pos="447675" algn="l"/>
              </a:tabLst>
            </a:pP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femme sole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(single woman) – only possible with widowhood</a:t>
            </a:r>
          </a:p>
          <a:p>
            <a:pPr lvl="0">
              <a:tabLst>
                <a:tab pos="447675" algn="l"/>
              </a:tabLst>
            </a:pP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Man’s word carried greater weight that woman’s in the court – ‘testimony’ from Greek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testis. </a:t>
            </a:r>
          </a:p>
          <a:p>
            <a:pPr marL="0" lvl="0" indent="0">
              <a:buNone/>
            </a:pPr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/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adam and eve early modern">
            <a:extLst>
              <a:ext uri="{FF2B5EF4-FFF2-40B4-BE49-F238E27FC236}">
                <a16:creationId xmlns:a16="http://schemas.microsoft.com/office/drawing/2014/main" id="{451A6128-37E2-43E9-AA5F-21F790D5A3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9" r="10227"/>
          <a:stretch/>
        </p:blipFill>
        <p:spPr bwMode="auto">
          <a:xfrm>
            <a:off x="1691680" y="1402032"/>
            <a:ext cx="5976662" cy="405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DFAE222-3E8F-44DC-BE6D-DA201355058A}"/>
              </a:ext>
            </a:extLst>
          </p:cNvPr>
          <p:cNvSpPr txBox="1">
            <a:spLocks/>
          </p:cNvSpPr>
          <p:nvPr/>
        </p:nvSpPr>
        <p:spPr>
          <a:xfrm>
            <a:off x="829813" y="-50927"/>
            <a:ext cx="748551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3. Gender and the Church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4AA3F1-165F-49C9-9148-9D811199631F}"/>
              </a:ext>
            </a:extLst>
          </p:cNvPr>
          <p:cNvSpPr/>
          <p:nvPr/>
        </p:nvSpPr>
        <p:spPr>
          <a:xfrm>
            <a:off x="611560" y="551723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Eve made from Adam’s rib: ‘Thy desire shall be to thy husband and he shall rule over thee’ (</a:t>
            </a:r>
            <a:r>
              <a:rPr lang="en-US" i="1" dirty="0"/>
              <a:t>Genesis 3:16</a:t>
            </a:r>
            <a:r>
              <a:rPr lang="en-US" dirty="0"/>
              <a:t>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Her weakness brought about the Fall of mankind – her uncontrollable passions came to represent those of all women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11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4. Physiological make-up / scientific theories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732752" y="1556792"/>
            <a:ext cx="45365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Galenic medicine held that body was made up of 4 humours, with a different balance in men and women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Women were more emotional, less rational and more passionate th</a:t>
            </a: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an men. 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BUT male and female bodies physiologically the same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Thomas Lacquer (1990), </a:t>
            </a:r>
            <a:r>
              <a:rPr lang="en-GB" sz="24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Making Sex: </a:t>
            </a: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up until C18th = one-sex model. Woman is imperfect version of man. </a:t>
            </a:r>
            <a:endParaRPr lang="en-GB" sz="24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F6DD5E5-813A-44B6-8B71-38BA4AB81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340768"/>
            <a:ext cx="3222118" cy="490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D29222-886E-44AE-AD27-95A0148F629D}"/>
              </a:ext>
            </a:extLst>
          </p:cNvPr>
          <p:cNvSpPr txBox="1"/>
          <p:nvPr/>
        </p:nvSpPr>
        <p:spPr>
          <a:xfrm>
            <a:off x="5004048" y="6265327"/>
            <a:ext cx="3945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Diagram of a vagina from Vesalius, </a:t>
            </a:r>
            <a:r>
              <a:rPr lang="en-GB" i="1" dirty="0" err="1"/>
              <a:t>Fabrica</a:t>
            </a:r>
            <a:r>
              <a:rPr lang="en-GB" dirty="0"/>
              <a:t> (1544)</a:t>
            </a:r>
          </a:p>
        </p:txBody>
      </p:sp>
    </p:spTree>
    <p:extLst>
      <p:ext uri="{BB962C8B-B14F-4D97-AF65-F5344CB8AC3E}">
        <p14:creationId xmlns:p14="http://schemas.microsoft.com/office/powerpoint/2010/main" val="54030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5. Honour and Reputation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08192" y="2276872"/>
            <a:ext cx="7869809" cy="2520280"/>
          </a:xfrm>
        </p:spPr>
        <p:txBody>
          <a:bodyPr>
            <a:normAutofit lnSpcReduction="10000"/>
          </a:bodyPr>
          <a:lstStyle/>
          <a:p>
            <a:r>
              <a:rPr lang="en-GB" sz="2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‘Double Standard’ (Keith Thomas): 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encapsulates imbalance of attitudes towards sexual honesty: </a:t>
            </a:r>
          </a:p>
          <a:p>
            <a:pPr marL="0" indent="0">
              <a:buNone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	- for men, sexual relations before or outside 	marriage was a mild offence; </a:t>
            </a:r>
          </a:p>
          <a:p>
            <a:pPr marL="0" indent="0">
              <a:buNone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	- for women it constituted loss of whole character 	and brought shame on family. </a:t>
            </a:r>
          </a:p>
          <a:p>
            <a:pPr marL="0" indent="0">
              <a:buNone/>
            </a:pPr>
            <a:endParaRPr lang="en-GB" sz="26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GB" sz="26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gainst men.JPG">
            <a:extLst>
              <a:ext uri="{FF2B5EF4-FFF2-40B4-BE49-F238E27FC236}">
                <a16:creationId xmlns:a16="http://schemas.microsoft.com/office/drawing/2014/main" id="{DAB23CBF-CC0F-4F82-9F32-F7D6C8A54B8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291" y="1799005"/>
            <a:ext cx="4591789" cy="3919542"/>
          </a:xfrm>
          <a:prstGeom prst="rect">
            <a:avLst/>
          </a:prstGeom>
        </p:spPr>
      </p:pic>
      <p:pic>
        <p:nvPicPr>
          <p:cNvPr id="9" name="Picture 8" descr="against women.JPG">
            <a:extLst>
              <a:ext uri="{FF2B5EF4-FFF2-40B4-BE49-F238E27FC236}">
                <a16:creationId xmlns:a16="http://schemas.microsoft.com/office/drawing/2014/main" id="{AC9841F1-B9B7-4BF5-8CD7-C6EA2888FA7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8764" y="1799005"/>
            <a:ext cx="4360032" cy="392906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8A3295B-4F74-48BF-90C3-FC3BD8A43121}"/>
              </a:ext>
            </a:extLst>
          </p:cNvPr>
          <p:cNvSpPr/>
          <p:nvPr/>
        </p:nvSpPr>
        <p:spPr>
          <a:xfrm>
            <a:off x="556576" y="260648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latin typeface="Cambria" panose="02040503050406030204" pitchFamily="18" charset="0"/>
              </a:rPr>
              <a:t>Insults against men (left) and women (right) in Cambridge 1581-1640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D23FBE-A9F3-4463-8052-5D6B13644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492896"/>
            <a:ext cx="4833156" cy="322210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3E5D91A-C1E9-432F-83A7-FC38ACC744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/>
          <a:stretch/>
        </p:blipFill>
        <p:spPr>
          <a:xfrm>
            <a:off x="4572000" y="1988840"/>
            <a:ext cx="3810000" cy="4286250"/>
          </a:xfrm>
          <a:prstGeom prst="rect">
            <a:avLst/>
          </a:prstGeom>
        </p:spPr>
      </p:pic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E2380BA7-B7A3-441D-85C7-4B85251F220A}"/>
              </a:ext>
            </a:extLst>
          </p:cNvPr>
          <p:cNvSpPr txBox="1">
            <a:spLocks/>
          </p:cNvSpPr>
          <p:nvPr/>
        </p:nvSpPr>
        <p:spPr>
          <a:xfrm>
            <a:off x="539552" y="404664"/>
            <a:ext cx="8205593" cy="1152128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To safeguard sexual honour - platform shoes (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Chopines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) worn by patrician women in Renaissance Venice would physically inhibit them leaving the home without the aid of a male consort. </a:t>
            </a:r>
          </a:p>
          <a:p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8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3212976"/>
            <a:ext cx="7553324" cy="1684150"/>
          </a:xfrm>
        </p:spPr>
        <p:txBody>
          <a:bodyPr/>
          <a:lstStyle/>
          <a:p>
            <a:r>
              <a:rPr lang="en-GB" b="1" dirty="0"/>
              <a:t>ACQUIRING AGENCY</a:t>
            </a:r>
          </a:p>
        </p:txBody>
      </p:sp>
    </p:spTree>
    <p:extLst>
      <p:ext uri="{BB962C8B-B14F-4D97-AF65-F5344CB8AC3E}">
        <p14:creationId xmlns:p14="http://schemas.microsoft.com/office/powerpoint/2010/main" val="265210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755576" y="-99392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Widows and </a:t>
            </a:r>
            <a:r>
              <a:rPr lang="en-GB" sz="3600" b="1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singlewomen</a:t>
            </a:r>
            <a:endParaRPr lang="en-GB" sz="3600" b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488832" cy="4525963"/>
          </a:xfrm>
        </p:spPr>
        <p:txBody>
          <a:bodyPr>
            <a:normAutofit fontScale="92500" lnSpcReduction="10000"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Large number of widowed women because of high death rate and young age at which women married.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Amy 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Froide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: widows and 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singlewomen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make up approx. 14.9% and 30.2% respectively of adult female population in early modern England.  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Widowhood gave women independent legal status and offered opportunities as heads of households.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10% of women in some European towns are unmarried – contribute to economic life of their communities: property holders, creditors, tax payers and philanthropists.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24" y="2742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Focus of this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76" y="1700808"/>
            <a:ext cx="7444332" cy="3816424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What gender means and significance as a historical category in its own right. </a:t>
            </a:r>
          </a:p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Notions that governed early modern ideals of gender. Will question the utility of ‘patriarchy’ as historical concept. </a:t>
            </a:r>
          </a:p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Some ways in which certain women accrue agency in early modern daily life. </a:t>
            </a:r>
          </a:p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Ways in which gender categories were/could be transgressed</a:t>
            </a:r>
          </a:p>
        </p:txBody>
      </p:sp>
    </p:spTree>
    <p:extLst>
      <p:ext uri="{BB962C8B-B14F-4D97-AF65-F5344CB8AC3E}">
        <p14:creationId xmlns:p14="http://schemas.microsoft.com/office/powerpoint/2010/main" val="65465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71400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Widows and </a:t>
            </a:r>
            <a:r>
              <a:rPr lang="en-GB" sz="3600" b="1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singlewomen</a:t>
            </a:r>
            <a:endParaRPr lang="en-GB" sz="3600" b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64479"/>
            <a:ext cx="7704856" cy="520488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2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Russia: </a:t>
            </a:r>
          </a:p>
          <a:p>
            <a:pPr>
              <a:spcBef>
                <a:spcPts val="600"/>
              </a:spcBef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Marfa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Boretskaia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became ‘mayoress’ of city of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Novogord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at close of 15thC. </a:t>
            </a:r>
          </a:p>
          <a:p>
            <a:pPr>
              <a:spcBef>
                <a:spcPts val="600"/>
              </a:spcBef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Husband was former mayor and son was also a current mayor in another town. </a:t>
            </a:r>
          </a:p>
          <a:p>
            <a:pPr>
              <a:spcBef>
                <a:spcPts val="600"/>
              </a:spcBef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Marfa was the city’s wealthiest citizen. </a:t>
            </a:r>
          </a:p>
          <a:p>
            <a:pPr>
              <a:spcBef>
                <a:spcPts val="600"/>
              </a:spcBef>
            </a:pPr>
            <a:endParaRPr lang="en-GB" sz="26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Denmark</a:t>
            </a:r>
          </a:p>
          <a:p>
            <a:pPr>
              <a:spcBef>
                <a:spcPts val="600"/>
              </a:spcBef>
            </a:pP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Knud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Gyldenstjerne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acted as royal knight after husband dies. </a:t>
            </a:r>
          </a:p>
          <a:p>
            <a:pPr>
              <a:spcBef>
                <a:spcPts val="600"/>
              </a:spcBef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Expected to fulfil same obligations as other landholders: to supply cavalry and men to defend territories.  </a:t>
            </a:r>
          </a:p>
        </p:txBody>
      </p:sp>
    </p:spTree>
    <p:extLst>
      <p:ext uri="{BB962C8B-B14F-4D97-AF65-F5344CB8AC3E}">
        <p14:creationId xmlns:p14="http://schemas.microsoft.com/office/powerpoint/2010/main" val="407313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71400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Riots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77806" y="1628800"/>
            <a:ext cx="3431583" cy="277772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 involved in almost every food riot of the period. 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John Walter argues that women formed 1/3 of the participants in English food riots in 18thC </a:t>
            </a:r>
          </a:p>
        </p:txBody>
      </p:sp>
      <p:pic>
        <p:nvPicPr>
          <p:cNvPr id="3074" name="Picture 2" descr="Image result for women early modern riots">
            <a:extLst>
              <a:ext uri="{FF2B5EF4-FFF2-40B4-BE49-F238E27FC236}">
                <a16:creationId xmlns:a16="http://schemas.microsoft.com/office/drawing/2014/main" id="{7DD59852-1C60-472E-9D8D-8686CADDB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23" y="1515369"/>
            <a:ext cx="4638375" cy="270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E97346D-C17E-4C10-ADDF-438BD8555A6E}"/>
              </a:ext>
            </a:extLst>
          </p:cNvPr>
          <p:cNvSpPr txBox="1">
            <a:spLocks/>
          </p:cNvSpPr>
          <p:nvPr/>
        </p:nvSpPr>
        <p:spPr>
          <a:xfrm>
            <a:off x="791580" y="4509120"/>
            <a:ext cx="7560840" cy="193879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 sensitive to increase in food prices.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Marketplaces = good place to gather recruits for protest. 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Inferior legal status meant it was less dangerous for women to be involved in popular uprisings. </a:t>
            </a:r>
          </a:p>
        </p:txBody>
      </p:sp>
    </p:spTree>
    <p:extLst>
      <p:ext uri="{BB962C8B-B14F-4D97-AF65-F5344CB8AC3E}">
        <p14:creationId xmlns:p14="http://schemas.microsoft.com/office/powerpoint/2010/main" val="75250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9144000" cy="1143000"/>
          </a:xfrm>
        </p:spPr>
        <p:txBody>
          <a:bodyPr/>
          <a:lstStyle/>
          <a:p>
            <a:r>
              <a:rPr lang="en-GB" sz="40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Gossip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55574" y="1484784"/>
            <a:ext cx="4464498" cy="537321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Childbirth = exclusive gathering of female neighbours to support mother and midwife.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New baby was carried to church by mother’s friends for Christening.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Gossip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originally denoted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godparent.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Gossip networks were essential to households – necessary for advice, assistance, and to exchange goods and money.</a:t>
            </a:r>
          </a:p>
        </p:txBody>
      </p:sp>
      <p:pic>
        <p:nvPicPr>
          <p:cNvPr id="7" name="Picture 1028">
            <a:extLst>
              <a:ext uri="{FF2B5EF4-FFF2-40B4-BE49-F238E27FC236}">
                <a16:creationId xmlns:a16="http://schemas.microsoft.com/office/drawing/2014/main" id="{24D3C05C-15B8-43E9-83CA-B6BBEB316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3330512" cy="41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9144000" cy="1143000"/>
          </a:xfrm>
        </p:spPr>
        <p:txBody>
          <a:bodyPr/>
          <a:lstStyle/>
          <a:p>
            <a:r>
              <a:rPr lang="en-GB" sz="40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Gossip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632850" cy="100811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Potential threat to male authority in birthing chamber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7D247CC-8430-485E-81B8-80586CED1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007" y="2008366"/>
            <a:ext cx="6298393" cy="420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04925A-0945-49AE-9CB4-52F54221D27C}"/>
              </a:ext>
            </a:extLst>
          </p:cNvPr>
          <p:cNvSpPr txBox="1"/>
          <p:nvPr/>
        </p:nvSpPr>
        <p:spPr>
          <a:xfrm>
            <a:off x="1261871" y="6211669"/>
            <a:ext cx="6463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German lying in room showing attendant, child being bathed and a midwife drinking beer, by Jacobus </a:t>
            </a:r>
            <a:r>
              <a:rPr lang="en-US" dirty="0" err="1"/>
              <a:t>Rueff</a:t>
            </a:r>
            <a:r>
              <a:rPr lang="en-US" dirty="0"/>
              <a:t> (1616)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38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758036" y="-9624"/>
            <a:ext cx="8206452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Body searchers and juries of matrons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35196" y="1412776"/>
            <a:ext cx="7558380" cy="53012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 Patriarchy = dependent on distinctions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between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women &gt; some had more authority over others.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 Female neighbours often looked for signs of illegitimate pregnancy to safeguard communities.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Would initiate physical searches of neighbours’ bodies (esp. breasts) who they suspected might be pregnant or had been pregnant.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When women of illegitimate children went into labour – would force them over the parish boundaries to avoid burden of poor relief for community.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Midwives were to interrogate unmarried women during labour to identify father. </a:t>
            </a:r>
          </a:p>
          <a:p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522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84C5407-C5B8-4D09-A870-695617CBEF46}"/>
              </a:ext>
            </a:extLst>
          </p:cNvPr>
          <p:cNvSpPr/>
          <p:nvPr/>
        </p:nvSpPr>
        <p:spPr>
          <a:xfrm>
            <a:off x="539552" y="191739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Cambria" pitchFamily="18" charset="0"/>
              </a:rPr>
              <a:t>Juries of matrons employed to search for the witches ‘mark’</a:t>
            </a:r>
            <a:endParaRPr lang="en-GB" sz="3200" dirty="0"/>
          </a:p>
        </p:txBody>
      </p:sp>
      <p:pic>
        <p:nvPicPr>
          <p:cNvPr id="7" name="Picture 2" descr="http://www.legendsofamerica.com/photos-massachusetts/Examination-close.jpg">
            <a:extLst>
              <a:ext uri="{FF2B5EF4-FFF2-40B4-BE49-F238E27FC236}">
                <a16:creationId xmlns:a16="http://schemas.microsoft.com/office/drawing/2014/main" id="{E3B8C27C-4B6C-4692-B8A2-3456086FC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476250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04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BF393-3DA9-4F17-AB61-35197B88D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The Imperial Harem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0BF0A-D95A-4CA2-9090-99C9FE944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3" y="1412776"/>
            <a:ext cx="3744415" cy="4572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Power = male-dominated in Islamic tradition –reinforced with female slaves, concubines and wives living in households.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Leslie Pearce: survival of Ottoman dynasty depended on women, esp. through institution of the Imperial Harem (female consorts attached </a:t>
            </a:r>
            <a:r>
              <a:rPr lang="en-GB" sz="2000" dirty="0"/>
              <a:t>to the sultan)</a:t>
            </a:r>
          </a:p>
        </p:txBody>
      </p:sp>
      <p:pic>
        <p:nvPicPr>
          <p:cNvPr id="1026" name="Picture 2" descr="Image result for costumes turcs de la cour">
            <a:extLst>
              <a:ext uri="{FF2B5EF4-FFF2-40B4-BE49-F238E27FC236}">
                <a16:creationId xmlns:a16="http://schemas.microsoft.com/office/drawing/2014/main" id="{648112F1-3B04-4323-BB03-1619DB181D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6"/>
          <a:stretch/>
        </p:blipFill>
        <p:spPr bwMode="auto">
          <a:xfrm>
            <a:off x="4195456" y="1834893"/>
            <a:ext cx="4212419" cy="29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F63AFD8-D05C-48FA-948F-97737D4B5023}"/>
              </a:ext>
            </a:extLst>
          </p:cNvPr>
          <p:cNvSpPr/>
          <p:nvPr/>
        </p:nvSpPr>
        <p:spPr>
          <a:xfrm>
            <a:off x="249340" y="5229200"/>
            <a:ext cx="78488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/>
              <a:t>Following rule of Suleman the Magnificent the Imperial Harem became a coherent institution that exerted significant political influence over state matters. </a:t>
            </a:r>
          </a:p>
        </p:txBody>
      </p:sp>
    </p:spTree>
    <p:extLst>
      <p:ext uri="{BB962C8B-B14F-4D97-AF65-F5344CB8AC3E}">
        <p14:creationId xmlns:p14="http://schemas.microsoft.com/office/powerpoint/2010/main" val="24753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BF393-3DA9-4F17-AB61-35197B88D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The Imperial Harem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85DC9D-B0EA-448F-AD41-0A1790A0D225}"/>
              </a:ext>
            </a:extLst>
          </p:cNvPr>
          <p:cNvSpPr/>
          <p:nvPr/>
        </p:nvSpPr>
        <p:spPr>
          <a:xfrm>
            <a:off x="755576" y="5392698"/>
            <a:ext cx="80786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/>
              <a:t>Increased power of Harem evidenced in architecture of the royal household in the </a:t>
            </a:r>
            <a:r>
              <a:rPr lang="en-GB" sz="2400" dirty="0" err="1"/>
              <a:t>Topkapi</a:t>
            </a:r>
            <a:r>
              <a:rPr lang="en-GB" sz="2400" dirty="0"/>
              <a:t> Palace. Domestic side of the royal household </a:t>
            </a:r>
            <a:r>
              <a:rPr lang="en-US" sz="2400" dirty="0"/>
              <a:t>integrated into the imperial residence. 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AB4041-CE18-4853-8A40-D7EE2C083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524000"/>
            <a:ext cx="68103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7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What is gender?</a:t>
            </a:r>
          </a:p>
        </p:txBody>
      </p:sp>
    </p:spTree>
    <p:extLst>
      <p:ext uri="{BB962C8B-B14F-4D97-AF65-F5344CB8AC3E}">
        <p14:creationId xmlns:p14="http://schemas.microsoft.com/office/powerpoint/2010/main" val="283294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81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Women’s Studies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76BE8B0-D695-4952-A456-7B7513942D4D}"/>
              </a:ext>
            </a:extLst>
          </p:cNvPr>
          <p:cNvSpPr txBox="1">
            <a:spLocks/>
          </p:cNvSpPr>
          <p:nvPr/>
        </p:nvSpPr>
        <p:spPr>
          <a:xfrm>
            <a:off x="611560" y="1340768"/>
            <a:ext cx="8136904" cy="525658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Gender = was/is a social or historical creation and is very different from sex, which is generally fixed.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500" dirty="0">
                <a:latin typeface="Cambria" panose="02040503050406030204" pitchFamily="18" charset="0"/>
              </a:rPr>
              <a:t>Laura Lee Downs: ‘Women (and men for that matter) were made and not born’.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500" b="1" dirty="0">
                <a:latin typeface="Cambria" panose="02040503050406030204" pitchFamily="18" charset="0"/>
              </a:rPr>
              <a:t>Women’s Studies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Emerged in 1960s and 1970s with second wave feminism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Aimed to recover women from historical obscurity: to tell ‘herstory’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Stress on subordination and inequality of women in past societies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Emphasis on </a:t>
            </a:r>
            <a:r>
              <a:rPr lang="en-GB" sz="2500" b="1" dirty="0">
                <a:latin typeface="Cambria" panose="02040503050406030204" pitchFamily="18" charset="0"/>
              </a:rPr>
              <a:t>patriarchy </a:t>
            </a:r>
            <a:r>
              <a:rPr lang="en-GB" sz="2500" dirty="0">
                <a:latin typeface="Cambria" panose="02040503050406030204" pitchFamily="18" charset="0"/>
              </a:rPr>
              <a:t>as a historical constant in oppression of women = social system where men have more power than women. </a:t>
            </a:r>
            <a:endParaRPr lang="en-GB" sz="2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26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b="1" dirty="0">
                <a:latin typeface="Cambria" panose="02040503050406030204" pitchFamily="18" charset="0"/>
              </a:rPr>
              <a:t>The challenge to feminist perspectives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6C7F6-CE5A-403C-9176-7BC1BA1C6094}"/>
              </a:ext>
            </a:extLst>
          </p:cNvPr>
          <p:cNvSpPr/>
          <p:nvPr/>
        </p:nvSpPr>
        <p:spPr>
          <a:xfrm>
            <a:off x="2672029" y="1295974"/>
            <a:ext cx="612067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Concern that political motives might project 20</a:t>
            </a:r>
            <a:r>
              <a:rPr lang="en-GB" sz="2600" baseline="30000" dirty="0">
                <a:latin typeface="Cambria" panose="02040503050406030204" pitchFamily="18" charset="0"/>
              </a:rPr>
              <a:t>th</a:t>
            </a:r>
            <a:r>
              <a:rPr lang="en-GB" sz="2600" dirty="0">
                <a:latin typeface="Cambria" panose="02040503050406030204" pitchFamily="18" charset="0"/>
              </a:rPr>
              <a:t>C values back onto past societies. </a:t>
            </a:r>
          </a:p>
        </p:txBody>
      </p:sp>
      <p:pic>
        <p:nvPicPr>
          <p:cNvPr id="8" name="Picture 2" descr="http://www.historiann.com/wp-content/uploads/2008/09/ditchley-portrait.jpg">
            <a:extLst>
              <a:ext uri="{FF2B5EF4-FFF2-40B4-BE49-F238E27FC236}">
                <a16:creationId xmlns:a16="http://schemas.microsoft.com/office/drawing/2014/main" id="{5D0373CE-37D3-4598-8FF7-CEAA7B1EA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49170"/>
            <a:ext cx="2181498" cy="346438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567ACB-0FA6-4A25-8D36-87E2476D07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5" t="26109" r="2557" b="2051"/>
          <a:stretch/>
        </p:blipFill>
        <p:spPr>
          <a:xfrm>
            <a:off x="4765850" y="1942305"/>
            <a:ext cx="4013130" cy="301050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664F832-4C7A-44E2-B7D2-77A0B5F42947}"/>
              </a:ext>
            </a:extLst>
          </p:cNvPr>
          <p:cNvSpPr/>
          <p:nvPr/>
        </p:nvSpPr>
        <p:spPr>
          <a:xfrm>
            <a:off x="828675" y="4640084"/>
            <a:ext cx="813884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Increasing awareness of complexities of studying women’s experiences – experiences varied depending on social status, race, age, nationality, religious background etc. </a:t>
            </a:r>
          </a:p>
        </p:txBody>
      </p:sp>
    </p:spTree>
    <p:extLst>
      <p:ext uri="{BB962C8B-B14F-4D97-AF65-F5344CB8AC3E}">
        <p14:creationId xmlns:p14="http://schemas.microsoft.com/office/powerpoint/2010/main" val="350331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76200"/>
            <a:ext cx="7485512" cy="1096962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Native American culture</a:t>
            </a:r>
          </a:p>
        </p:txBody>
      </p:sp>
      <p:pic>
        <p:nvPicPr>
          <p:cNvPr id="7" name="Picture 2" descr="http://1.bp.blogspot.com/-PjblWg1W3bM/T57OMq4jhRI/AAAAAAAAA7o/eGVXxkQJ40Y/s1600/John+white+tripled+(moghul+painting+from+British+museum+copy+and+de+bry+copy).png">
            <a:extLst>
              <a:ext uri="{FF2B5EF4-FFF2-40B4-BE49-F238E27FC236}">
                <a16:creationId xmlns:a16="http://schemas.microsoft.com/office/drawing/2014/main" id="{4EA4212A-39B2-4545-8A5E-4A36C5CAC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16832"/>
            <a:ext cx="4824536" cy="414405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8B53F78-924A-4985-91A9-00D19BE07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579" y="1628800"/>
            <a:ext cx="3608405" cy="42484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Culture in many Native American tribes = matrilineal.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Inheritance and power determined by mother.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Respected older tribeswomen served as elders, council members, religious figures and diplomats. </a:t>
            </a:r>
          </a:p>
        </p:txBody>
      </p:sp>
    </p:spTree>
    <p:extLst>
      <p:ext uri="{BB962C8B-B14F-4D97-AF65-F5344CB8AC3E}">
        <p14:creationId xmlns:p14="http://schemas.microsoft.com/office/powerpoint/2010/main" val="170692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Cambria" panose="02040503050406030204" pitchFamily="18" charset="0"/>
              </a:rPr>
              <a:t>Gender History (late-1980s and 1990s)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A3111D-84DC-4711-925E-C0ED1F3358C7}"/>
              </a:ext>
            </a:extLst>
          </p:cNvPr>
          <p:cNvSpPr/>
          <p:nvPr/>
        </p:nvSpPr>
        <p:spPr>
          <a:xfrm>
            <a:off x="828674" y="1488043"/>
            <a:ext cx="7485511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Joan Scott, Gender as ‘a useful category of historical analysis’ (1986)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‘Women’ and ‘men’ were cultural constructs: identified in relation to each other or to the culture around them. </a:t>
            </a:r>
          </a:p>
          <a:p>
            <a:endParaRPr lang="en-GB" sz="2000" dirty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Gender ‘means knowledge about sexual difference … Such knowledge is not absolute or true, but always relative. It is produced in complex ways … Its uses and meanings become contested politically and are the means by which relationships of power – of domination and subordination – are constructed’. </a:t>
            </a:r>
          </a:p>
        </p:txBody>
      </p:sp>
    </p:spTree>
    <p:extLst>
      <p:ext uri="{BB962C8B-B14F-4D97-AF65-F5344CB8AC3E}">
        <p14:creationId xmlns:p14="http://schemas.microsoft.com/office/powerpoint/2010/main" val="20650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10014"/>
            <a:ext cx="8507288" cy="1143000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Men’s Studies (1990s and 2000s)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1412776"/>
            <a:ext cx="820891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‘Gender’ is not just a shorthand for ‘women’- m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en’s experiences also mattered.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Men’s and women’s relationships must be explored in relation to one another [Natalie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Zemon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Davis, Elizabeth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Foyster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, Alex Sheppard].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Double-meaning to patriarchy – 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a soci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ety in which some men are dominant over other men.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E.g. [Helen Berry and Elizabeth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Foyster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]: childless men viewed as weak because unable to procreate &gt; inability to please wife sexually brought ability to engage in politics and economic credit into question.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Is there a danger that men’s studies might return historical gaze to men?</a:t>
            </a:r>
          </a:p>
        </p:txBody>
      </p:sp>
    </p:spTree>
    <p:extLst>
      <p:ext uri="{BB962C8B-B14F-4D97-AF65-F5344CB8AC3E}">
        <p14:creationId xmlns:p14="http://schemas.microsoft.com/office/powerpoint/2010/main" val="295302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3212976"/>
            <a:ext cx="7553324" cy="1684150"/>
          </a:xfrm>
        </p:spPr>
        <p:txBody>
          <a:bodyPr/>
          <a:lstStyle/>
          <a:p>
            <a:r>
              <a:rPr lang="en-GB" b="1" dirty="0"/>
              <a:t>EARLY MODERN NOTIONS OF GENDER</a:t>
            </a:r>
          </a:p>
        </p:txBody>
      </p:sp>
    </p:spTree>
    <p:extLst>
      <p:ext uri="{BB962C8B-B14F-4D97-AF65-F5344CB8AC3E}">
        <p14:creationId xmlns:p14="http://schemas.microsoft.com/office/powerpoint/2010/main" val="220061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Week 1_A New British History_ppt</Template>
  <TotalTime>1152</TotalTime>
  <Words>1427</Words>
  <Application>Microsoft Office PowerPoint</Application>
  <PresentationFormat>On-screen Show (4:3)</PresentationFormat>
  <Paragraphs>107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</vt:lpstr>
      <vt:lpstr>Wingdings</vt:lpstr>
      <vt:lpstr>Academic Literature 16x9</vt:lpstr>
      <vt:lpstr>Gender in early modern Europe</vt:lpstr>
      <vt:lpstr>Focus of this lecture</vt:lpstr>
      <vt:lpstr>What is gender?</vt:lpstr>
      <vt:lpstr>Women’s Studies</vt:lpstr>
      <vt:lpstr>The challenge to feminist perspectives</vt:lpstr>
      <vt:lpstr>Native American culture</vt:lpstr>
      <vt:lpstr>Gender History (late-1980s and 1990s)</vt:lpstr>
      <vt:lpstr>Men’s Studies (1990s and 2000s)</vt:lpstr>
      <vt:lpstr>EARLY MODERN NOTIONS OF GENDER</vt:lpstr>
      <vt:lpstr>1. Domestic and Political Order</vt:lpstr>
      <vt:lpstr>PowerPoint Presentation</vt:lpstr>
      <vt:lpstr>2. Gender and the Law</vt:lpstr>
      <vt:lpstr>PowerPoint Presentation</vt:lpstr>
      <vt:lpstr>4. Physiological make-up / scientific theories</vt:lpstr>
      <vt:lpstr>5. Honour and Reputation</vt:lpstr>
      <vt:lpstr>PowerPoint Presentation</vt:lpstr>
      <vt:lpstr>PowerPoint Presentation</vt:lpstr>
      <vt:lpstr>ACQUIRING AGENCY</vt:lpstr>
      <vt:lpstr>Widows and singlewomen</vt:lpstr>
      <vt:lpstr>Widows and singlewomen</vt:lpstr>
      <vt:lpstr>Riots</vt:lpstr>
      <vt:lpstr>Gossip</vt:lpstr>
      <vt:lpstr>Gossip</vt:lpstr>
      <vt:lpstr>Body searchers and juries of matrons</vt:lpstr>
      <vt:lpstr>PowerPoint Presentation</vt:lpstr>
      <vt:lpstr>The Imperial Harem</vt:lpstr>
      <vt:lpstr>The Imperial Harem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Naomi Pullin</cp:lastModifiedBy>
  <cp:revision>97</cp:revision>
  <dcterms:created xsi:type="dcterms:W3CDTF">2012-10-07T14:19:58Z</dcterms:created>
  <dcterms:modified xsi:type="dcterms:W3CDTF">2018-10-16T10:33:30Z</dcterms:modified>
</cp:coreProperties>
</file>