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15"/>
  </p:notesMasterIdLst>
  <p:handoutMasterIdLst>
    <p:handoutMasterId r:id="rId16"/>
  </p:handoutMasterIdLst>
  <p:sldIdLst>
    <p:sldId id="268" r:id="rId2"/>
    <p:sldId id="271" r:id="rId3"/>
    <p:sldId id="269" r:id="rId4"/>
    <p:sldId id="299" r:id="rId5"/>
    <p:sldId id="315" r:id="rId6"/>
    <p:sldId id="321" r:id="rId7"/>
    <p:sldId id="314" r:id="rId8"/>
    <p:sldId id="322" r:id="rId9"/>
    <p:sldId id="328" r:id="rId10"/>
    <p:sldId id="323" r:id="rId11"/>
    <p:sldId id="326" r:id="rId12"/>
    <p:sldId id="330" r:id="rId13"/>
    <p:sldId id="334" r:id="rId14"/>
  </p:sldIdLst>
  <p:sldSz cx="9144000" cy="6858000" type="screen4x3"/>
  <p:notesSz cx="6669088" cy="9928225"/>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54" autoAdjust="0"/>
  </p:normalViewPr>
  <p:slideViewPr>
    <p:cSldViewPr>
      <p:cViewPr varScale="1">
        <p:scale>
          <a:sx n="81" d="100"/>
          <a:sy n="81" d="100"/>
        </p:scale>
        <p:origin x="1498" y="6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461"/>
    </p:cViewPr>
  </p:notesTextViewPr>
  <p:sorterViewPr>
    <p:cViewPr>
      <p:scale>
        <a:sx n="66" d="100"/>
        <a:sy n="66" d="100"/>
      </p:scale>
      <p:origin x="0" y="0"/>
    </p:cViewPr>
  </p:sorterViewPr>
  <p:notesViewPr>
    <p:cSldViewPr>
      <p:cViewPr varScale="1">
        <p:scale>
          <a:sx n="60" d="100"/>
          <a:sy n="60" d="100"/>
        </p:scale>
        <p:origin x="3298" y="43"/>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494996C0-84CD-41B1-B188-2E481CDAFEEA}"/>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47107" name="Rectangle 3">
            <a:extLst>
              <a:ext uri="{FF2B5EF4-FFF2-40B4-BE49-F238E27FC236}">
                <a16:creationId xmlns:a16="http://schemas.microsoft.com/office/drawing/2014/main" id="{90A33F32-04F0-4767-B0E8-B09BE6481058}"/>
              </a:ext>
            </a:extLst>
          </p:cNvPr>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47108" name="Rectangle 4">
            <a:extLst>
              <a:ext uri="{FF2B5EF4-FFF2-40B4-BE49-F238E27FC236}">
                <a16:creationId xmlns:a16="http://schemas.microsoft.com/office/drawing/2014/main" id="{60EE9F31-30B9-48A9-AE13-AC2D65604FA7}"/>
              </a:ext>
            </a:extLst>
          </p:cNvPr>
          <p:cNvSpPr>
            <a:spLocks noGrp="1" noChangeArrowheads="1"/>
          </p:cNvSpPr>
          <p:nvPr>
            <p:ph type="ftr" sz="quarter" idx="2"/>
          </p:nvPr>
        </p:nvSpPr>
        <p:spPr bwMode="auto">
          <a:xfrm>
            <a:off x="0" y="9431338"/>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47109" name="Rectangle 5">
            <a:extLst>
              <a:ext uri="{FF2B5EF4-FFF2-40B4-BE49-F238E27FC236}">
                <a16:creationId xmlns:a16="http://schemas.microsoft.com/office/drawing/2014/main" id="{F87B3117-DB3B-48BD-BA49-D8B10A9F0280}"/>
              </a:ext>
            </a:extLst>
          </p:cNvPr>
          <p:cNvSpPr>
            <a:spLocks noGrp="1" noChangeArrowheads="1"/>
          </p:cNvSpPr>
          <p:nvPr>
            <p:ph type="sldNum" sz="quarter" idx="3"/>
          </p:nvPr>
        </p:nvSpPr>
        <p:spPr bwMode="auto">
          <a:xfrm>
            <a:off x="3779838" y="9431338"/>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859F702-FB25-4E4E-BBF4-5AE15E6E40B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8B141F1-8638-4420-A78E-AC9F95D4F596}"/>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16387" name="Rectangle 3">
            <a:extLst>
              <a:ext uri="{FF2B5EF4-FFF2-40B4-BE49-F238E27FC236}">
                <a16:creationId xmlns:a16="http://schemas.microsoft.com/office/drawing/2014/main" id="{676755FC-98D4-4305-9B10-A24AA1D45F3F}"/>
              </a:ext>
            </a:extLst>
          </p:cNvPr>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3316" name="Rectangle 4">
            <a:extLst>
              <a:ext uri="{FF2B5EF4-FFF2-40B4-BE49-F238E27FC236}">
                <a16:creationId xmlns:a16="http://schemas.microsoft.com/office/drawing/2014/main" id="{8CDA3BF1-98DB-4F7E-948C-2B1F09807B2E}"/>
              </a:ext>
            </a:extLst>
          </p:cNvPr>
          <p:cNvSpPr>
            <a:spLocks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9" name="Rectangle 5">
            <a:extLst>
              <a:ext uri="{FF2B5EF4-FFF2-40B4-BE49-F238E27FC236}">
                <a16:creationId xmlns:a16="http://schemas.microsoft.com/office/drawing/2014/main" id="{71CC7D0A-E236-4553-95E3-6E66B520F1C3}"/>
              </a:ext>
            </a:extLst>
          </p:cNvPr>
          <p:cNvSpPr>
            <a:spLocks noGrp="1" noChangeArrowheads="1"/>
          </p:cNvSpPr>
          <p:nvPr>
            <p:ph type="body" sz="quarter" idx="3"/>
          </p:nvPr>
        </p:nvSpPr>
        <p:spPr bwMode="auto">
          <a:xfrm>
            <a:off x="890588" y="4716463"/>
            <a:ext cx="4887912"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6390" name="Rectangle 6">
            <a:extLst>
              <a:ext uri="{FF2B5EF4-FFF2-40B4-BE49-F238E27FC236}">
                <a16:creationId xmlns:a16="http://schemas.microsoft.com/office/drawing/2014/main" id="{4CE4586B-0694-4594-8E6B-BD105AD33641}"/>
              </a:ext>
            </a:extLst>
          </p:cNvPr>
          <p:cNvSpPr>
            <a:spLocks noGrp="1" noChangeArrowheads="1"/>
          </p:cNvSpPr>
          <p:nvPr>
            <p:ph type="ftr" sz="quarter" idx="4"/>
          </p:nvPr>
        </p:nvSpPr>
        <p:spPr bwMode="auto">
          <a:xfrm>
            <a:off x="0" y="9431338"/>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6391" name="Rectangle 7">
            <a:extLst>
              <a:ext uri="{FF2B5EF4-FFF2-40B4-BE49-F238E27FC236}">
                <a16:creationId xmlns:a16="http://schemas.microsoft.com/office/drawing/2014/main" id="{A47AF467-1DA3-4538-B33F-94E958AD4B7F}"/>
              </a:ext>
            </a:extLst>
          </p:cNvPr>
          <p:cNvSpPr>
            <a:spLocks noGrp="1" noChangeArrowheads="1"/>
          </p:cNvSpPr>
          <p:nvPr>
            <p:ph type="sldNum" sz="quarter" idx="5"/>
          </p:nvPr>
        </p:nvSpPr>
        <p:spPr bwMode="auto">
          <a:xfrm>
            <a:off x="3779838" y="9431338"/>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50C9FD07-11E4-4314-BD46-C7D76EE6E0BC}"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AB99D10C-1F01-48D3-8AD2-BEDA5FADC01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F4115C4-F958-4184-B572-E60B550FFEB2}" type="slidenum">
              <a:rPr lang="en-GB" altLang="en-US" sz="1200"/>
              <a:pPr/>
              <a:t>1</a:t>
            </a:fld>
            <a:endParaRPr lang="en-GB" altLang="en-US" sz="1200"/>
          </a:p>
        </p:txBody>
      </p:sp>
      <p:sp>
        <p:nvSpPr>
          <p:cNvPr id="16387" name="Rectangle 2">
            <a:extLst>
              <a:ext uri="{FF2B5EF4-FFF2-40B4-BE49-F238E27FC236}">
                <a16:creationId xmlns:a16="http://schemas.microsoft.com/office/drawing/2014/main" id="{66ABDB70-F334-4088-AAA1-22AD95AFB258}"/>
              </a:ext>
            </a:extLst>
          </p:cNvPr>
          <p:cNvSpPr>
            <a:spLocks noChangeArrowheads="1" noTextEdit="1"/>
          </p:cNvSpPr>
          <p:nvPr>
            <p:ph type="sldImg"/>
          </p:nvPr>
        </p:nvSpPr>
        <p:spPr>
          <a:ln/>
        </p:spPr>
      </p:sp>
      <p:sp>
        <p:nvSpPr>
          <p:cNvPr id="16388" name="Rectangle 3">
            <a:extLst>
              <a:ext uri="{FF2B5EF4-FFF2-40B4-BE49-F238E27FC236}">
                <a16:creationId xmlns:a16="http://schemas.microsoft.com/office/drawing/2014/main" id="{2E3CD2D7-D852-4475-ACD1-F10CB636FD52}"/>
              </a:ext>
            </a:extLst>
          </p:cNvPr>
          <p:cNvSpPr>
            <a:spLocks noGrp="1" noChangeArrowheads="1"/>
          </p:cNvSpPr>
          <p:nvPr>
            <p:ph type="body" idx="1"/>
          </p:nvPr>
        </p:nvSpPr>
        <p:spPr>
          <a:ln/>
        </p:spPr>
        <p:txBody>
          <a:bodyPr/>
          <a:lstStyle/>
          <a:p>
            <a:pPr marL="171450" indent="-171450">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WELCOME TO OUR LECTURE SERIES FOR ‘GERMANY …’</a:t>
            </a:r>
          </a:p>
          <a:p>
            <a:pPr marL="171450" indent="-171450">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UNUSUAL TIME WITH MANY CHALLENGES</a:t>
            </a:r>
          </a:p>
          <a:p>
            <a:pPr marL="171450" indent="-171450">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BY BEGINNING OF WEEK YOU WILL FIND MATERIALS</a:t>
            </a:r>
          </a:p>
          <a:p>
            <a:pPr marL="171450" indent="-171450">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THESE PROVIDE SOME BASIC INFO ON PROCESSES &amp; HISTORIO AS A FRAMEWORK FOR CLASS DISCUSSION &amp; PREPARATION FOR ASSIGNMENTS</a:t>
            </a:r>
          </a:p>
          <a:p>
            <a:pPr marL="171450" indent="-171450">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PLEASE BRING ANY QUESTIONS &amp; COMMENTS TO SEMINARS</a:t>
            </a:r>
          </a:p>
          <a:p>
            <a:pPr>
              <a:defRPr/>
            </a:pPr>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98E9031F-2972-4166-A4BE-14110C5F63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19D44BE-8777-4D28-B998-1FFB5AB0C54D}" type="slidenum">
              <a:rPr lang="en-GB" altLang="en-US" sz="1200"/>
              <a:pPr/>
              <a:t>10</a:t>
            </a:fld>
            <a:endParaRPr lang="en-GB" altLang="en-US" sz="1200"/>
          </a:p>
        </p:txBody>
      </p:sp>
      <p:sp>
        <p:nvSpPr>
          <p:cNvPr id="34819" name="Rectangle 2">
            <a:extLst>
              <a:ext uri="{FF2B5EF4-FFF2-40B4-BE49-F238E27FC236}">
                <a16:creationId xmlns:a16="http://schemas.microsoft.com/office/drawing/2014/main" id="{636D9CA1-8BB7-4830-A25E-587BA1FEE0DD}"/>
              </a:ext>
            </a:extLst>
          </p:cNvPr>
          <p:cNvSpPr>
            <a:spLocks noChangeArrowheads="1" noTextEdit="1"/>
          </p:cNvSpPr>
          <p:nvPr>
            <p:ph type="sldImg"/>
          </p:nvPr>
        </p:nvSpPr>
        <p:spPr>
          <a:solidFill>
            <a:srgbClr val="FFFFFF"/>
          </a:solidFill>
          <a:ln/>
        </p:spPr>
      </p:sp>
      <p:sp>
        <p:nvSpPr>
          <p:cNvPr id="34820" name="Rectangle 3">
            <a:extLst>
              <a:ext uri="{FF2B5EF4-FFF2-40B4-BE49-F238E27FC236}">
                <a16:creationId xmlns:a16="http://schemas.microsoft.com/office/drawing/2014/main" id="{E4DFE389-B9DF-4782-90B4-17AC55D3E5EE}"/>
              </a:ext>
            </a:extLst>
          </p:cNvPr>
          <p:cNvSpPr>
            <a:spLocks noChangeArrowheads="1"/>
          </p:cNvSpPr>
          <p:nvPr>
            <p:ph type="body" idx="1"/>
          </p:nvPr>
        </p:nvSpPr>
        <p:spPr>
          <a:solidFill>
            <a:srgbClr val="FFFFFF"/>
          </a:solidFill>
          <a:ln>
            <a:solidFill>
              <a:srgbClr val="000000"/>
            </a:solidFill>
          </a:ln>
        </p:spPr>
        <p:txBody>
          <a:bodyPr/>
          <a:lstStyle/>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 MOVING TO a more local/regional level and examples of INTERMEDIATE members, we could examine the various individual </a:t>
            </a:r>
            <a:r>
              <a:rPr lang="en-US" altLang="en-US" sz="1400" i="1">
                <a:latin typeface="Arial" panose="020B0604020202020204" pitchFamily="34" charset="0"/>
                <a:cs typeface="Arial" panose="020B0604020202020204" pitchFamily="34" charset="0"/>
              </a:rPr>
              <a:t>components</a:t>
            </a:r>
            <a:r>
              <a:rPr lang="en-US" altLang="en-US" sz="1400">
                <a:latin typeface="Arial" panose="020B0604020202020204" pitchFamily="34" charset="0"/>
                <a:cs typeface="Arial" panose="020B0604020202020204" pitchFamily="34" charset="0"/>
              </a:rPr>
              <a:t> of any of the main principalities. </a:t>
            </a: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In this case, we see a </a:t>
            </a:r>
            <a:r>
              <a:rPr lang="en-US" altLang="en-US" sz="1400" u="sng">
                <a:latin typeface="Arial" panose="020B0604020202020204" pitchFamily="34" charset="0"/>
                <a:cs typeface="Arial" panose="020B0604020202020204" pitchFamily="34" charset="0"/>
              </a:rPr>
              <a:t>breakdown of the various distinct Habsburg possessions</a:t>
            </a:r>
            <a:r>
              <a:rPr lang="en-US" altLang="en-US" sz="1400">
                <a:latin typeface="Arial" panose="020B0604020202020204" pitchFamily="34" charset="0"/>
                <a:cs typeface="Arial" panose="020B0604020202020204" pitchFamily="34" charset="0"/>
              </a:rPr>
              <a:t>, namely Bohemia, Moravia, Silesia and Austria itself. All of these entities – as also territorial towns and smaller manors – are  subject first and foremost to the Habsburg principality and thus only </a:t>
            </a:r>
            <a:r>
              <a:rPr lang="en-US" altLang="en-US" sz="1400" i="1">
                <a:latin typeface="Arial" panose="020B0604020202020204" pitchFamily="34" charset="0"/>
                <a:cs typeface="Arial" panose="020B0604020202020204" pitchFamily="34" charset="0"/>
              </a:rPr>
              <a:t>intermediate</a:t>
            </a:r>
            <a:r>
              <a:rPr lang="en-US" altLang="en-US" sz="1400">
                <a:latin typeface="Arial" panose="020B0604020202020204" pitchFamily="34" charset="0"/>
                <a:cs typeface="Arial" panose="020B0604020202020204" pitchFamily="34" charset="0"/>
              </a:rPr>
              <a:t> members of the Empire.</a:t>
            </a:r>
          </a:p>
          <a:p>
            <a:pPr>
              <a:spcBef>
                <a:spcPts val="500"/>
              </a:spcBef>
              <a:spcAft>
                <a:spcPts val="500"/>
              </a:spcAft>
            </a:pPr>
            <a:endParaRPr lang="en-GB" altLang="en-US" sz="1400">
              <a:latin typeface="Arial" panose="020B0604020202020204" pitchFamily="34" charset="0"/>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1562D793-7066-472D-A1D8-EA1CA2069EB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B2004F1-EBCC-4738-810B-604ACD9D4E75}" type="slidenum">
              <a:rPr lang="en-GB" altLang="en-US" sz="1200"/>
              <a:pPr/>
              <a:t>11</a:t>
            </a:fld>
            <a:endParaRPr lang="en-GB" altLang="en-US" sz="1200"/>
          </a:p>
        </p:txBody>
      </p:sp>
      <p:sp>
        <p:nvSpPr>
          <p:cNvPr id="36867" name="Rectangle 2">
            <a:extLst>
              <a:ext uri="{FF2B5EF4-FFF2-40B4-BE49-F238E27FC236}">
                <a16:creationId xmlns:a16="http://schemas.microsoft.com/office/drawing/2014/main" id="{E9E12683-6379-46AE-8DBD-79887CB3F9AE}"/>
              </a:ext>
            </a:extLst>
          </p:cNvPr>
          <p:cNvSpPr>
            <a:spLocks noChangeArrowheads="1" noTextEdit="1"/>
          </p:cNvSpPr>
          <p:nvPr>
            <p:ph type="sldImg"/>
          </p:nvPr>
        </p:nvSpPr>
        <p:spPr>
          <a:xfrm>
            <a:off x="2098675" y="777875"/>
            <a:ext cx="2354263" cy="1766888"/>
          </a:xfrm>
          <a:solidFill>
            <a:srgbClr val="FFFFFF"/>
          </a:solidFill>
          <a:ln/>
        </p:spPr>
      </p:sp>
      <p:sp>
        <p:nvSpPr>
          <p:cNvPr id="36868" name="Rectangle 3">
            <a:extLst>
              <a:ext uri="{FF2B5EF4-FFF2-40B4-BE49-F238E27FC236}">
                <a16:creationId xmlns:a16="http://schemas.microsoft.com/office/drawing/2014/main" id="{3ABFF4AE-F477-4609-89A2-7FD0F84000A4}"/>
              </a:ext>
            </a:extLst>
          </p:cNvPr>
          <p:cNvSpPr>
            <a:spLocks noChangeArrowheads="1"/>
          </p:cNvSpPr>
          <p:nvPr>
            <p:ph type="body" idx="1"/>
          </p:nvPr>
        </p:nvSpPr>
        <p:spPr>
          <a:xfrm>
            <a:off x="996950" y="2798763"/>
            <a:ext cx="4713288" cy="5732462"/>
          </a:xfrm>
          <a:solidFill>
            <a:srgbClr val="FFFFFF"/>
          </a:solidFill>
          <a:ln>
            <a:solidFill>
              <a:srgbClr val="000000"/>
            </a:solidFill>
          </a:ln>
        </p:spPr>
        <p:txBody>
          <a:bodyPr/>
          <a:lstStyle/>
          <a:p>
            <a:r>
              <a:rPr lang="en-US" altLang="en-US" sz="1400" dirty="0">
                <a:latin typeface="Arial" panose="020B0604020202020204" pitchFamily="34" charset="0"/>
                <a:cs typeface="Arial" panose="020B0604020202020204" pitchFamily="34" charset="0"/>
              </a:rPr>
              <a:t>Moving next to key aspects of </a:t>
            </a:r>
            <a:r>
              <a:rPr lang="en-US" altLang="en-US" sz="1400" b="1" dirty="0">
                <a:latin typeface="Arial" panose="020B0604020202020204" pitchFamily="34" charset="0"/>
                <a:cs typeface="Arial" panose="020B0604020202020204" pitchFamily="34" charset="0"/>
              </a:rPr>
              <a:t>POLITICAL LIFE</a:t>
            </a:r>
            <a:r>
              <a:rPr lang="en-US" altLang="en-US" sz="1400" dirty="0">
                <a:latin typeface="Arial" panose="020B0604020202020204" pitchFamily="34" charset="0"/>
                <a:cs typeface="Arial" panose="020B0604020202020204" pitchFamily="34" charset="0"/>
              </a:rPr>
              <a:t>, the first thing we have to understand is that the</a:t>
            </a:r>
            <a:r>
              <a:rPr lang="en-GB" altLang="en-US" sz="1400" dirty="0">
                <a:latin typeface="Arial" panose="020B0604020202020204" pitchFamily="34" charset="0"/>
                <a:cs typeface="Arial" panose="020B0604020202020204" pitchFamily="34" charset="0"/>
              </a:rPr>
              <a:t>:</a:t>
            </a:r>
          </a:p>
          <a:p>
            <a:endParaRPr lang="en-US" altLang="en-US" sz="1400" dirty="0">
              <a:latin typeface="Arial" panose="020B0604020202020204" pitchFamily="34" charset="0"/>
              <a:cs typeface="Arial" panose="020B0604020202020204" pitchFamily="34" charset="0"/>
            </a:endParaRP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Fundamental principle of EM pol organization was </a:t>
            </a:r>
            <a:r>
              <a:rPr lang="en-US" altLang="en-US" sz="1400" b="1" dirty="0">
                <a:latin typeface="Arial" panose="020B0604020202020204" pitchFamily="34" charset="0"/>
                <a:cs typeface="Arial" panose="020B0604020202020204" pitchFamily="34" charset="0"/>
              </a:rPr>
              <a:t>INEQUALITY</a:t>
            </a:r>
            <a:r>
              <a:rPr lang="en-US" altLang="en-US" sz="1400" dirty="0">
                <a:latin typeface="Arial" panose="020B0604020202020204" pitchFamily="34" charset="0"/>
                <a:cs typeface="Arial" panose="020B0604020202020204" pitchFamily="34" charset="0"/>
              </a:rPr>
              <a:t>, vertical organization, patronage and divine-right monarchy</a:t>
            </a:r>
            <a:r>
              <a:rPr lang="en-GB" altLang="en-US" sz="1400" dirty="0">
                <a:latin typeface="Arial" panose="020B0604020202020204" pitchFamily="34" charset="0"/>
                <a:cs typeface="Arial" panose="020B0604020202020204" pitchFamily="34" charset="0"/>
              </a:rPr>
              <a:t>.</a:t>
            </a:r>
            <a:r>
              <a:rPr lang="en-US" altLang="en-US" sz="1400" dirty="0">
                <a:latin typeface="Arial" panose="020B0604020202020204" pitchFamily="34" charset="0"/>
                <a:cs typeface="Arial" panose="020B0604020202020204" pitchFamily="34" charset="0"/>
              </a:rPr>
              <a:t> Hence, no modern ‘democracy’, no emphasis on pol rights of individuals in general and women in particular!</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BUT NOT THE FULL PICTURE: feudal bonds of reciprocity involve a degree of consensus and </a:t>
            </a:r>
            <a:r>
              <a:rPr lang="en-US" altLang="en-US" sz="1400" b="1" u="sng" dirty="0">
                <a:latin typeface="Arial" panose="020B0604020202020204" pitchFamily="34" charset="0"/>
                <a:cs typeface="Arial" panose="020B0604020202020204" pitchFamily="34" charset="0"/>
              </a:rPr>
              <a:t>mutual obligation</a:t>
            </a:r>
            <a:r>
              <a:rPr lang="en-US" altLang="en-US" sz="1400" dirty="0">
                <a:latin typeface="Arial" panose="020B0604020202020204" pitchFamily="34" charset="0"/>
                <a:cs typeface="Arial" panose="020B0604020202020204" pitchFamily="34" charset="0"/>
              </a:rPr>
              <a:t>. Important decisions require consultation and enforcement dependent on active support of those affected. Alongside monarchical-feudal subordination also a </a:t>
            </a:r>
            <a:r>
              <a:rPr lang="en-US" altLang="en-US" sz="1400" u="sng" dirty="0">
                <a:latin typeface="Arial" panose="020B0604020202020204" pitchFamily="34" charset="0"/>
                <a:cs typeface="Arial" panose="020B0604020202020204" pitchFamily="34" charset="0"/>
              </a:rPr>
              <a:t>tradition of </a:t>
            </a:r>
            <a:r>
              <a:rPr lang="en-US" altLang="en-US" sz="1400" b="1" u="sng" dirty="0">
                <a:latin typeface="Arial" panose="020B0604020202020204" pitchFamily="34" charset="0"/>
                <a:cs typeface="Arial" panose="020B0604020202020204" pitchFamily="34" charset="0"/>
              </a:rPr>
              <a:t>collective-federal association</a:t>
            </a:r>
            <a:r>
              <a:rPr lang="en-US" altLang="en-US" sz="1400" dirty="0">
                <a:latin typeface="Arial" panose="020B0604020202020204" pitchFamily="34" charset="0"/>
                <a:cs typeface="Arial" panose="020B0604020202020204" pitchFamily="34" charset="0"/>
              </a:rPr>
              <a:t>, be it in the form of local political communities or federations like Switzerland and the League of the Hanseatic Cities.</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THUS MIX OF VERTICAL AND HORIZONT TIES !!</a:t>
            </a:r>
          </a:p>
          <a:p>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C438DAB1-90BE-4C88-A934-84D74C81DB3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BD00C81-0EA2-4881-BDFF-DB98D4439D6D}" type="slidenum">
              <a:rPr lang="en-GB" altLang="en-US" sz="1200"/>
              <a:pPr/>
              <a:t>12</a:t>
            </a:fld>
            <a:endParaRPr lang="en-GB" altLang="en-US" sz="1200"/>
          </a:p>
        </p:txBody>
      </p:sp>
      <p:sp>
        <p:nvSpPr>
          <p:cNvPr id="38915" name="Rectangle 2">
            <a:extLst>
              <a:ext uri="{FF2B5EF4-FFF2-40B4-BE49-F238E27FC236}">
                <a16:creationId xmlns:a16="http://schemas.microsoft.com/office/drawing/2014/main" id="{7309F0F1-EA76-454A-8155-BC44F9E59FD6}"/>
              </a:ext>
            </a:extLst>
          </p:cNvPr>
          <p:cNvSpPr>
            <a:spLocks noChangeArrowheads="1" noTextEdit="1"/>
          </p:cNvSpPr>
          <p:nvPr>
            <p:ph type="sldImg"/>
          </p:nvPr>
        </p:nvSpPr>
        <p:spPr>
          <a:xfrm>
            <a:off x="1425575" y="744538"/>
            <a:ext cx="3592513" cy="2693987"/>
          </a:xfrm>
          <a:solidFill>
            <a:srgbClr val="FFFFFF"/>
          </a:solidFill>
          <a:ln/>
        </p:spPr>
      </p:sp>
      <p:sp>
        <p:nvSpPr>
          <p:cNvPr id="38916" name="Rectangle 3">
            <a:extLst>
              <a:ext uri="{FF2B5EF4-FFF2-40B4-BE49-F238E27FC236}">
                <a16:creationId xmlns:a16="http://schemas.microsoft.com/office/drawing/2014/main" id="{0A42439B-4196-4978-8EB2-74E2A0C63721}"/>
              </a:ext>
            </a:extLst>
          </p:cNvPr>
          <p:cNvSpPr>
            <a:spLocks noChangeArrowheads="1"/>
          </p:cNvSpPr>
          <p:nvPr>
            <p:ph type="body" idx="1"/>
          </p:nvPr>
        </p:nvSpPr>
        <p:spPr>
          <a:xfrm>
            <a:off x="855663" y="3729038"/>
            <a:ext cx="5430837" cy="5738812"/>
          </a:xfrm>
          <a:solidFill>
            <a:srgbClr val="FFFFFF"/>
          </a:solidFill>
          <a:ln>
            <a:solidFill>
              <a:srgbClr val="000000"/>
            </a:solidFill>
          </a:ln>
        </p:spPr>
        <p:txBody>
          <a:bodyPr/>
          <a:lstStyle/>
          <a:p>
            <a:pPr>
              <a:spcBef>
                <a:spcPts val="500"/>
              </a:spcBef>
              <a:spcAft>
                <a:spcPts val="500"/>
              </a:spcAft>
              <a:buFontTx/>
              <a:buChar char="•"/>
            </a:pPr>
            <a:r>
              <a:rPr lang="en-GB" altLang="en-US" sz="1400">
                <a:latin typeface="Arial" panose="020B0604020202020204" pitchFamily="34" charset="0"/>
                <a:cs typeface="Arial" panose="020B0604020202020204" pitchFamily="34" charset="0"/>
              </a:rPr>
              <a:t> </a:t>
            </a:r>
            <a:r>
              <a:rPr lang="en-US" altLang="en-US" sz="1400">
                <a:latin typeface="Arial" panose="020B0604020202020204" pitchFamily="34" charset="0"/>
                <a:cs typeface="Arial" panose="020B0604020202020204" pitchFamily="34" charset="0"/>
              </a:rPr>
              <a:t> Although they are in theory without formal influence, members of the </a:t>
            </a:r>
            <a:r>
              <a:rPr lang="en-US" altLang="en-US" sz="1400" b="1" u="sng">
                <a:latin typeface="Arial" panose="020B0604020202020204" pitchFamily="34" charset="0"/>
                <a:cs typeface="Arial" panose="020B0604020202020204" pitchFamily="34" charset="0"/>
              </a:rPr>
              <a:t>3</a:t>
            </a:r>
            <a:r>
              <a:rPr lang="en-US" altLang="en-US" sz="1400" b="1" u="sng" baseline="30000">
                <a:latin typeface="Arial" panose="020B0604020202020204" pitchFamily="34" charset="0"/>
                <a:cs typeface="Arial" panose="020B0604020202020204" pitchFamily="34" charset="0"/>
              </a:rPr>
              <a:t>rd</a:t>
            </a:r>
            <a:r>
              <a:rPr lang="en-US" altLang="en-US" sz="1400" b="1" u="sng">
                <a:latin typeface="Arial" panose="020B0604020202020204" pitchFamily="34" charset="0"/>
                <a:cs typeface="Arial" panose="020B0604020202020204" pitchFamily="34" charset="0"/>
              </a:rPr>
              <a:t> estate (i.e. common people)</a:t>
            </a:r>
            <a:r>
              <a:rPr lang="en-US" altLang="en-US" sz="1400">
                <a:latin typeface="Arial" panose="020B0604020202020204" pitchFamily="34" charset="0"/>
                <a:cs typeface="Arial" panose="020B0604020202020204" pitchFamily="34" charset="0"/>
              </a:rPr>
              <a:t> are by no means politically inactive. </a:t>
            </a:r>
            <a:endParaRPr lang="en-GB" altLang="en-US" sz="1400">
              <a:latin typeface="Arial" panose="020B0604020202020204" pitchFamily="34" charset="0"/>
              <a:cs typeface="Arial" panose="020B0604020202020204" pitchFamily="34" charset="0"/>
            </a:endParaRPr>
          </a:p>
          <a:p>
            <a:pPr>
              <a:spcBef>
                <a:spcPts val="500"/>
              </a:spcBef>
              <a:spcAft>
                <a:spcPts val="500"/>
              </a:spcAft>
              <a:buFontTx/>
              <a:buChar char="•"/>
            </a:pPr>
            <a:r>
              <a:rPr lang="en-GB" altLang="en-US" sz="1400">
                <a:latin typeface="Arial" panose="020B0604020202020204" pitchFamily="34" charset="0"/>
                <a:cs typeface="Arial" panose="020B0604020202020204" pitchFamily="34" charset="0"/>
              </a:rPr>
              <a:t> One factor which allowed pol agency to a wider cross-section of the populat was the </a:t>
            </a:r>
            <a:r>
              <a:rPr lang="en-GB" altLang="en-US" sz="1400" b="1" u="sng">
                <a:latin typeface="Arial" panose="020B0604020202020204" pitchFamily="34" charset="0"/>
                <a:cs typeface="Arial" panose="020B0604020202020204" pitchFamily="34" charset="0"/>
              </a:rPr>
              <a:t>rise of urban communes</a:t>
            </a:r>
            <a:r>
              <a:rPr lang="en-GB" altLang="en-US" sz="1400" b="1">
                <a:latin typeface="Arial" panose="020B0604020202020204" pitchFamily="34" charset="0"/>
                <a:cs typeface="Arial" panose="020B0604020202020204" pitchFamily="34" charset="0"/>
              </a:rPr>
              <a:t> </a:t>
            </a:r>
            <a:r>
              <a:rPr lang="en-GB" altLang="en-US" sz="1400">
                <a:latin typeface="Arial" panose="020B0604020202020204" pitchFamily="34" charset="0"/>
                <a:cs typeface="Arial" panose="020B0604020202020204" pitchFamily="34" charset="0"/>
              </a:rPr>
              <a:t>in late ma D. By 1500, 65 had reached the highest rank of ‘imperial free cities’ with extensive self-government and autonomy.</a:t>
            </a:r>
            <a:endParaRPr lang="en-US" altLang="en-US" sz="1400">
              <a:latin typeface="Arial" panose="020B0604020202020204" pitchFamily="34" charset="0"/>
              <a:cs typeface="Arial" panose="020B0604020202020204" pitchFamily="34" charset="0"/>
            </a:endParaRP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 EXAMPLE here: </a:t>
            </a:r>
            <a:r>
              <a:rPr lang="en-US" altLang="en-US" sz="1400" b="1" u="sng">
                <a:latin typeface="Arial" panose="020B0604020202020204" pitchFamily="34" charset="0"/>
                <a:cs typeface="Arial" panose="020B0604020202020204" pitchFamily="34" charset="0"/>
              </a:rPr>
              <a:t>Nuremberg</a:t>
            </a:r>
            <a:r>
              <a:rPr lang="en-US" altLang="en-US" sz="1400">
                <a:latin typeface="Arial" panose="020B0604020202020204" pitchFamily="34" charset="0"/>
                <a:cs typeface="Arial" panose="020B0604020202020204" pitchFamily="34" charset="0"/>
              </a:rPr>
              <a:t>, a leading trade metropolis in early 16thC! So here, no direct noble or princely rule, but:</a:t>
            </a: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 GOVERNMENT typically based on householder </a:t>
            </a:r>
            <a:r>
              <a:rPr lang="en-US" altLang="en-US" sz="1400" b="1" u="sng">
                <a:latin typeface="Arial" panose="020B0604020202020204" pitchFamily="34" charset="0"/>
                <a:cs typeface="Arial" panose="020B0604020202020204" pitchFamily="34" charset="0"/>
              </a:rPr>
              <a:t>assembly</a:t>
            </a:r>
            <a:r>
              <a:rPr lang="en-US" altLang="en-US" sz="1400">
                <a:latin typeface="Arial" panose="020B0604020202020204" pitchFamily="34" charset="0"/>
                <a:cs typeface="Arial" panose="020B0604020202020204" pitchFamily="34" charset="0"/>
              </a:rPr>
              <a:t> which takes basic decisions. For everyday affairs election of a  large </a:t>
            </a:r>
            <a:r>
              <a:rPr lang="en-US" altLang="en-US" sz="1400" b="1" u="sng">
                <a:latin typeface="Arial" panose="020B0604020202020204" pitchFamily="34" charset="0"/>
                <a:cs typeface="Arial" panose="020B0604020202020204" pitchFamily="34" charset="0"/>
              </a:rPr>
              <a:t>council</a:t>
            </a:r>
            <a:r>
              <a:rPr lang="en-US" altLang="en-US" sz="1400">
                <a:latin typeface="Arial" panose="020B0604020202020204" pitchFamily="34" charset="0"/>
                <a:cs typeface="Arial" panose="020B0604020202020204" pitchFamily="34" charset="0"/>
              </a:rPr>
              <a:t> (200 members), for executive business a small council (executive of c. 24). Figurehead= </a:t>
            </a:r>
            <a:r>
              <a:rPr lang="en-US" altLang="en-US" sz="1400" b="1" u="sng">
                <a:latin typeface="Arial" panose="020B0604020202020204" pitchFamily="34" charset="0"/>
                <a:cs typeface="Arial" panose="020B0604020202020204" pitchFamily="34" charset="0"/>
              </a:rPr>
              <a:t>mayor</a:t>
            </a: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 ILLUSTRATION taken from </a:t>
            </a:r>
            <a:r>
              <a:rPr lang="en-GB" altLang="en-US" sz="1400">
                <a:latin typeface="Arial" panose="020B0604020202020204" pitchFamily="34" charset="0"/>
                <a:cs typeface="Arial" panose="020B0604020202020204" pitchFamily="34" charset="0"/>
              </a:rPr>
              <a:t>Nuremberg Chronicle by the Nuremberg humanist Hartmann </a:t>
            </a:r>
            <a:r>
              <a:rPr lang="en-GB" altLang="en-US" sz="1400" u="sng">
                <a:latin typeface="Arial" panose="020B0604020202020204" pitchFamily="34" charset="0"/>
                <a:cs typeface="Arial" panose="020B0604020202020204" pitchFamily="34" charset="0"/>
              </a:rPr>
              <a:t>Schedel</a:t>
            </a:r>
            <a:r>
              <a:rPr lang="en-GB" altLang="en-US" sz="1400">
                <a:latin typeface="Arial" panose="020B0604020202020204" pitchFamily="34" charset="0"/>
                <a:cs typeface="Arial" panose="020B0604020202020204" pitchFamily="34" charset="0"/>
              </a:rPr>
              <a:t> contains </a:t>
            </a:r>
            <a:r>
              <a:rPr lang="en-GB" altLang="en-US" sz="1400" b="1">
                <a:latin typeface="Arial" panose="020B0604020202020204" pitchFamily="34" charset="0"/>
                <a:cs typeface="Arial" panose="020B0604020202020204" pitchFamily="34" charset="0"/>
              </a:rPr>
              <a:t>3 telling symbolic messages</a:t>
            </a:r>
            <a:r>
              <a:rPr lang="en-GB" altLang="en-US" sz="1400">
                <a:latin typeface="Arial" panose="020B0604020202020204" pitchFamily="34" charset="0"/>
                <a:cs typeface="Arial" panose="020B0604020202020204" pitchFamily="34" charset="0"/>
              </a:rPr>
              <a:t>: [CLICK] (1) towering role of </a:t>
            </a:r>
            <a:r>
              <a:rPr lang="en-GB" altLang="en-US" sz="1400" b="1">
                <a:latin typeface="Arial" panose="020B0604020202020204" pitchFamily="34" charset="0"/>
                <a:cs typeface="Arial" panose="020B0604020202020204" pitchFamily="34" charset="0"/>
              </a:rPr>
              <a:t>rel</a:t>
            </a:r>
            <a:r>
              <a:rPr lang="en-GB" altLang="en-US" sz="1400">
                <a:latin typeface="Arial" panose="020B0604020202020204" pitchFamily="34" charset="0"/>
                <a:cs typeface="Arial" panose="020B0604020202020204" pitchFamily="34" charset="0"/>
              </a:rPr>
              <a:t>, with 2 main churches, St Sebald and St Lorenz, highlighted by name; (2) distinct topographical and architectural </a:t>
            </a:r>
            <a:r>
              <a:rPr lang="en-GB" altLang="en-US" sz="1400" b="1">
                <a:latin typeface="Arial" panose="020B0604020202020204" pitchFamily="34" charset="0"/>
                <a:cs typeface="Arial" panose="020B0604020202020204" pitchFamily="34" charset="0"/>
              </a:rPr>
              <a:t>setting</a:t>
            </a:r>
            <a:r>
              <a:rPr lang="en-GB" altLang="en-US" sz="1400">
                <a:latin typeface="Arial" panose="020B0604020202020204" pitchFamily="34" charset="0"/>
                <a:cs typeface="Arial" panose="020B0604020202020204" pitchFamily="34" charset="0"/>
              </a:rPr>
              <a:t> demarcated by encircling town walls. Plus (3) note the </a:t>
            </a:r>
            <a:r>
              <a:rPr lang="en-GB" altLang="en-US" sz="1400" b="1">
                <a:latin typeface="Arial" panose="020B0604020202020204" pitchFamily="34" charset="0"/>
                <a:cs typeface="Arial" panose="020B0604020202020204" pitchFamily="34" charset="0"/>
              </a:rPr>
              <a:t>gallows</a:t>
            </a:r>
            <a:r>
              <a:rPr lang="en-GB" altLang="en-US" sz="1400">
                <a:latin typeface="Arial" panose="020B0604020202020204" pitchFamily="34" charset="0"/>
                <a:cs typeface="Arial" panose="020B0604020202020204" pitchFamily="34" charset="0"/>
              </a:rPr>
              <a:t> in the foreground, sign of the city’s pol and legal autonomy. </a:t>
            </a:r>
          </a:p>
          <a:p>
            <a:pPr>
              <a:spcBef>
                <a:spcPts val="500"/>
              </a:spcBef>
              <a:spcAft>
                <a:spcPts val="500"/>
              </a:spcAft>
              <a:buFontTx/>
              <a:buChar char="•"/>
            </a:pPr>
            <a:r>
              <a:rPr lang="en-GB" altLang="en-US" sz="1400">
                <a:latin typeface="Arial" panose="020B0604020202020204" pitchFamily="34" charset="0"/>
                <a:cs typeface="Arial" panose="020B0604020202020204" pitchFamily="34" charset="0"/>
              </a:rPr>
              <a:t>REPRESENTAT OF GROWING CIVIC PRIDE AND ASSERTION !! </a:t>
            </a:r>
            <a:r>
              <a:rPr lang="en-GB" altLang="en-US" sz="1400" b="1">
                <a:latin typeface="Arial" panose="020B0604020202020204" pitchFamily="34" charset="0"/>
                <a:cs typeface="Arial" panose="020B0604020202020204" pitchFamily="34" charset="0"/>
              </a:rPr>
              <a:t>Another imp factor behind Refo </a:t>
            </a:r>
            <a:r>
              <a:rPr lang="en-GB" altLang="en-US" sz="1400">
                <a:latin typeface="Arial" panose="020B0604020202020204" pitchFamily="34" charset="0"/>
                <a:cs typeface="Arial" panose="020B0604020202020204" pitchFamily="34" charset="0"/>
              </a:rPr>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4C0719FC-B735-41C0-8F08-48E11CDB41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B498243-86E4-49D9-89BC-8E1BFBEF5982}" type="slidenum">
              <a:rPr lang="en-GB" altLang="en-US" sz="1200"/>
              <a:pPr/>
              <a:t>13</a:t>
            </a:fld>
            <a:endParaRPr lang="en-GB" altLang="en-US" sz="1200"/>
          </a:p>
        </p:txBody>
      </p:sp>
      <p:sp>
        <p:nvSpPr>
          <p:cNvPr id="40963" name="Rectangle 2">
            <a:extLst>
              <a:ext uri="{FF2B5EF4-FFF2-40B4-BE49-F238E27FC236}">
                <a16:creationId xmlns:a16="http://schemas.microsoft.com/office/drawing/2014/main" id="{C56E5D01-EF6E-4C22-A725-535974D14986}"/>
              </a:ext>
            </a:extLst>
          </p:cNvPr>
          <p:cNvSpPr>
            <a:spLocks noChangeArrowheads="1" noTextEdit="1"/>
          </p:cNvSpPr>
          <p:nvPr>
            <p:ph type="sldImg"/>
          </p:nvPr>
        </p:nvSpPr>
        <p:spPr>
          <a:xfrm>
            <a:off x="1606550" y="571500"/>
            <a:ext cx="3698875" cy="2708275"/>
          </a:xfrm>
          <a:ln/>
        </p:spPr>
      </p:sp>
      <p:sp>
        <p:nvSpPr>
          <p:cNvPr id="37892" name="Rectangle 3">
            <a:extLst>
              <a:ext uri="{FF2B5EF4-FFF2-40B4-BE49-F238E27FC236}">
                <a16:creationId xmlns:a16="http://schemas.microsoft.com/office/drawing/2014/main" id="{DD819F89-C5F7-4E69-8D78-6F7EF7B30DC0}"/>
              </a:ext>
            </a:extLst>
          </p:cNvPr>
          <p:cNvSpPr>
            <a:spLocks noGrp="1" noChangeArrowheads="1"/>
          </p:cNvSpPr>
          <p:nvPr>
            <p:ph type="body" idx="1"/>
          </p:nvPr>
        </p:nvSpPr>
        <p:spPr>
          <a:xfrm>
            <a:off x="669925" y="3703638"/>
            <a:ext cx="5256213" cy="5868987"/>
          </a:xfrm>
          <a:ln/>
        </p:spPr>
        <p:txBody>
          <a:bodyPr/>
          <a:lstStyle/>
          <a:p>
            <a:pPr>
              <a:spcBef>
                <a:spcPts val="500"/>
              </a:spcBef>
              <a:spcAft>
                <a:spcPts val="500"/>
              </a:spcAft>
              <a:buFontTx/>
              <a:buChar char="•"/>
              <a:defRPr/>
            </a:pPr>
            <a:r>
              <a:rPr lang="en-US" sz="1400" dirty="0">
                <a:latin typeface="Arial" panose="020B0604020202020204" pitchFamily="34" charset="0"/>
                <a:cs typeface="Arial" panose="020B0604020202020204" pitchFamily="34" charset="0"/>
              </a:rPr>
              <a:t> Yet overwhelming majority of people live in RURAL AREAS:</a:t>
            </a:r>
          </a:p>
          <a:p>
            <a:pPr lvl="1">
              <a:spcBef>
                <a:spcPts val="500"/>
              </a:spcBef>
              <a:spcAft>
                <a:spcPts val="500"/>
              </a:spcAft>
              <a:buFontTx/>
              <a:buChar char="•"/>
              <a:defRPr/>
            </a:pPr>
            <a:r>
              <a:rPr lang="en-US" sz="1400" dirty="0">
                <a:latin typeface="Arial" panose="020B0604020202020204" pitchFamily="34" charset="0"/>
                <a:cs typeface="Arial" panose="020B0604020202020204" pitchFamily="34" charset="0"/>
              </a:rPr>
              <a:t> In the countryside, main units are VILLAGES – typically under the </a:t>
            </a:r>
            <a:r>
              <a:rPr lang="en-US" sz="1400" u="sng" dirty="0">
                <a:latin typeface="Arial" panose="020B0604020202020204" pitchFamily="34" charset="0"/>
                <a:cs typeface="Arial" panose="020B0604020202020204" pitchFamily="34" charset="0"/>
              </a:rPr>
              <a:t>rule of a noble</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LoM</a:t>
            </a:r>
            <a:r>
              <a:rPr lang="en-US" sz="1400" dirty="0">
                <a:latin typeface="Arial" panose="020B0604020202020204" pitchFamily="34" charset="0"/>
                <a:cs typeface="Arial" panose="020B0604020202020204" pitchFamily="34" charset="0"/>
              </a:rPr>
              <a:t> or monastery but also with a degree of </a:t>
            </a:r>
            <a:r>
              <a:rPr lang="en-US" sz="1400" u="sng" dirty="0">
                <a:latin typeface="Arial" panose="020B0604020202020204" pitchFamily="34" charset="0"/>
                <a:cs typeface="Arial" panose="020B0604020202020204" pitchFamily="34" charset="0"/>
              </a:rPr>
              <a:t>communal power</a:t>
            </a:r>
            <a:r>
              <a:rPr lang="en-US" sz="1400" dirty="0">
                <a:latin typeface="Arial" panose="020B0604020202020204" pitchFamily="34" charset="0"/>
                <a:cs typeface="Arial" panose="020B0604020202020204" pitchFamily="34" charset="0"/>
              </a:rPr>
              <a:t>, e.g. over agricultural organization and local administration. </a:t>
            </a:r>
            <a:r>
              <a:rPr lang="en-GB" sz="1400" dirty="0">
                <a:latin typeface="Arial" panose="020B0604020202020204" pitchFamily="34" charset="0"/>
                <a:cs typeface="Arial" panose="020B0604020202020204" pitchFamily="34" charset="0"/>
              </a:rPr>
              <a:t>For that, like in towns, they elect officials, hold assemblies and represent their interests through petitions and (in most serious cases) </a:t>
            </a:r>
            <a:r>
              <a:rPr lang="en-GB" sz="1400" u="sng" dirty="0">
                <a:latin typeface="Arial" panose="020B0604020202020204" pitchFamily="34" charset="0"/>
                <a:cs typeface="Arial" panose="020B0604020202020204" pitchFamily="34" charset="0"/>
              </a:rPr>
              <a:t>rebellions</a:t>
            </a:r>
            <a:r>
              <a:rPr lang="en-GB" sz="1400" dirty="0">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a:p>
            <a:pPr marL="0" lvl="1">
              <a:spcBef>
                <a:spcPts val="500"/>
              </a:spcBef>
              <a:spcAft>
                <a:spcPts val="500"/>
              </a:spcAft>
              <a:defRPr/>
            </a:pPr>
            <a:r>
              <a:rPr lang="en-US" sz="1400" dirty="0">
                <a:latin typeface="Arial" panose="020B0604020202020204" pitchFamily="34" charset="0"/>
                <a:cs typeface="Arial" panose="020B0604020202020204" pitchFamily="34" charset="0"/>
              </a:rPr>
              <a:t> </a:t>
            </a:r>
          </a:p>
          <a:p>
            <a:pPr marL="0" lvl="1">
              <a:spcBef>
                <a:spcPts val="500"/>
              </a:spcBef>
              <a:spcAft>
                <a:spcPts val="500"/>
              </a:spcAft>
              <a:buFontTx/>
              <a:buChar char="•"/>
              <a:defRPr/>
            </a:pPr>
            <a:r>
              <a:rPr lang="en-US" sz="1400" dirty="0">
                <a:latin typeface="Arial" panose="020B0604020202020204" pitchFamily="34" charset="0"/>
                <a:cs typeface="Arial" panose="020B0604020202020204" pitchFamily="34" charset="0"/>
              </a:rPr>
              <a:t>So much for structure of HRE: From this preliminary survey, </a:t>
            </a:r>
            <a:r>
              <a:rPr lang="en-US" sz="1400" b="1" dirty="0">
                <a:latin typeface="Arial" panose="020B0604020202020204" pitchFamily="34" charset="0"/>
                <a:cs typeface="Arial" panose="020B0604020202020204" pitchFamily="34" charset="0"/>
              </a:rPr>
              <a:t>let’s remember</a:t>
            </a:r>
          </a:p>
          <a:p>
            <a:pPr lvl="2">
              <a:spcBef>
                <a:spcPts val="500"/>
              </a:spcBef>
              <a:spcAft>
                <a:spcPts val="500"/>
              </a:spcAft>
              <a:buFontTx/>
              <a:buChar char="•"/>
              <a:defRPr/>
            </a:pPr>
            <a:r>
              <a:rPr lang="en-US" sz="1400" dirty="0">
                <a:latin typeface="Arial" panose="020B0604020202020204" pitchFamily="34" charset="0"/>
                <a:cs typeface="Arial" panose="020B0604020202020204" pitchFamily="34" charset="0"/>
              </a:rPr>
              <a:t> Dominance of </a:t>
            </a:r>
            <a:r>
              <a:rPr lang="en-US" sz="1400" b="1" i="1" dirty="0">
                <a:latin typeface="Arial" panose="020B0604020202020204" pitchFamily="34" charset="0"/>
                <a:cs typeface="Arial" panose="020B0604020202020204" pitchFamily="34" charset="0"/>
              </a:rPr>
              <a:t>monarchical</a:t>
            </a:r>
            <a:r>
              <a:rPr lang="en-US" sz="1400" dirty="0">
                <a:latin typeface="Arial" panose="020B0604020202020204" pitchFamily="34" charset="0"/>
                <a:cs typeface="Arial" panose="020B0604020202020204" pitchFamily="34" charset="0"/>
              </a:rPr>
              <a:t> government (with republican alternative in cities)</a:t>
            </a:r>
          </a:p>
          <a:p>
            <a:pPr lvl="2">
              <a:spcBef>
                <a:spcPts val="500"/>
              </a:spcBef>
              <a:spcAft>
                <a:spcPts val="500"/>
              </a:spcAft>
              <a:buFontTx/>
              <a:buChar char="•"/>
              <a:defRPr/>
            </a:pPr>
            <a:r>
              <a:rPr lang="en-US" sz="1400" dirty="0">
                <a:latin typeface="Arial" panose="020B0604020202020204" pitchFamily="34" charset="0"/>
                <a:cs typeface="Arial" panose="020B0604020202020204" pitchFamily="34" charset="0"/>
              </a:rPr>
              <a:t> Highly </a:t>
            </a:r>
            <a:r>
              <a:rPr lang="en-US" sz="1400" b="1" i="1" dirty="0">
                <a:latin typeface="Arial" panose="020B0604020202020204" pitchFamily="34" charset="0"/>
                <a:cs typeface="Arial" panose="020B0604020202020204" pitchFamily="34" charset="0"/>
              </a:rPr>
              <a:t>fragmented</a:t>
            </a:r>
            <a:r>
              <a:rPr lang="en-US" sz="1400" b="1" dirty="0">
                <a:latin typeface="Arial" panose="020B0604020202020204" pitchFamily="34" charset="0"/>
                <a:cs typeface="Arial" panose="020B0604020202020204" pitchFamily="34" charset="0"/>
              </a:rPr>
              <a:t> and </a:t>
            </a:r>
            <a:r>
              <a:rPr lang="en-US" sz="1400" b="1" i="1" dirty="0">
                <a:latin typeface="Arial" panose="020B0604020202020204" pitchFamily="34" charset="0"/>
                <a:cs typeface="Arial" panose="020B0604020202020204" pitchFamily="34" charset="0"/>
              </a:rPr>
              <a:t>complex</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character of </a:t>
            </a:r>
            <a:r>
              <a:rPr lang="en-US" sz="1400" dirty="0" err="1">
                <a:latin typeface="Arial" panose="020B0604020202020204" pitchFamily="34" charset="0"/>
                <a:cs typeface="Arial" panose="020B0604020202020204" pitchFamily="34" charset="0"/>
              </a:rPr>
              <a:t>pol</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organisation</a:t>
            </a:r>
            <a:endParaRPr lang="en-US" sz="1400" dirty="0">
              <a:latin typeface="Arial" panose="020B0604020202020204" pitchFamily="34" charset="0"/>
              <a:cs typeface="Arial" panose="020B0604020202020204" pitchFamily="34" charset="0"/>
            </a:endParaRPr>
          </a:p>
          <a:p>
            <a:pPr lvl="2">
              <a:spcBef>
                <a:spcPts val="500"/>
              </a:spcBef>
              <a:spcAft>
                <a:spcPts val="500"/>
              </a:spcAft>
              <a:buFontTx/>
              <a:buChar char="•"/>
              <a:defRPr/>
            </a:pPr>
            <a:r>
              <a:rPr lang="en-US" sz="1400"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3 main </a:t>
            </a:r>
            <a:r>
              <a:rPr lang="en-US" sz="1400" b="1" i="1" dirty="0">
                <a:latin typeface="Arial" panose="020B0604020202020204" pitchFamily="34" charset="0"/>
                <a:cs typeface="Arial" panose="020B0604020202020204" pitchFamily="34" charset="0"/>
              </a:rPr>
              <a:t>layers</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of </a:t>
            </a:r>
            <a:r>
              <a:rPr lang="en-US" sz="1400" dirty="0" err="1">
                <a:latin typeface="Arial" panose="020B0604020202020204" pitchFamily="34" charset="0"/>
                <a:cs typeface="Arial" panose="020B0604020202020204" pitchFamily="34" charset="0"/>
              </a:rPr>
              <a:t>pol</a:t>
            </a:r>
            <a:r>
              <a:rPr lang="en-US" sz="1400" dirty="0">
                <a:latin typeface="Arial" panose="020B0604020202020204" pitchFamily="34" charset="0"/>
                <a:cs typeface="Arial" panose="020B0604020202020204" pitchFamily="34" charset="0"/>
              </a:rPr>
              <a:t> activity (imperial, territorial, local) and </a:t>
            </a:r>
            <a:r>
              <a:rPr lang="en-US" sz="1400" b="1" dirty="0">
                <a:latin typeface="Arial" panose="020B0604020202020204" pitchFamily="34" charset="0"/>
                <a:cs typeface="Arial" panose="020B0604020202020204" pitchFamily="34" charset="0"/>
              </a:rPr>
              <a:t>2 ways of belonging </a:t>
            </a:r>
            <a:r>
              <a:rPr lang="en-US" sz="1400" dirty="0">
                <a:latin typeface="Arial" panose="020B0604020202020204" pitchFamily="34" charset="0"/>
                <a:cs typeface="Arial" panose="020B0604020202020204" pitchFamily="34" charset="0"/>
              </a:rPr>
              <a:t>(immediate, intermediate)</a:t>
            </a:r>
          </a:p>
          <a:p>
            <a:pPr lvl="2">
              <a:spcBef>
                <a:spcPts val="500"/>
              </a:spcBef>
              <a:spcAft>
                <a:spcPts val="500"/>
              </a:spcAft>
              <a:buFontTx/>
              <a:buChar char="•"/>
              <a:defRPr/>
            </a:pPr>
            <a:r>
              <a:rPr lang="en-US" sz="1400" dirty="0">
                <a:latin typeface="Arial" panose="020B0604020202020204" pitchFamily="34" charset="0"/>
                <a:cs typeface="Arial" panose="020B0604020202020204" pitchFamily="34" charset="0"/>
              </a:rPr>
              <a:t> A degree of </a:t>
            </a:r>
            <a:r>
              <a:rPr lang="en-US" sz="1400" b="1" i="1" dirty="0">
                <a:latin typeface="Arial" panose="020B0604020202020204" pitchFamily="34" charset="0"/>
                <a:cs typeface="Arial" panose="020B0604020202020204" pitchFamily="34" charset="0"/>
              </a:rPr>
              <a:t>popular </a:t>
            </a:r>
            <a:r>
              <a:rPr lang="en-US" sz="1400" b="1" i="1" dirty="0" err="1">
                <a:latin typeface="Arial" panose="020B0604020202020204" pitchFamily="34" charset="0"/>
                <a:cs typeface="Arial" panose="020B0604020202020204" pitchFamily="34" charset="0"/>
              </a:rPr>
              <a:t>infl</a:t>
            </a:r>
            <a:r>
              <a:rPr lang="en-US" sz="1400" b="1" i="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in towns, villages, diets and rebellions.</a:t>
            </a:r>
          </a:p>
          <a:p>
            <a:pPr lvl="2">
              <a:spcBef>
                <a:spcPts val="500"/>
              </a:spcBef>
              <a:spcAft>
                <a:spcPts val="500"/>
              </a:spcAft>
              <a:defRPr/>
            </a:pPr>
            <a:r>
              <a:rPr lang="en-US" sz="1400" dirty="0">
                <a:latin typeface="Arial" panose="020B0604020202020204" pitchFamily="34" charset="0"/>
                <a:cs typeface="Arial" panose="020B0604020202020204" pitchFamily="34" charset="0"/>
              </a:rPr>
              <a:t>THIS CONLUDES PART I OF POL LANDSCAPE</a:t>
            </a:r>
            <a:endParaRPr lang="en-GB" sz="1400" dirty="0">
              <a:latin typeface="Arial" panose="020B0604020202020204" pitchFamily="34" charset="0"/>
              <a:cs typeface="Arial" panose="020B0604020202020204" pitchFamily="34" charset="0"/>
            </a:endParaRPr>
          </a:p>
          <a:p>
            <a:pPr>
              <a:spcBef>
                <a:spcPts val="500"/>
              </a:spcBef>
              <a:spcAft>
                <a:spcPts val="500"/>
              </a:spcAft>
              <a:defRPr/>
            </a:pPr>
            <a:endParaRPr lang="en-GB"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769DF1C3-0891-4B4E-A743-8D6F4BB6CAE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233C533-7CC3-4CAD-AC56-8F0F6C849E3D}" type="slidenum">
              <a:rPr lang="en-GB" altLang="en-US" sz="1200"/>
              <a:pPr/>
              <a:t>2</a:t>
            </a:fld>
            <a:endParaRPr lang="en-GB" altLang="en-US" sz="1200"/>
          </a:p>
        </p:txBody>
      </p:sp>
      <p:sp>
        <p:nvSpPr>
          <p:cNvPr id="18435" name="Rectangle 2">
            <a:extLst>
              <a:ext uri="{FF2B5EF4-FFF2-40B4-BE49-F238E27FC236}">
                <a16:creationId xmlns:a16="http://schemas.microsoft.com/office/drawing/2014/main" id="{51AC6B8A-6B79-40A5-8C06-C187A2142911}"/>
              </a:ext>
            </a:extLst>
          </p:cNvPr>
          <p:cNvSpPr>
            <a:spLocks noChangeArrowheads="1" noTextEdit="1"/>
          </p:cNvSpPr>
          <p:nvPr>
            <p:ph type="sldImg"/>
          </p:nvPr>
        </p:nvSpPr>
        <p:spPr>
          <a:ln/>
        </p:spPr>
      </p:sp>
      <p:sp>
        <p:nvSpPr>
          <p:cNvPr id="18436" name="Rectangle 3">
            <a:extLst>
              <a:ext uri="{FF2B5EF4-FFF2-40B4-BE49-F238E27FC236}">
                <a16:creationId xmlns:a16="http://schemas.microsoft.com/office/drawing/2014/main" id="{8F55ED6B-F3E9-47C2-9E14-41D79A2861B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US" altLang="en-US" sz="1400">
                <a:latin typeface="Arial" panose="020B0604020202020204" pitchFamily="34" charset="0"/>
                <a:cs typeface="Arial" panose="020B0604020202020204" pitchFamily="34" charset="0"/>
              </a:rPr>
              <a:t>WE START WITH A SURVEY OF THE POL LANDSCAPE</a:t>
            </a:r>
          </a:p>
          <a:p>
            <a:pPr marL="171450" indent="-171450">
              <a:buFontTx/>
              <a:buChar char="•"/>
            </a:pPr>
            <a:r>
              <a:rPr lang="en-US" altLang="en-US" sz="1400">
                <a:latin typeface="Arial" panose="020B0604020202020204" pitchFamily="34" charset="0"/>
                <a:cs typeface="Arial" panose="020B0604020202020204" pitchFamily="34" charset="0"/>
              </a:rPr>
              <a:t>PART I DEALS WITH THE SPATIAL SETTING, i.e. the HRE</a:t>
            </a:r>
          </a:p>
          <a:p>
            <a:pPr marL="171450" indent="-171450">
              <a:buFontTx/>
              <a:buChar char="•"/>
            </a:pPr>
            <a:r>
              <a:rPr lang="en-US" altLang="en-US" sz="1400">
                <a:latin typeface="Arial" panose="020B0604020202020204" pitchFamily="34" charset="0"/>
                <a:cs typeface="Arial" panose="020B0604020202020204" pitchFamily="34" charset="0"/>
              </a:rPr>
              <a:t>ON THE PROGRAMME PAGE YOU FIND HO WITH MAIN POINTS &amp; REFERENCES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524608AB-0EFB-4732-A165-154C847482C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16A26C4-54B0-4AB5-A494-EC5D2952C2A1}" type="slidenum">
              <a:rPr lang="en-GB" altLang="en-US" sz="1200"/>
              <a:pPr/>
              <a:t>3</a:t>
            </a:fld>
            <a:endParaRPr lang="en-GB" altLang="en-US" sz="1200"/>
          </a:p>
        </p:txBody>
      </p:sp>
      <p:sp>
        <p:nvSpPr>
          <p:cNvPr id="20483" name="Rectangle 2">
            <a:extLst>
              <a:ext uri="{FF2B5EF4-FFF2-40B4-BE49-F238E27FC236}">
                <a16:creationId xmlns:a16="http://schemas.microsoft.com/office/drawing/2014/main" id="{FA8CA549-A946-4BC5-BFF5-15426F8CD846}"/>
              </a:ext>
            </a:extLst>
          </p:cNvPr>
          <p:cNvSpPr>
            <a:spLocks noChangeArrowheads="1" noTextEdit="1"/>
          </p:cNvSpPr>
          <p:nvPr>
            <p:ph type="sldImg"/>
          </p:nvPr>
        </p:nvSpPr>
        <p:spPr>
          <a:xfrm>
            <a:off x="2540000" y="441325"/>
            <a:ext cx="1778000" cy="1333500"/>
          </a:xfrm>
          <a:ln/>
        </p:spPr>
      </p:sp>
      <p:sp>
        <p:nvSpPr>
          <p:cNvPr id="20484" name="Rectangle 3">
            <a:extLst>
              <a:ext uri="{FF2B5EF4-FFF2-40B4-BE49-F238E27FC236}">
                <a16:creationId xmlns:a16="http://schemas.microsoft.com/office/drawing/2014/main" id="{C216DCFD-415B-488C-8578-23ABFF1F277E}"/>
              </a:ext>
            </a:extLst>
          </p:cNvPr>
          <p:cNvSpPr>
            <a:spLocks noGrp="1" noChangeArrowheads="1"/>
          </p:cNvSpPr>
          <p:nvPr>
            <p:ph type="body" idx="1"/>
          </p:nvPr>
        </p:nvSpPr>
        <p:spPr>
          <a:xfrm>
            <a:off x="454025" y="1901825"/>
            <a:ext cx="5832475" cy="7670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z="1400" dirty="0">
                <a:latin typeface="Arial" panose="020B0604020202020204" pitchFamily="34" charset="0"/>
                <a:cs typeface="Arial" panose="020B0604020202020204" pitchFamily="34" charset="0"/>
              </a:rPr>
              <a:t>So, WHAT KIND OF JOURNEY ARE WE EMBARKING ON?</a:t>
            </a:r>
          </a:p>
          <a:p>
            <a:pPr lvl="1">
              <a:buFontTx/>
              <a:buChar char="•"/>
            </a:pPr>
            <a:r>
              <a:rPr lang="en-GB" altLang="en-US" sz="1400" dirty="0">
                <a:latin typeface="Arial" panose="020B0604020202020204" pitchFamily="34" charset="0"/>
                <a:cs typeface="Arial" panose="020B0604020202020204" pitchFamily="34" charset="0"/>
              </a:rPr>
              <a:t> </a:t>
            </a:r>
            <a:r>
              <a:rPr lang="en-GB" altLang="en-US" sz="1400" u="sng" dirty="0">
                <a:latin typeface="Arial" panose="020B0604020202020204" pitchFamily="34" charset="0"/>
                <a:cs typeface="Arial" panose="020B0604020202020204" pitchFamily="34" charset="0"/>
              </a:rPr>
              <a:t>Discovery of Reformation </a:t>
            </a:r>
            <a:r>
              <a:rPr lang="en-GB" altLang="en-US" sz="1400" dirty="0">
                <a:latin typeface="Arial" panose="020B0604020202020204" pitchFamily="34" charset="0"/>
                <a:cs typeface="Arial" panose="020B0604020202020204" pitchFamily="34" charset="0"/>
              </a:rPr>
              <a:t>in its original homeland. We’re examining the </a:t>
            </a:r>
            <a:r>
              <a:rPr lang="en-GB" altLang="en-US" sz="1400" dirty="0" err="1">
                <a:latin typeface="Arial" panose="020B0604020202020204" pitchFamily="34" charset="0"/>
                <a:cs typeface="Arial" panose="020B0604020202020204" pitchFamily="34" charset="0"/>
              </a:rPr>
              <a:t>rel</a:t>
            </a:r>
            <a:r>
              <a:rPr lang="en-GB" altLang="en-US" sz="1400" dirty="0">
                <a:latin typeface="Arial" panose="020B0604020202020204" pitchFamily="34" charset="0"/>
                <a:cs typeface="Arial" panose="020B0604020202020204" pitchFamily="34" charset="0"/>
              </a:rPr>
              <a:t> upheaval which triggered the </a:t>
            </a:r>
            <a:r>
              <a:rPr lang="en-GB" altLang="en-US" sz="1400" u="sng" dirty="0">
                <a:latin typeface="Arial" panose="020B0604020202020204" pitchFamily="34" charset="0"/>
                <a:cs typeface="Arial" panose="020B0604020202020204" pitchFamily="34" charset="0"/>
              </a:rPr>
              <a:t>single most significant set of transformations</a:t>
            </a:r>
            <a:r>
              <a:rPr lang="en-GB" altLang="en-US" sz="1400" dirty="0">
                <a:latin typeface="Arial" panose="020B0604020202020204" pitchFamily="34" charset="0"/>
                <a:cs typeface="Arial" panose="020B0604020202020204" pitchFamily="34" charset="0"/>
              </a:rPr>
              <a:t> in early modern Europe. Religion and confessional allegiance shaped the social, economic and political culture of the Continent for centuries to come. Last but not least, the protagonist of the German Reformation, Martin </a:t>
            </a:r>
            <a:r>
              <a:rPr lang="en-GB" altLang="en-US" sz="1400" u="sng" dirty="0">
                <a:latin typeface="Arial" panose="020B0604020202020204" pitchFamily="34" charset="0"/>
                <a:cs typeface="Arial" panose="020B0604020202020204" pitchFamily="34" charset="0"/>
              </a:rPr>
              <a:t>Luther</a:t>
            </a:r>
            <a:r>
              <a:rPr lang="en-GB" altLang="en-US" sz="1400" dirty="0">
                <a:latin typeface="Arial" panose="020B0604020202020204" pitchFamily="34" charset="0"/>
                <a:cs typeface="Arial" panose="020B0604020202020204" pitchFamily="34" charset="0"/>
              </a:rPr>
              <a:t>, is universally recognised as one of the outstanding historical figures of all times.</a:t>
            </a:r>
            <a:endParaRPr lang="en-US" altLang="en-US" sz="1400" dirty="0">
              <a:solidFill>
                <a:srgbClr val="000000"/>
              </a:solidFill>
              <a:latin typeface="Arial" panose="020B0604020202020204" pitchFamily="34" charset="0"/>
              <a:cs typeface="Arial" panose="020B0604020202020204" pitchFamily="34" charset="0"/>
            </a:endParaRPr>
          </a:p>
          <a:p>
            <a:pPr lvl="1">
              <a:buFontTx/>
              <a:buChar char="•"/>
            </a:pPr>
            <a:r>
              <a:rPr lang="en-US" altLang="en-US" sz="1400" dirty="0">
                <a:latin typeface="Arial" panose="020B0604020202020204" pitchFamily="34" charset="0"/>
                <a:cs typeface="Arial" panose="020B0604020202020204" pitchFamily="34" charset="0"/>
              </a:rPr>
              <a:t> In our MODULE, we focus on the late MA background, the dissemination of new religious ideas and </a:t>
            </a:r>
            <a:r>
              <a:rPr lang="en-GB" altLang="en-US" sz="1400" dirty="0">
                <a:latin typeface="Arial" panose="020B0604020202020204" pitchFamily="34" charset="0"/>
                <a:cs typeface="Arial" panose="020B0604020202020204" pitchFamily="34" charset="0"/>
              </a:rPr>
              <a:t>socio-cultural impact of the Reformation. Over the course of the year, the programme is STR</a:t>
            </a:r>
            <a:r>
              <a:rPr lang="en-US" altLang="en-US" sz="1400" dirty="0">
                <a:latin typeface="Arial" panose="020B0604020202020204" pitchFamily="34" charset="0"/>
                <a:cs typeface="Arial" panose="020B0604020202020204" pitchFamily="34" charset="0"/>
              </a:rPr>
              <a:t>UCTURED in 4 parts: EVE of REFORMATION / REFORMATIO CULTURE / SOCIAL IMPACT / LEGACIES</a:t>
            </a:r>
          </a:p>
          <a:p>
            <a:pPr lvl="1"/>
            <a:endParaRPr lang="en-US" altLang="en-US" sz="1400" dirty="0">
              <a:latin typeface="Arial" panose="020B0604020202020204" pitchFamily="34" charset="0"/>
              <a:cs typeface="Arial" panose="020B0604020202020204" pitchFamily="34" charset="0"/>
            </a:endParaRPr>
          </a:p>
          <a:p>
            <a:pPr>
              <a:buFontTx/>
              <a:buChar char="•"/>
            </a:pPr>
            <a:r>
              <a:rPr lang="en-US" altLang="en-US" sz="1400" dirty="0">
                <a:latin typeface="Arial" panose="020B0604020202020204" pitchFamily="34" charset="0"/>
                <a:cs typeface="Arial" panose="020B0604020202020204" pitchFamily="34" charset="0"/>
              </a:rPr>
              <a:t> WHAT ARE OUR INTENDED LEARNING OUTCOMES:</a:t>
            </a:r>
          </a:p>
          <a:p>
            <a:pPr lvl="1">
              <a:buFontTx/>
              <a:buChar char="•"/>
            </a:pPr>
            <a:r>
              <a:rPr lang="en-US" altLang="en-US" sz="1400" dirty="0">
                <a:latin typeface="Arial" panose="020B0604020202020204" pitchFamily="34" charset="0"/>
                <a:cs typeface="Arial" panose="020B0604020202020204" pitchFamily="34" charset="0"/>
              </a:rPr>
              <a:t> </a:t>
            </a:r>
            <a:r>
              <a:rPr lang="en-GB" altLang="en-US" sz="1400" dirty="0">
                <a:latin typeface="Arial" panose="020B0604020202020204" pitchFamily="34" charset="0"/>
                <a:cs typeface="Arial" panose="020B0604020202020204" pitchFamily="34" charset="0"/>
              </a:rPr>
              <a:t>greater understanding of the </a:t>
            </a:r>
            <a:r>
              <a:rPr lang="en-GB" altLang="en-US" sz="1400" u="sng" dirty="0">
                <a:latin typeface="Arial" panose="020B0604020202020204" pitchFamily="34" charset="0"/>
                <a:cs typeface="Arial" panose="020B0604020202020204" pitchFamily="34" charset="0"/>
              </a:rPr>
              <a:t>importance of </a:t>
            </a:r>
            <a:r>
              <a:rPr lang="en-GB" altLang="en-US" sz="1400" b="1" i="1" u="sng" dirty="0">
                <a:latin typeface="Arial" panose="020B0604020202020204" pitchFamily="34" charset="0"/>
                <a:cs typeface="Arial" panose="020B0604020202020204" pitchFamily="34" charset="0"/>
              </a:rPr>
              <a:t>religion</a:t>
            </a:r>
            <a:r>
              <a:rPr lang="en-GB" altLang="en-US" sz="1400" dirty="0">
                <a:latin typeface="Arial" panose="020B0604020202020204" pitchFamily="34" charset="0"/>
                <a:cs typeface="Arial" panose="020B0604020202020204" pitchFamily="34" charset="0"/>
              </a:rPr>
              <a:t> in early modern society and the socio-cultural impact of confessional change. </a:t>
            </a:r>
            <a:endParaRPr lang="en-GB" altLang="en-US" sz="1400" dirty="0">
              <a:solidFill>
                <a:srgbClr val="000000"/>
              </a:solidFill>
              <a:latin typeface="Arial" panose="020B0604020202020204" pitchFamily="34" charset="0"/>
              <a:cs typeface="Arial" panose="020B0604020202020204" pitchFamily="34" charset="0"/>
            </a:endParaRPr>
          </a:p>
          <a:p>
            <a:pPr lvl="1">
              <a:buFontTx/>
              <a:buChar char="•"/>
            </a:pPr>
            <a:r>
              <a:rPr lang="en-GB" altLang="en-US" sz="1400" dirty="0">
                <a:latin typeface="Arial" panose="020B0604020202020204" pitchFamily="34" charset="0"/>
                <a:cs typeface="Arial" panose="020B0604020202020204" pitchFamily="34" charset="0"/>
              </a:rPr>
              <a:t> enhanced critical skills through </a:t>
            </a:r>
            <a:r>
              <a:rPr lang="en-GB" altLang="en-US" sz="1400" u="sng" dirty="0">
                <a:latin typeface="Arial" panose="020B0604020202020204" pitchFamily="34" charset="0"/>
                <a:cs typeface="Arial" panose="020B0604020202020204" pitchFamily="34" charset="0"/>
              </a:rPr>
              <a:t>evaluation of contrasting historiographical views</a:t>
            </a:r>
            <a:r>
              <a:rPr lang="en-GB" altLang="en-US" sz="1400" dirty="0">
                <a:latin typeface="Arial" panose="020B0604020202020204" pitchFamily="34" charset="0"/>
                <a:cs typeface="Arial" panose="020B0604020202020204" pitchFamily="34" charset="0"/>
              </a:rPr>
              <a:t> (particularly by participating in debates and writing a book review).</a:t>
            </a:r>
            <a:r>
              <a:rPr lang="en-GB" altLang="en-US" sz="1400" dirty="0">
                <a:solidFill>
                  <a:srgbClr val="000000"/>
                </a:solidFill>
                <a:latin typeface="Arial" panose="020B0604020202020204" pitchFamily="34" charset="0"/>
                <a:cs typeface="Arial" panose="020B0604020202020204" pitchFamily="34" charset="0"/>
              </a:rPr>
              <a:t> </a:t>
            </a:r>
          </a:p>
          <a:p>
            <a:pPr lvl="1">
              <a:buFontTx/>
              <a:buChar char="•"/>
            </a:pPr>
            <a:r>
              <a:rPr lang="en-GB" altLang="en-US" sz="1400" dirty="0">
                <a:latin typeface="Arial" panose="020B0604020202020204" pitchFamily="34" charset="0"/>
                <a:cs typeface="Arial" panose="020B0604020202020204" pitchFamily="34" charset="0"/>
              </a:rPr>
              <a:t> better awareness of the </a:t>
            </a:r>
            <a:r>
              <a:rPr lang="en-GB" altLang="en-US" sz="1400" u="sng" dirty="0">
                <a:latin typeface="Arial" panose="020B0604020202020204" pitchFamily="34" charset="0"/>
                <a:cs typeface="Arial" panose="020B0604020202020204" pitchFamily="34" charset="0"/>
              </a:rPr>
              <a:t>contributions of different historical sub-disciplines</a:t>
            </a:r>
            <a:r>
              <a:rPr lang="en-GB" altLang="en-US" sz="1400" dirty="0">
                <a:latin typeface="Arial" panose="020B0604020202020204" pitchFamily="34" charset="0"/>
                <a:cs typeface="Arial" panose="020B0604020202020204" pitchFamily="34" charset="0"/>
              </a:rPr>
              <a:t> –ecclesiastical history, sociology of religion, gender studies, and others – to an understanding of the Reformation. </a:t>
            </a:r>
          </a:p>
          <a:p>
            <a:pPr lvl="1"/>
            <a:endParaRPr lang="en-US" altLang="en-US" sz="1400" dirty="0">
              <a:latin typeface="Arial" panose="020B0604020202020204" pitchFamily="34" charset="0"/>
              <a:cs typeface="Arial" panose="020B0604020202020204" pitchFamily="34" charset="0"/>
            </a:endParaRPr>
          </a:p>
          <a:p>
            <a:pPr>
              <a:buFontTx/>
              <a:buChar char="•"/>
            </a:pPr>
            <a:r>
              <a:rPr lang="en-US" altLang="en-US" sz="1400" dirty="0">
                <a:latin typeface="Arial" panose="020B0604020202020204" pitchFamily="34" charset="0"/>
                <a:cs typeface="Arial" panose="020B0604020202020204" pitchFamily="34" charset="0"/>
              </a:rPr>
              <a:t> </a:t>
            </a:r>
            <a:r>
              <a:rPr lang="en-US" altLang="en-US" sz="1400" b="1" u="sng" dirty="0">
                <a:latin typeface="Arial" panose="020B0604020202020204" pitchFamily="34" charset="0"/>
                <a:cs typeface="Arial" panose="020B0604020202020204" pitchFamily="34" charset="0"/>
              </a:rPr>
              <a:t>PLEASE </a:t>
            </a:r>
            <a:r>
              <a:rPr lang="en-US" altLang="en-US" sz="1400" dirty="0">
                <a:latin typeface="Arial" panose="020B0604020202020204" pitchFamily="34" charset="0"/>
                <a:cs typeface="Arial" panose="020B0604020202020204" pitchFamily="34" charset="0"/>
              </a:rPr>
              <a:t>FAMILIARIZE YOURSELF WITH HI242 WEBSITE:</a:t>
            </a:r>
          </a:p>
          <a:p>
            <a:pPr lvl="1"/>
            <a:r>
              <a:rPr lang="en-US" altLang="en-US" sz="1400" dirty="0">
                <a:latin typeface="Arial" panose="020B0604020202020204" pitchFamily="34" charset="0"/>
                <a:cs typeface="Arial" panose="020B0604020202020204" pitchFamily="34" charset="0"/>
              </a:rPr>
              <a:t>- INFO: </a:t>
            </a:r>
            <a:r>
              <a:rPr lang="en-US" altLang="en-US" sz="1400" dirty="0" err="1">
                <a:latin typeface="Arial" panose="020B0604020202020204" pitchFamily="34" charset="0"/>
                <a:cs typeface="Arial" panose="020B0604020202020204" pitchFamily="34" charset="0"/>
              </a:rPr>
              <a:t>Organizat</a:t>
            </a:r>
            <a:r>
              <a:rPr lang="en-US" altLang="en-US" sz="1400" dirty="0">
                <a:latin typeface="Arial" panose="020B0604020202020204" pitchFamily="34" charset="0"/>
                <a:cs typeface="Arial" panose="020B0604020202020204" pitchFamily="34" charset="0"/>
              </a:rPr>
              <a:t>, Assessment, </a:t>
            </a:r>
            <a:r>
              <a:rPr lang="en-US" altLang="en-US" sz="1400" dirty="0" err="1">
                <a:latin typeface="Arial" panose="020B0604020202020204" pitchFamily="34" charset="0"/>
                <a:cs typeface="Arial" panose="020B0604020202020204" pitchFamily="34" charset="0"/>
              </a:rPr>
              <a:t>Programme</a:t>
            </a:r>
            <a:r>
              <a:rPr lang="en-US" altLang="en-US" sz="1400" dirty="0">
                <a:latin typeface="Arial" panose="020B0604020202020204" pitchFamily="34" charset="0"/>
                <a:cs typeface="Arial" panose="020B0604020202020204" pitchFamily="34" charset="0"/>
              </a:rPr>
              <a:t>, Sem Materials </a:t>
            </a:r>
            <a:br>
              <a:rPr lang="en-US" altLang="en-US" sz="1400" dirty="0">
                <a:latin typeface="Arial" panose="020B0604020202020204" pitchFamily="34" charset="0"/>
                <a:cs typeface="Arial" panose="020B0604020202020204" pitchFamily="34" charset="0"/>
              </a:rPr>
            </a:br>
            <a:r>
              <a:rPr lang="en-US" altLang="en-US" sz="1400" dirty="0">
                <a:latin typeface="Arial" panose="020B0604020202020204" pitchFamily="34" charset="0"/>
                <a:cs typeface="Arial" panose="020B0604020202020204" pitchFamily="34" charset="0"/>
              </a:rPr>
              <a:t>- RESOURCES: Printed + Digital, Teams Channel, FORUM </a:t>
            </a:r>
            <a:br>
              <a:rPr lang="en-US" altLang="en-US" sz="1400" dirty="0">
                <a:latin typeface="Arial" panose="020B0604020202020204" pitchFamily="34" charset="0"/>
                <a:cs typeface="Arial" panose="020B0604020202020204" pitchFamily="34" charset="0"/>
              </a:rPr>
            </a:br>
            <a:r>
              <a:rPr lang="en-US" altLang="en-US" sz="1400" dirty="0">
                <a:latin typeface="Arial" panose="020B0604020202020204" pitchFamily="34" charset="0"/>
                <a:cs typeface="Arial" panose="020B0604020202020204" pitchFamily="34" charset="0"/>
              </a:rPr>
              <a:t>- Also TALIS reading list from UL</a:t>
            </a:r>
          </a:p>
          <a:p>
            <a:pPr lvl="1"/>
            <a:endParaRPr lang="en-US" altLang="en-US" sz="1400" dirty="0">
              <a:latin typeface="Arial" panose="020B0604020202020204" pitchFamily="34" charset="0"/>
              <a:cs typeface="Arial" panose="020B0604020202020204" pitchFamily="34" charset="0"/>
            </a:endParaRPr>
          </a:p>
          <a:p>
            <a:r>
              <a:rPr lang="en-US" altLang="en-US" sz="1400" dirty="0">
                <a:latin typeface="Arial" panose="020B0604020202020204" pitchFamily="34" charset="0"/>
                <a:cs typeface="Arial" panose="020B0604020202020204" pitchFamily="34" charset="0"/>
              </a:rPr>
              <a:t>- OK – LET’S GO !</a:t>
            </a:r>
          </a:p>
          <a:p>
            <a:pPr lvl="1"/>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F23ABF8C-74B6-428C-886E-7CAC66ABED3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270720E-1E2B-4FDA-AC66-38D57A8DCB85}" type="slidenum">
              <a:rPr lang="en-GB" altLang="en-US" sz="1200"/>
              <a:pPr/>
              <a:t>4</a:t>
            </a:fld>
            <a:endParaRPr lang="en-GB" altLang="en-US" sz="1200"/>
          </a:p>
        </p:txBody>
      </p:sp>
      <p:sp>
        <p:nvSpPr>
          <p:cNvPr id="22531" name="Rectangle 2">
            <a:extLst>
              <a:ext uri="{FF2B5EF4-FFF2-40B4-BE49-F238E27FC236}">
                <a16:creationId xmlns:a16="http://schemas.microsoft.com/office/drawing/2014/main" id="{856C5F3E-C166-45D4-932B-5D3536213346}"/>
              </a:ext>
            </a:extLst>
          </p:cNvPr>
          <p:cNvSpPr>
            <a:spLocks noChangeArrowheads="1" noTextEdit="1"/>
          </p:cNvSpPr>
          <p:nvPr>
            <p:ph type="sldImg"/>
          </p:nvPr>
        </p:nvSpPr>
        <p:spPr>
          <a:xfrm>
            <a:off x="2325688" y="284163"/>
            <a:ext cx="2159000" cy="1620837"/>
          </a:xfrm>
          <a:ln/>
        </p:spPr>
      </p:sp>
      <p:sp>
        <p:nvSpPr>
          <p:cNvPr id="22532" name="Rectangle 3">
            <a:extLst>
              <a:ext uri="{FF2B5EF4-FFF2-40B4-BE49-F238E27FC236}">
                <a16:creationId xmlns:a16="http://schemas.microsoft.com/office/drawing/2014/main" id="{E9B1F2FD-06A1-4658-930B-1418E3EDA311}"/>
              </a:ext>
            </a:extLst>
          </p:cNvPr>
          <p:cNvSpPr>
            <a:spLocks noGrp="1" noChangeArrowheads="1"/>
          </p:cNvSpPr>
          <p:nvPr>
            <p:ph type="body" idx="1"/>
          </p:nvPr>
        </p:nvSpPr>
        <p:spPr>
          <a:xfrm>
            <a:off x="274638" y="2227263"/>
            <a:ext cx="6119812" cy="7127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00"/>
              </a:spcBef>
              <a:spcAft>
                <a:spcPts val="500"/>
              </a:spcAft>
            </a:pPr>
            <a:r>
              <a:rPr lang="en-GB" altLang="en-US" sz="1400" dirty="0">
                <a:latin typeface="Arial" panose="020B0604020202020204" pitchFamily="34" charset="0"/>
                <a:cs typeface="Arial" panose="020B0604020202020204" pitchFamily="34" charset="0"/>
              </a:rPr>
              <a:t>·</a:t>
            </a:r>
            <a:r>
              <a:rPr lang="en-US" altLang="en-US" sz="1400" dirty="0">
                <a:latin typeface="Arial" panose="020B0604020202020204" pitchFamily="34" charset="0"/>
                <a:cs typeface="Arial" panose="020B0604020202020204" pitchFamily="34" charset="0"/>
              </a:rPr>
              <a:t> Let’s start with basics: WHAT IS HOLY ROMAN EMPIRE OF GERM NATION?</a:t>
            </a:r>
            <a:r>
              <a:rPr lang="en-GB" altLang="en-US" sz="1400" dirty="0">
                <a:latin typeface="Arial" panose="020B0604020202020204" pitchFamily="34" charset="0"/>
                <a:cs typeface="Arial" panose="020B0604020202020204" pitchFamily="34" charset="0"/>
              </a:rPr>
              <a:t> Name evokes: Christianity, Roman glory, shared </a:t>
            </a:r>
            <a:r>
              <a:rPr lang="en-GB" altLang="en-US" sz="1400" dirty="0" err="1">
                <a:latin typeface="Arial" panose="020B0604020202020204" pitchFamily="34" charset="0"/>
                <a:cs typeface="Arial" panose="020B0604020202020204" pitchFamily="34" charset="0"/>
              </a:rPr>
              <a:t>lang</a:t>
            </a:r>
            <a:r>
              <a:rPr lang="en-US" altLang="en-US" sz="1400" dirty="0">
                <a:latin typeface="Arial" panose="020B0604020202020204" pitchFamily="34" charset="0"/>
                <a:cs typeface="Arial" panose="020B0604020202020204" pitchFamily="34" charset="0"/>
              </a:rPr>
              <a:t>. </a:t>
            </a:r>
          </a:p>
          <a:p>
            <a:pPr lvl="1">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ORIGINS: </a:t>
            </a:r>
            <a:r>
              <a:rPr lang="en-US" altLang="en-US" sz="1400" u="sng" dirty="0">
                <a:latin typeface="Arial" panose="020B0604020202020204" pitchFamily="34" charset="0"/>
                <a:cs typeface="Arial" panose="020B0604020202020204" pitchFamily="34" charset="0"/>
              </a:rPr>
              <a:t>founded by Charlemagne [HO] in 800</a:t>
            </a:r>
            <a:r>
              <a:rPr lang="en-US" altLang="en-US" sz="1400" dirty="0">
                <a:latin typeface="Arial" panose="020B0604020202020204" pitchFamily="34" charset="0"/>
                <a:cs typeface="Arial" panose="020B0604020202020204" pitchFamily="34" charset="0"/>
              </a:rPr>
              <a:t> (hence: claim to Euro-wide leadership of all Christians); then division into 3 parts 843.</a:t>
            </a:r>
          </a:p>
          <a:p>
            <a:pPr lvl="1">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MA LANDMARK: </a:t>
            </a:r>
            <a:r>
              <a:rPr lang="en-GB" altLang="en-US" sz="1400" u="sng" dirty="0">
                <a:latin typeface="Arial" panose="020B0604020202020204" pitchFamily="34" charset="0"/>
                <a:cs typeface="Arial" panose="020B0604020202020204" pitchFamily="34" charset="0"/>
              </a:rPr>
              <a:t>Golden Bull 1356</a:t>
            </a:r>
            <a:r>
              <a:rPr lang="en-GB" altLang="en-US" sz="1400" dirty="0">
                <a:latin typeface="Arial" panose="020B0604020202020204" pitchFamily="34" charset="0"/>
                <a:cs typeface="Arial" panose="020B0604020202020204" pitchFamily="34" charset="0"/>
              </a:rPr>
              <a:t> agreed by Ch IV and major princes = regulated </a:t>
            </a:r>
            <a:r>
              <a:rPr lang="en-GB" altLang="en-US" sz="1400" u="sng" dirty="0">
                <a:latin typeface="Arial" panose="020B0604020202020204" pitchFamily="34" charset="0"/>
                <a:cs typeface="Arial" panose="020B0604020202020204" pitchFamily="34" charset="0"/>
              </a:rPr>
              <a:t>election</a:t>
            </a:r>
            <a:r>
              <a:rPr lang="en-GB" altLang="en-US" sz="1400" dirty="0">
                <a:latin typeface="Arial" panose="020B0604020202020204" pitchFamily="34" charset="0"/>
                <a:cs typeface="Arial" panose="020B0604020202020204" pitchFamily="34" charset="0"/>
              </a:rPr>
              <a:t> of </a:t>
            </a:r>
            <a:r>
              <a:rPr lang="en-US" altLang="en-US" sz="1400" dirty="0">
                <a:latin typeface="Arial" panose="020B0604020202020204" pitchFamily="34" charset="0"/>
                <a:cs typeface="Arial" panose="020B0604020202020204" pitchFamily="34" charset="0"/>
              </a:rPr>
              <a:t>the ‘King of the Romans’  by </a:t>
            </a:r>
            <a:r>
              <a:rPr lang="en-GB" altLang="en-US" sz="1400" b="1" dirty="0">
                <a:latin typeface="Arial" panose="020B0604020202020204" pitchFamily="34" charset="0"/>
                <a:cs typeface="Arial" panose="020B0604020202020204" pitchFamily="34" charset="0"/>
              </a:rPr>
              <a:t>7 Electors</a:t>
            </a:r>
            <a:r>
              <a:rPr lang="en-US" altLang="en-US" sz="1400" dirty="0">
                <a:latin typeface="Arial" panose="020B0604020202020204" pitchFamily="34" charset="0"/>
                <a:cs typeface="Arial" panose="020B0604020202020204" pitchFamily="34" charset="0"/>
              </a:rPr>
              <a:t>, who </a:t>
            </a:r>
            <a:r>
              <a:rPr lang="en-GB" altLang="en-US" sz="1400" dirty="0">
                <a:latin typeface="Arial" panose="020B0604020202020204" pitchFamily="34" charset="0"/>
                <a:cs typeface="Arial" panose="020B0604020202020204" pitchFamily="34" charset="0"/>
              </a:rPr>
              <a:t>– at the same time – gained rights of jurisdiction and lordship </a:t>
            </a:r>
            <a:r>
              <a:rPr lang="en-US" altLang="en-US" sz="1400" dirty="0">
                <a:latin typeface="Arial" panose="020B0604020202020204" pitchFamily="34" charset="0"/>
                <a:cs typeface="Arial" panose="020B0604020202020204" pitchFamily="34" charset="0"/>
              </a:rPr>
              <a:t>over their territories</a:t>
            </a:r>
            <a:r>
              <a:rPr lang="en-GB" altLang="en-US" sz="1400" dirty="0">
                <a:latin typeface="Arial" panose="020B0604020202020204" pitchFamily="34" charset="0"/>
                <a:cs typeface="Arial" panose="020B0604020202020204" pitchFamily="34" charset="0"/>
              </a:rPr>
              <a:t> (gradually expanded to other principalities); the document also regulated the </a:t>
            </a:r>
            <a:r>
              <a:rPr lang="en-GB" altLang="en-US" sz="1400" u="sng" dirty="0">
                <a:latin typeface="Arial" panose="020B0604020202020204" pitchFamily="34" charset="0"/>
                <a:cs typeface="Arial" panose="020B0604020202020204" pitchFamily="34" charset="0"/>
              </a:rPr>
              <a:t>ceremonial</a:t>
            </a:r>
            <a:r>
              <a:rPr lang="en-GB" altLang="en-US" sz="1400" dirty="0">
                <a:latin typeface="Arial" panose="020B0604020202020204" pitchFamily="34" charset="0"/>
                <a:cs typeface="Arial" panose="020B0604020202020204" pitchFamily="34" charset="0"/>
              </a:rPr>
              <a:t> order and prohibited any </a:t>
            </a:r>
            <a:r>
              <a:rPr lang="en-GB" altLang="en-US" sz="1400" u="sng" dirty="0">
                <a:latin typeface="Arial" panose="020B0604020202020204" pitchFamily="34" charset="0"/>
                <a:cs typeface="Arial" panose="020B0604020202020204" pitchFamily="34" charset="0"/>
              </a:rPr>
              <a:t>leagues</a:t>
            </a:r>
            <a:r>
              <a:rPr lang="en-GB" altLang="en-US" sz="1400" dirty="0">
                <a:latin typeface="Arial" panose="020B0604020202020204" pitchFamily="34" charset="0"/>
                <a:cs typeface="Arial" panose="020B0604020202020204" pitchFamily="34" charset="0"/>
              </a:rPr>
              <a:t> not explicitly formed for the </a:t>
            </a:r>
            <a:r>
              <a:rPr lang="en-GB" altLang="en-US" sz="1400" dirty="0" err="1">
                <a:latin typeface="Arial" panose="020B0604020202020204" pitchFamily="34" charset="0"/>
                <a:cs typeface="Arial" panose="020B0604020202020204" pitchFamily="34" charset="0"/>
              </a:rPr>
              <a:t>preservat</a:t>
            </a:r>
            <a:r>
              <a:rPr lang="en-GB" altLang="en-US" sz="1400" dirty="0">
                <a:latin typeface="Arial" panose="020B0604020202020204" pitchFamily="34" charset="0"/>
                <a:cs typeface="Arial" panose="020B0604020202020204" pitchFamily="34" charset="0"/>
              </a:rPr>
              <a:t> of peace</a:t>
            </a:r>
            <a:endParaRPr lang="en-US" altLang="en-US" sz="1400" dirty="0">
              <a:latin typeface="Arial" panose="020B0604020202020204" pitchFamily="34" charset="0"/>
              <a:cs typeface="Arial" panose="020B0604020202020204" pitchFamily="34" charset="0"/>
            </a:endParaRPr>
          </a:p>
          <a:p>
            <a:pPr lvl="1">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a:t>
            </a:r>
            <a:r>
              <a:rPr lang="en-US" altLang="en-US" sz="1400" u="sng" dirty="0">
                <a:latin typeface="Arial" panose="020B0604020202020204" pitchFamily="34" charset="0"/>
                <a:cs typeface="Arial" panose="020B0604020202020204" pitchFamily="34" charset="0"/>
              </a:rPr>
              <a:t>END: 1806</a:t>
            </a:r>
            <a:r>
              <a:rPr lang="en-US" altLang="en-US" sz="1400" dirty="0">
                <a:latin typeface="Arial" panose="020B0604020202020204" pitchFamily="34" charset="0"/>
                <a:cs typeface="Arial" panose="020B0604020202020204" pitchFamily="34" charset="0"/>
              </a:rPr>
              <a:t> in wake of Napoleonic reorganization of Euro landscape.</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WHAT HELD EMPIRE TOGETHER? </a:t>
            </a:r>
            <a:r>
              <a:rPr lang="en-US" altLang="en-US" sz="1400" b="1" dirty="0">
                <a:latin typeface="Arial" panose="020B0604020202020204" pitchFamily="34" charset="0"/>
                <a:cs typeface="Arial" panose="020B0604020202020204" pitchFamily="34" charset="0"/>
              </a:rPr>
              <a:t>3 main bonds</a:t>
            </a:r>
            <a:r>
              <a:rPr lang="en-US" altLang="en-US" sz="1400" dirty="0">
                <a:latin typeface="Arial" panose="020B0604020202020204" pitchFamily="34" charset="0"/>
                <a:cs typeface="Arial" panose="020B0604020202020204" pitchFamily="34" charset="0"/>
              </a:rPr>
              <a:t>: RELIGION, FEUDALITY, INSTITUTIONS </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1) CHRIST/CATH REL: up to 16thC still crowned by Pope (1530 Bologna)</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2) FEUDAL TIES: various parts of Empire linked together by complex feudal relationships (</a:t>
            </a:r>
            <a:r>
              <a:rPr lang="en-US" altLang="en-US" sz="1400" i="1" dirty="0" err="1">
                <a:latin typeface="Arial" panose="020B0604020202020204" pitchFamily="34" charset="0"/>
                <a:cs typeface="Arial" panose="020B0604020202020204" pitchFamily="34" charset="0"/>
              </a:rPr>
              <a:t>Lehensverband</a:t>
            </a:r>
            <a:r>
              <a:rPr lang="en-US" altLang="en-US" sz="1400" dirty="0">
                <a:latin typeface="Arial" panose="020B0604020202020204" pitchFamily="34" charset="0"/>
                <a:cs typeface="Arial" panose="020B0604020202020204" pitchFamily="34" charset="0"/>
              </a:rPr>
              <a:t>). Empire like a pyramid, with Emperor at the top, and sequence of major and minor lords tied together in system of mutual </a:t>
            </a:r>
            <a:r>
              <a:rPr lang="en-US" altLang="en-US" sz="1400" u="sng" dirty="0">
                <a:latin typeface="Arial" panose="020B0604020202020204" pitchFamily="34" charset="0"/>
                <a:cs typeface="Arial" panose="020B0604020202020204" pitchFamily="34" charset="0"/>
              </a:rPr>
              <a:t>obligations</a:t>
            </a:r>
            <a:r>
              <a:rPr lang="en-US" altLang="en-US" sz="1400" dirty="0">
                <a:latin typeface="Arial" panose="020B0604020202020204" pitchFamily="34" charset="0"/>
                <a:cs typeface="Arial" panose="020B0604020202020204" pitchFamily="34" charset="0"/>
              </a:rPr>
              <a:t> (grants of land in return for support and deference)</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3) INSTITUTIONS: esp. IMPERIAL DIETS =  </a:t>
            </a:r>
            <a:r>
              <a:rPr lang="en-GB" altLang="en-US" sz="1400" dirty="0">
                <a:latin typeface="Arial" panose="020B0604020202020204" pitchFamily="34" charset="0"/>
                <a:cs typeface="Arial" panose="020B0604020202020204" pitchFamily="34" charset="0"/>
              </a:rPr>
              <a:t>chief pol forum for leading estates of realm and</a:t>
            </a:r>
            <a:r>
              <a:rPr lang="en-US" altLang="en-US" sz="1400" dirty="0">
                <a:latin typeface="Arial" panose="020B0604020202020204" pitchFamily="34" charset="0"/>
                <a:cs typeface="Arial" panose="020B0604020202020204" pitchFamily="34" charset="0"/>
              </a:rPr>
              <a:t> </a:t>
            </a:r>
            <a:r>
              <a:rPr lang="en-US" altLang="en-US" sz="1400" dirty="0" err="1">
                <a:latin typeface="Arial" panose="020B0604020202020204" pitchFamily="34" charset="0"/>
                <a:cs typeface="Arial" panose="020B0604020202020204" pitchFamily="34" charset="0"/>
              </a:rPr>
              <a:t>insitutionalized</a:t>
            </a:r>
            <a:r>
              <a:rPr lang="en-US" altLang="en-US" sz="1400" dirty="0">
                <a:latin typeface="Arial" panose="020B0604020202020204" pitchFamily="34" charset="0"/>
                <a:cs typeface="Arial" panose="020B0604020202020204" pitchFamily="34" charset="0"/>
              </a:rPr>
              <a:t> by late 15thC</a:t>
            </a:r>
            <a:r>
              <a:rPr lang="en-GB" altLang="en-US" sz="1400" dirty="0">
                <a:latin typeface="Arial" panose="020B0604020202020204" pitchFamily="34" charset="0"/>
                <a:cs typeface="Arial" panose="020B0604020202020204" pitchFamily="34" charset="0"/>
              </a:rPr>
              <a:t>: </a:t>
            </a:r>
            <a:endParaRPr lang="en-US" altLang="en-US" sz="1400" dirty="0">
              <a:latin typeface="Arial" panose="020B0604020202020204" pitchFamily="34" charset="0"/>
              <a:cs typeface="Arial" panose="020B0604020202020204" pitchFamily="34" charset="0"/>
            </a:endParaRPr>
          </a:p>
          <a:p>
            <a:pPr lvl="1">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Members summoned by Emp to meet in </a:t>
            </a:r>
            <a:r>
              <a:rPr lang="en-US" altLang="en-US" sz="1400" u="sng" dirty="0">
                <a:latin typeface="Arial" panose="020B0604020202020204" pitchFamily="34" charset="0"/>
                <a:cs typeface="Arial" panose="020B0604020202020204" pitchFamily="34" charset="0"/>
              </a:rPr>
              <a:t>major city</a:t>
            </a:r>
            <a:r>
              <a:rPr lang="en-US" altLang="en-US" sz="1400" dirty="0">
                <a:latin typeface="Arial" panose="020B0604020202020204" pitchFamily="34" charset="0"/>
                <a:cs typeface="Arial" panose="020B0604020202020204" pitchFamily="34" charset="0"/>
              </a:rPr>
              <a:t> such as Nuremberg, </a:t>
            </a:r>
            <a:r>
              <a:rPr lang="en-US" altLang="en-US" sz="1400" dirty="0" err="1">
                <a:latin typeface="Arial" panose="020B0604020202020204" pitchFamily="34" charset="0"/>
                <a:cs typeface="Arial" panose="020B0604020202020204" pitchFamily="34" charset="0"/>
              </a:rPr>
              <a:t>Regensbg</a:t>
            </a:r>
            <a:r>
              <a:rPr lang="en-US" altLang="en-US" sz="1400" dirty="0">
                <a:latin typeface="Arial" panose="020B0604020202020204" pitchFamily="34" charset="0"/>
                <a:cs typeface="Arial" panose="020B0604020202020204" pitchFamily="34" charset="0"/>
              </a:rPr>
              <a:t> or </a:t>
            </a:r>
            <a:r>
              <a:rPr lang="en-US" altLang="en-US" sz="1400" dirty="0" err="1">
                <a:latin typeface="Arial" panose="020B0604020202020204" pitchFamily="34" charset="0"/>
                <a:cs typeface="Arial" panose="020B0604020202020204" pitchFamily="34" charset="0"/>
              </a:rPr>
              <a:t>Augsbg</a:t>
            </a:r>
            <a:endParaRPr lang="en-US" altLang="en-US" sz="1400" dirty="0">
              <a:latin typeface="Arial" panose="020B0604020202020204" pitchFamily="34" charset="0"/>
              <a:cs typeface="Arial" panose="020B0604020202020204" pitchFamily="34" charset="0"/>
            </a:endParaRPr>
          </a:p>
          <a:p>
            <a:pPr lvl="1">
              <a:spcBef>
                <a:spcPts val="500"/>
              </a:spcBef>
              <a:spcAft>
                <a:spcPts val="500"/>
              </a:spcAft>
              <a:buFontTx/>
              <a:buChar char="•"/>
            </a:pPr>
            <a:r>
              <a:rPr lang="en-GB" altLang="en-US" sz="1400" dirty="0">
                <a:latin typeface="Arial" panose="020B0604020202020204" pitchFamily="34" charset="0"/>
                <a:cs typeface="Arial" panose="020B0604020202020204" pitchFamily="34" charset="0"/>
              </a:rPr>
              <a:t> Diet meets in </a:t>
            </a:r>
            <a:r>
              <a:rPr lang="en-GB" altLang="en-US" sz="1400" u="sng" dirty="0">
                <a:latin typeface="Arial" panose="020B0604020202020204" pitchFamily="34" charset="0"/>
                <a:cs typeface="Arial" panose="020B0604020202020204" pitchFamily="34" charset="0"/>
              </a:rPr>
              <a:t>3 ‘colleges’</a:t>
            </a:r>
            <a:r>
              <a:rPr lang="en-US" altLang="en-US" sz="1400" dirty="0">
                <a:latin typeface="Arial" panose="020B0604020202020204" pitchFamily="34" charset="0"/>
                <a:cs typeface="Arial" panose="020B0604020202020204" pitchFamily="34" charset="0"/>
              </a:rPr>
              <a:t>:</a:t>
            </a:r>
            <a:r>
              <a:rPr lang="en-GB" altLang="en-US" sz="1400" dirty="0">
                <a:latin typeface="Arial" panose="020B0604020202020204" pitchFamily="34" charset="0"/>
                <a:cs typeface="Arial" panose="020B0604020202020204" pitchFamily="34" charset="0"/>
              </a:rPr>
              <a:t> 7 Electors</a:t>
            </a:r>
            <a:r>
              <a:rPr lang="en-US" altLang="en-US" sz="1400" dirty="0">
                <a:latin typeface="Arial" panose="020B0604020202020204" pitchFamily="34" charset="0"/>
                <a:cs typeface="Arial" panose="020B0604020202020204" pitchFamily="34" charset="0"/>
              </a:rPr>
              <a:t> / </a:t>
            </a:r>
            <a:r>
              <a:rPr lang="en-GB" altLang="en-US" sz="1400" dirty="0">
                <a:latin typeface="Arial" panose="020B0604020202020204" pitchFamily="34" charset="0"/>
                <a:cs typeface="Arial" panose="020B0604020202020204" pitchFamily="34" charset="0"/>
              </a:rPr>
              <a:t>almost 100 </a:t>
            </a:r>
            <a:r>
              <a:rPr lang="en-US" altLang="en-US" sz="1400" dirty="0">
                <a:latin typeface="Arial" panose="020B0604020202020204" pitchFamily="34" charset="0"/>
                <a:cs typeface="Arial" panose="020B0604020202020204" pitchFamily="34" charset="0"/>
              </a:rPr>
              <a:t>Territ </a:t>
            </a:r>
            <a:r>
              <a:rPr lang="en-GB" altLang="en-US" sz="1400" dirty="0">
                <a:latin typeface="Arial" panose="020B0604020202020204" pitchFamily="34" charset="0"/>
                <a:cs typeface="Arial" panose="020B0604020202020204" pitchFamily="34" charset="0"/>
              </a:rPr>
              <a:t>Princes</a:t>
            </a:r>
            <a:r>
              <a:rPr lang="en-US" altLang="en-US" sz="1400" dirty="0">
                <a:latin typeface="Arial" panose="020B0604020202020204" pitchFamily="34" charset="0"/>
                <a:cs typeface="Arial" panose="020B0604020202020204" pitchFamily="34" charset="0"/>
              </a:rPr>
              <a:t> /</a:t>
            </a:r>
            <a:r>
              <a:rPr lang="en-GB" altLang="en-US" sz="1400" dirty="0">
                <a:latin typeface="Arial" panose="020B0604020202020204" pitchFamily="34" charset="0"/>
                <a:cs typeface="Arial" panose="020B0604020202020204" pitchFamily="34" charset="0"/>
              </a:rPr>
              <a:t> 8</a:t>
            </a:r>
            <a:r>
              <a:rPr lang="en-US" altLang="en-US" sz="1400" dirty="0">
                <a:latin typeface="Arial" panose="020B0604020202020204" pitchFamily="34" charset="0"/>
                <a:cs typeface="Arial" panose="020B0604020202020204" pitchFamily="34" charset="0"/>
              </a:rPr>
              <a:t>7</a:t>
            </a:r>
            <a:r>
              <a:rPr lang="en-GB" altLang="en-US" sz="1400" dirty="0">
                <a:latin typeface="Arial" panose="020B0604020202020204" pitchFamily="34" charset="0"/>
                <a:cs typeface="Arial" panose="020B0604020202020204" pitchFamily="34" charset="0"/>
              </a:rPr>
              <a:t> free and imp. Cities [</a:t>
            </a:r>
            <a:r>
              <a:rPr lang="en-US" altLang="en-US" sz="1400" dirty="0">
                <a:latin typeface="Arial" panose="020B0604020202020204" pitchFamily="34" charset="0"/>
                <a:cs typeface="Arial" panose="020B0604020202020204" pitchFamily="34" charset="0"/>
              </a:rPr>
              <a:t>meet from 1471, </a:t>
            </a:r>
            <a:r>
              <a:rPr lang="en-GB" altLang="en-US" sz="1400" dirty="0">
                <a:latin typeface="Arial" panose="020B0604020202020204" pitchFamily="34" charset="0"/>
                <a:cs typeface="Arial" panose="020B0604020202020204" pitchFamily="34" charset="0"/>
              </a:rPr>
              <a:t>with somewhat lower status / voting rights!]</a:t>
            </a:r>
            <a:endParaRPr lang="en-US" altLang="en-US" sz="1400" dirty="0">
              <a:latin typeface="Arial" panose="020B0604020202020204" pitchFamily="34" charset="0"/>
              <a:cs typeface="Arial" panose="020B0604020202020204" pitchFamily="34" charset="0"/>
            </a:endParaRPr>
          </a:p>
          <a:p>
            <a:pPr lvl="1">
              <a:spcBef>
                <a:spcPts val="500"/>
              </a:spcBef>
              <a:spcAft>
                <a:spcPts val="500"/>
              </a:spcAft>
              <a:buFontTx/>
              <a:buChar char="•"/>
            </a:pPr>
            <a:r>
              <a:rPr lang="en-GB" altLang="en-US" sz="1400" dirty="0">
                <a:latin typeface="Arial" panose="020B0604020202020204" pitchFamily="34" charset="0"/>
                <a:cs typeface="Arial" panose="020B0604020202020204" pitchFamily="34" charset="0"/>
              </a:rPr>
              <a:t> </a:t>
            </a:r>
            <a:r>
              <a:rPr lang="en-GB" altLang="en-US" sz="1400" u="sng" dirty="0">
                <a:latin typeface="Arial" panose="020B0604020202020204" pitchFamily="34" charset="0"/>
                <a:cs typeface="Arial" panose="020B0604020202020204" pitchFamily="34" charset="0"/>
              </a:rPr>
              <a:t>Powers</a:t>
            </a:r>
            <a:r>
              <a:rPr lang="en-US" altLang="en-US" sz="1400" dirty="0">
                <a:latin typeface="Arial" panose="020B0604020202020204" pitchFamily="34" charset="0"/>
                <a:cs typeface="Arial" panose="020B0604020202020204" pitchFamily="34" charset="0"/>
              </a:rPr>
              <a:t>:</a:t>
            </a:r>
            <a:r>
              <a:rPr lang="en-GB" altLang="en-US" sz="1400" dirty="0">
                <a:latin typeface="Arial" panose="020B0604020202020204" pitchFamily="34" charset="0"/>
                <a:cs typeface="Arial" panose="020B0604020202020204" pitchFamily="34" charset="0"/>
              </a:rPr>
              <a:t> granting tax and </a:t>
            </a:r>
            <a:r>
              <a:rPr lang="en-GB" altLang="en-US" sz="1400" dirty="0" err="1">
                <a:latin typeface="Arial" panose="020B0604020202020204" pitchFamily="34" charset="0"/>
                <a:cs typeface="Arial" panose="020B0604020202020204" pitchFamily="34" charset="0"/>
              </a:rPr>
              <a:t>milit</a:t>
            </a:r>
            <a:r>
              <a:rPr lang="en-GB" altLang="en-US" sz="1400" dirty="0">
                <a:latin typeface="Arial" panose="020B0604020202020204" pitchFamily="34" charset="0"/>
                <a:cs typeface="Arial" panose="020B0604020202020204" pitchFamily="34" charset="0"/>
              </a:rPr>
              <a:t> aid</a:t>
            </a:r>
            <a:endParaRPr lang="en-US"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884FBA5B-8FB5-488A-85DF-2761800767A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93C28E3-4C69-4C2D-A902-7F32DA0B4C6B}" type="slidenum">
              <a:rPr lang="en-GB" altLang="en-US" sz="1200"/>
              <a:pPr/>
              <a:t>5</a:t>
            </a:fld>
            <a:endParaRPr lang="en-GB" altLang="en-US" sz="1200"/>
          </a:p>
        </p:txBody>
      </p:sp>
      <p:sp>
        <p:nvSpPr>
          <p:cNvPr id="24579" name="Rectangle 2">
            <a:extLst>
              <a:ext uri="{FF2B5EF4-FFF2-40B4-BE49-F238E27FC236}">
                <a16:creationId xmlns:a16="http://schemas.microsoft.com/office/drawing/2014/main" id="{9B504FD4-0C64-48B5-9A48-01D45E08D5D7}"/>
              </a:ext>
            </a:extLst>
          </p:cNvPr>
          <p:cNvSpPr>
            <a:spLocks noChangeArrowheads="1" noTextEdit="1"/>
          </p:cNvSpPr>
          <p:nvPr>
            <p:ph type="sldImg"/>
          </p:nvPr>
        </p:nvSpPr>
        <p:spPr>
          <a:xfrm>
            <a:off x="1593850" y="744538"/>
            <a:ext cx="3125788" cy="2344737"/>
          </a:xfrm>
          <a:solidFill>
            <a:srgbClr val="FFFFFF"/>
          </a:solidFill>
          <a:ln/>
        </p:spPr>
      </p:sp>
      <p:sp>
        <p:nvSpPr>
          <p:cNvPr id="24580" name="Rectangle 3">
            <a:extLst>
              <a:ext uri="{FF2B5EF4-FFF2-40B4-BE49-F238E27FC236}">
                <a16:creationId xmlns:a16="http://schemas.microsoft.com/office/drawing/2014/main" id="{A975396A-5DFC-4876-BED5-7BB1B2228F00}"/>
              </a:ext>
            </a:extLst>
          </p:cNvPr>
          <p:cNvSpPr>
            <a:spLocks noChangeArrowheads="1"/>
          </p:cNvSpPr>
          <p:nvPr>
            <p:ph type="body" idx="1"/>
          </p:nvPr>
        </p:nvSpPr>
        <p:spPr>
          <a:xfrm>
            <a:off x="714375" y="3448050"/>
            <a:ext cx="5311775" cy="5848350"/>
          </a:xfrm>
          <a:solidFill>
            <a:srgbClr val="FFFFFF"/>
          </a:solidFill>
          <a:ln>
            <a:solidFill>
              <a:srgbClr val="000000"/>
            </a:solidFill>
          </a:ln>
        </p:spPr>
        <p:txBody>
          <a:bodyPr/>
          <a:lstStyle/>
          <a:p>
            <a:pPr>
              <a:buFontTx/>
              <a:buChar char="•"/>
            </a:pPr>
            <a:r>
              <a:rPr lang="en-US" altLang="en-US" sz="1400" dirty="0">
                <a:latin typeface="Arial" panose="020B0604020202020204" pitchFamily="34" charset="0"/>
                <a:cs typeface="Arial" panose="020B0604020202020204" pitchFamily="34" charset="0"/>
              </a:rPr>
              <a:t> Next, we need to familiarize with POLITICAL GEOGRAPHY</a:t>
            </a:r>
            <a:r>
              <a:rPr lang="en-GB" altLang="en-US" sz="1400" dirty="0">
                <a:latin typeface="Arial" panose="020B0604020202020204" pitchFamily="34" charset="0"/>
                <a:cs typeface="Arial" panose="020B0604020202020204" pitchFamily="34" charset="0"/>
              </a:rPr>
              <a:t>: </a:t>
            </a:r>
          </a:p>
          <a:p>
            <a:pPr>
              <a:buFontTx/>
              <a:buChar char="•"/>
            </a:pPr>
            <a:endParaRPr lang="en-GB" altLang="en-US" sz="1400" dirty="0">
              <a:latin typeface="Arial" panose="020B0604020202020204" pitchFamily="34" charset="0"/>
              <a:cs typeface="Arial" panose="020B0604020202020204" pitchFamily="34" charset="0"/>
            </a:endParaRPr>
          </a:p>
          <a:p>
            <a:pPr lvl="1">
              <a:buFontTx/>
              <a:buChar char="•"/>
            </a:pP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BORDERS: somewhat </a:t>
            </a:r>
            <a:r>
              <a:rPr lang="en-US" altLang="en-US" sz="1400" u="sng" dirty="0">
                <a:latin typeface="Arial" panose="020B0604020202020204" pitchFamily="34" charset="0"/>
                <a:cs typeface="Arial" panose="020B0604020202020204" pitchFamily="34" charset="0"/>
              </a:rPr>
              <a:t>hazily defined</a:t>
            </a:r>
            <a:r>
              <a:rPr lang="en-US" altLang="en-US" sz="1400" dirty="0">
                <a:latin typeface="Arial" panose="020B0604020202020204" pitchFamily="34" charset="0"/>
                <a:cs typeface="Arial" panose="020B0604020202020204" pitchFamily="34" charset="0"/>
              </a:rPr>
              <a:t>. Core area = present-day Germany, but also Austria, LUX, BEL, Netherlands, parts of Denmark, patches left of Rhine (Lorraine, Alsace); Bohemia / Moravia.</a:t>
            </a:r>
          </a:p>
          <a:p>
            <a:pPr lvl="1"/>
            <a:endParaRPr lang="en-US" altLang="en-US" sz="1400" dirty="0">
              <a:latin typeface="Arial" panose="020B0604020202020204" pitchFamily="34" charset="0"/>
              <a:cs typeface="Arial" panose="020B0604020202020204" pitchFamily="34" charset="0"/>
            </a:endParaRPr>
          </a:p>
          <a:p>
            <a:pPr lvl="1">
              <a:buFontTx/>
              <a:buChar char="•"/>
            </a:pPr>
            <a:r>
              <a:rPr lang="en-US" altLang="en-US" sz="1400" dirty="0">
                <a:latin typeface="Arial" panose="020B0604020202020204" pitchFamily="34" charset="0"/>
                <a:cs typeface="Arial" panose="020B0604020202020204" pitchFamily="34" charset="0"/>
              </a:rPr>
              <a:t> FORMALLY still MEMBERS, BUT by 16thC MARGINAL: Swiss </a:t>
            </a:r>
            <a:r>
              <a:rPr lang="en-US" altLang="en-US" sz="1400" dirty="0" err="1">
                <a:latin typeface="Arial" panose="020B0604020202020204" pitchFamily="34" charset="0"/>
                <a:cs typeface="Arial" panose="020B0604020202020204" pitchFamily="34" charset="0"/>
              </a:rPr>
              <a:t>Confederat</a:t>
            </a:r>
            <a:r>
              <a:rPr lang="en-US" altLang="en-US" sz="1400" dirty="0">
                <a:latin typeface="Arial" panose="020B0604020202020204" pitchFamily="34" charset="0"/>
                <a:cs typeface="Arial" panose="020B0604020202020204" pitchFamily="34" charset="0"/>
              </a:rPr>
              <a:t> (break from Swabian War of 1499); N-ITALY (‘Imperial Italy’ from Savoy via Milan to Venice, with feudal ties) more historically than in reality (IT ever more under </a:t>
            </a:r>
            <a:r>
              <a:rPr lang="en-US" altLang="en-US" sz="1400" dirty="0" err="1">
                <a:latin typeface="Arial" panose="020B0604020202020204" pitchFamily="34" charset="0"/>
                <a:cs typeface="Arial" panose="020B0604020202020204" pitchFamily="34" charset="0"/>
              </a:rPr>
              <a:t>Sp</a:t>
            </a:r>
            <a:r>
              <a:rPr lang="en-US" altLang="en-US" sz="1400" dirty="0">
                <a:latin typeface="Arial" panose="020B0604020202020204" pitchFamily="34" charset="0"/>
                <a:cs typeface="Arial" panose="020B0604020202020204" pitchFamily="34" charset="0"/>
              </a:rPr>
              <a:t> influence); NL (later Dutch Rep)</a:t>
            </a:r>
          </a:p>
          <a:p>
            <a:pPr lvl="1"/>
            <a:endParaRPr lang="en-US" altLang="en-US" sz="1400" dirty="0">
              <a:latin typeface="Arial" panose="020B0604020202020204" pitchFamily="34" charset="0"/>
              <a:cs typeface="Arial" panose="020B0604020202020204" pitchFamily="34" charset="0"/>
            </a:endParaRPr>
          </a:p>
          <a:p>
            <a:pPr lvl="1">
              <a:buFontTx/>
              <a:buChar char="•"/>
            </a:pPr>
            <a:r>
              <a:rPr lang="en-US" altLang="en-US" sz="1400" dirty="0">
                <a:latin typeface="Arial" panose="020B0604020202020204" pitchFamily="34" charset="0"/>
                <a:cs typeface="Arial" panose="020B0604020202020204" pitchFamily="34" charset="0"/>
              </a:rPr>
              <a:t> OUTSIDE altogether: Prussia, Hungary</a:t>
            </a:r>
            <a:r>
              <a:rPr lang="en-GB" altLang="en-US" sz="1400" dirty="0">
                <a:latin typeface="Arial" panose="020B0604020202020204" pitchFamily="34" charset="0"/>
                <a:cs typeface="Arial" panose="020B0604020202020204" pitchFamily="34" charset="0"/>
              </a:rPr>
              <a:t> </a:t>
            </a:r>
          </a:p>
          <a:p>
            <a:pPr lvl="1"/>
            <a:endParaRPr lang="en-US" altLang="en-US" sz="1400" dirty="0">
              <a:latin typeface="Arial" panose="020B0604020202020204" pitchFamily="34" charset="0"/>
              <a:cs typeface="Arial" panose="020B0604020202020204" pitchFamily="34" charset="0"/>
            </a:endParaRPr>
          </a:p>
          <a:p>
            <a:pPr lvl="1">
              <a:buFontTx/>
              <a:buChar char="•"/>
            </a:pPr>
            <a:r>
              <a:rPr lang="en-US" altLang="en-US" sz="1400" dirty="0">
                <a:latin typeface="Arial" panose="020B0604020202020204" pitchFamily="34" charset="0"/>
                <a:cs typeface="Arial" panose="020B0604020202020204" pitchFamily="34" charset="0"/>
              </a:rPr>
              <a:t> GEN CHARACTER? enormously </a:t>
            </a:r>
            <a:r>
              <a:rPr lang="en-US" altLang="en-US" sz="1400" b="1" u="sng" dirty="0">
                <a:latin typeface="Arial" panose="020B0604020202020204" pitchFamily="34" charset="0"/>
                <a:cs typeface="Arial" panose="020B0604020202020204" pitchFamily="34" charset="0"/>
              </a:rPr>
              <a:t>fragmented</a:t>
            </a:r>
            <a:r>
              <a:rPr lang="en-US" altLang="en-US" sz="1400" dirty="0">
                <a:latin typeface="Arial" panose="020B0604020202020204" pitchFamily="34" charset="0"/>
                <a:cs typeface="Arial" panose="020B0604020202020204" pitchFamily="34" charset="0"/>
              </a:rPr>
              <a:t>, some 400 units</a:t>
            </a: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Creates tensions, image of ‘failed nation state’, BUT also remark modern / </a:t>
            </a:r>
            <a:r>
              <a:rPr lang="en-US" altLang="en-US" sz="1400" u="sng" dirty="0">
                <a:latin typeface="Arial" panose="020B0604020202020204" pitchFamily="34" charset="0"/>
                <a:cs typeface="Arial" panose="020B0604020202020204" pitchFamily="34" charset="0"/>
              </a:rPr>
              <a:t>multicultural ‘Europe of Regions’. </a:t>
            </a:r>
            <a:r>
              <a:rPr lang="en-US" altLang="en-US" sz="1400" dirty="0">
                <a:latin typeface="Arial" panose="020B0604020202020204" pitchFamily="34" charset="0"/>
                <a:cs typeface="Arial" panose="020B0604020202020204" pitchFamily="34" charset="0"/>
              </a:rPr>
              <a:t>Some  hist like Georg Schmidt define it as ‘Complementary Empire State’, thus diff route to E/F who achieve higher </a:t>
            </a:r>
            <a:r>
              <a:rPr lang="en-US" altLang="en-US" sz="1400" dirty="0" err="1">
                <a:latin typeface="Arial" panose="020B0604020202020204" pitchFamily="34" charset="0"/>
                <a:cs typeface="Arial" panose="020B0604020202020204" pitchFamily="34" charset="0"/>
              </a:rPr>
              <a:t>centralizat</a:t>
            </a:r>
            <a:r>
              <a:rPr lang="en-US" altLang="en-US" sz="1400" dirty="0">
                <a:latin typeface="Arial" panose="020B0604020202020204" pitchFamily="34" charset="0"/>
                <a:cs typeface="Arial" panose="020B0604020202020204" pitchFamily="34" charset="0"/>
              </a:rPr>
              <a:t>. </a:t>
            </a:r>
          </a:p>
          <a:p>
            <a:pPr lvl="1">
              <a:buFontTx/>
              <a:buChar char="•"/>
            </a:pPr>
            <a:r>
              <a:rPr lang="en-US" altLang="en-US" sz="1400" dirty="0">
                <a:latin typeface="Arial" panose="020B0604020202020204" pitchFamily="34" charset="0"/>
                <a:cs typeface="Arial" panose="020B0604020202020204" pitchFamily="34" charset="0"/>
              </a:rPr>
              <a:t>NB: great PRESTIGE and diplomatic PREEMINENCE!</a:t>
            </a:r>
            <a:endParaRPr lang="en-US" altLang="en-US" sz="1400" u="sng" dirty="0">
              <a:latin typeface="Arial" panose="020B0604020202020204" pitchFamily="34" charset="0"/>
              <a:cs typeface="Arial" panose="020B0604020202020204" pitchFamily="34" charset="0"/>
            </a:endParaRPr>
          </a:p>
          <a:p>
            <a:pPr>
              <a:spcBef>
                <a:spcPts val="500"/>
              </a:spcBef>
              <a:spcAft>
                <a:spcPts val="500"/>
              </a:spcAft>
              <a:buFontTx/>
              <a:buChar char="•"/>
            </a:pPr>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DB7E983-7ACE-44D1-A6C6-91C53A4F346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0DBF2AD-CA8D-466F-BA1F-2D57EEC1E5D7}" type="slidenum">
              <a:rPr lang="en-GB" altLang="en-US" sz="1200"/>
              <a:pPr/>
              <a:t>6</a:t>
            </a:fld>
            <a:endParaRPr lang="en-GB" altLang="en-US" sz="1200"/>
          </a:p>
        </p:txBody>
      </p:sp>
      <p:sp>
        <p:nvSpPr>
          <p:cNvPr id="26627" name="Rectangle 2">
            <a:extLst>
              <a:ext uri="{FF2B5EF4-FFF2-40B4-BE49-F238E27FC236}">
                <a16:creationId xmlns:a16="http://schemas.microsoft.com/office/drawing/2014/main" id="{9145B839-F108-44D2-B2E3-0BF9B582DBD9}"/>
              </a:ext>
            </a:extLst>
          </p:cNvPr>
          <p:cNvSpPr>
            <a:spLocks noChangeArrowheads="1" noTextEdit="1"/>
          </p:cNvSpPr>
          <p:nvPr>
            <p:ph type="sldImg"/>
          </p:nvPr>
        </p:nvSpPr>
        <p:spPr>
          <a:xfrm>
            <a:off x="2462213" y="744538"/>
            <a:ext cx="1968500" cy="1476375"/>
          </a:xfrm>
          <a:solidFill>
            <a:srgbClr val="FFFFFF"/>
          </a:solidFill>
          <a:ln/>
        </p:spPr>
      </p:sp>
      <p:sp>
        <p:nvSpPr>
          <p:cNvPr id="30724" name="Rectangle 3">
            <a:extLst>
              <a:ext uri="{FF2B5EF4-FFF2-40B4-BE49-F238E27FC236}">
                <a16:creationId xmlns:a16="http://schemas.microsoft.com/office/drawing/2014/main" id="{52EB1B50-58C4-4E2E-A523-72B844003209}"/>
              </a:ext>
            </a:extLst>
          </p:cNvPr>
          <p:cNvSpPr>
            <a:spLocks noGrp="1" noChangeArrowheads="1"/>
          </p:cNvSpPr>
          <p:nvPr>
            <p:ph type="body" idx="1"/>
          </p:nvPr>
        </p:nvSpPr>
        <p:spPr>
          <a:xfrm>
            <a:off x="573088" y="2511425"/>
            <a:ext cx="5453062" cy="7100888"/>
          </a:xfrm>
          <a:solidFill>
            <a:srgbClr val="FFFFFF"/>
          </a:solidFill>
          <a:ln>
            <a:solidFill>
              <a:srgbClr val="000000"/>
            </a:solidFill>
          </a:ln>
        </p:spPr>
        <p:txBody>
          <a:bodyPr/>
          <a:lstStyle/>
          <a:p>
            <a:pPr>
              <a:buFontTx/>
              <a:buChar char="•"/>
              <a:defRPr/>
            </a:pPr>
            <a:r>
              <a:rPr lang="en-US" sz="1400" dirty="0">
                <a:latin typeface="Arial" panose="020B0604020202020204" pitchFamily="34" charset="0"/>
                <a:cs typeface="Arial" panose="020B0604020202020204" pitchFamily="34" charset="0"/>
              </a:rPr>
              <a:t> Studying the Empire, we have to distinguish different </a:t>
            </a:r>
            <a:r>
              <a:rPr lang="en-US" sz="1400" b="1" dirty="0">
                <a:latin typeface="Arial" panose="020B0604020202020204" pitchFamily="34" charset="0"/>
                <a:cs typeface="Arial" panose="020B0604020202020204" pitchFamily="34" charset="0"/>
              </a:rPr>
              <a:t>levels</a:t>
            </a:r>
            <a:r>
              <a:rPr lang="en-US" sz="1400" dirty="0">
                <a:latin typeface="Arial" panose="020B0604020202020204" pitchFamily="34" charset="0"/>
                <a:cs typeface="Arial" panose="020B0604020202020204" pitchFamily="34" charset="0"/>
              </a:rPr>
              <a:t> of political activity and different kinds of </a:t>
            </a:r>
            <a:r>
              <a:rPr lang="en-US" sz="1400" b="1" dirty="0">
                <a:latin typeface="Arial" panose="020B0604020202020204" pitchFamily="34" charset="0"/>
                <a:cs typeface="Arial" panose="020B0604020202020204" pitchFamily="34" charset="0"/>
              </a:rPr>
              <a:t>membership</a:t>
            </a:r>
            <a:r>
              <a:rPr lang="en-US" sz="1400" dirty="0">
                <a:latin typeface="Arial" panose="020B0604020202020204" pitchFamily="34" charset="0"/>
                <a:cs typeface="Arial" panose="020B0604020202020204" pitchFamily="34" charset="0"/>
              </a:rPr>
              <a:t>: </a:t>
            </a:r>
          </a:p>
          <a:p>
            <a:pPr>
              <a:buFontTx/>
              <a:buChar char="•"/>
              <a:defRPr/>
            </a:pPr>
            <a:r>
              <a:rPr lang="en-US" sz="1400" b="1" dirty="0">
                <a:latin typeface="Arial" panose="020B0604020202020204" pitchFamily="34" charset="0"/>
                <a:cs typeface="Arial" panose="020B0604020202020204" pitchFamily="34" charset="0"/>
              </a:rPr>
              <a:t> 3</a:t>
            </a:r>
            <a:r>
              <a:rPr lang="en-US" sz="1400"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LEVELS</a:t>
            </a:r>
            <a:r>
              <a:rPr lang="en-US" sz="1400" dirty="0">
                <a:latin typeface="Arial" panose="020B0604020202020204" pitchFamily="34" charset="0"/>
                <a:cs typeface="Arial" panose="020B0604020202020204" pitchFamily="34" charset="0"/>
              </a:rPr>
              <a:t> OF POL ACTIVITY</a:t>
            </a:r>
            <a:r>
              <a:rPr lang="en-GB" sz="1400" dirty="0">
                <a:latin typeface="Arial" panose="020B0604020202020204" pitchFamily="34" charset="0"/>
                <a:cs typeface="Arial" panose="020B0604020202020204" pitchFamily="34" charset="0"/>
              </a:rPr>
              <a:t>: </a:t>
            </a:r>
          </a:p>
          <a:p>
            <a:pPr lvl="1">
              <a:buFontTx/>
              <a:buChar char="•"/>
              <a:defRPr/>
            </a:pPr>
            <a:r>
              <a:rPr lang="en-GB"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IMPERIAL: central, empire-wide affairs (chiefly </a:t>
            </a:r>
            <a:r>
              <a:rPr lang="en-US" sz="1400" dirty="0" err="1">
                <a:latin typeface="Arial" panose="020B0604020202020204" pitchFamily="34" charset="0"/>
                <a:cs typeface="Arial" panose="020B0604020202020204" pitchFamily="34" charset="0"/>
              </a:rPr>
              <a:t>defence</a:t>
            </a:r>
            <a:r>
              <a:rPr lang="en-US" sz="1400" dirty="0">
                <a:latin typeface="Arial" panose="020B0604020202020204" pitchFamily="34" charset="0"/>
                <a:cs typeface="Arial" panose="020B0604020202020204" pitchFamily="34" charset="0"/>
              </a:rPr>
              <a:t> and foreign policy, dynastic issues, empire-wide legislation, highest law courts). </a:t>
            </a:r>
            <a:r>
              <a:rPr lang="en-GB" sz="1400" dirty="0">
                <a:latin typeface="Arial" panose="020B0604020202020204" pitchFamily="34" charset="0"/>
                <a:cs typeface="Arial" panose="020B0604020202020204" pitchFamily="34" charset="0"/>
              </a:rPr>
              <a:t> </a:t>
            </a:r>
          </a:p>
          <a:p>
            <a:pPr lvl="1">
              <a:buFontTx/>
              <a:buChar char="•"/>
              <a:defRPr/>
            </a:pPr>
            <a:r>
              <a:rPr lang="en-GB" sz="1400" dirty="0">
                <a:latin typeface="Arial" panose="020B0604020202020204" pitchFamily="34" charset="0"/>
                <a:cs typeface="Arial" panose="020B0604020202020204" pitchFamily="34" charset="0"/>
              </a:rPr>
              <a:t> TERRITORIAL: politics within different member states</a:t>
            </a:r>
          </a:p>
          <a:p>
            <a:pPr lvl="1">
              <a:buFontTx/>
              <a:buChar char="•"/>
              <a:defRPr/>
            </a:pPr>
            <a:r>
              <a:rPr lang="en-GB" sz="1400" dirty="0">
                <a:latin typeface="Arial" panose="020B0604020202020204" pitchFamily="34" charset="0"/>
                <a:cs typeface="Arial" panose="020B0604020202020204" pitchFamily="34" charset="0"/>
              </a:rPr>
              <a:t> LOCAL: activities on level of individual manors, towns and villages</a:t>
            </a:r>
          </a:p>
          <a:p>
            <a:pPr marL="0" lvl="1">
              <a:buFontTx/>
              <a:buChar char="•"/>
              <a:defRPr/>
            </a:pPr>
            <a:r>
              <a:rPr lang="en-GB" sz="1400" dirty="0">
                <a:latin typeface="Arial" panose="020B0604020202020204" pitchFamily="34" charset="0"/>
                <a:cs typeface="Arial" panose="020B0604020202020204" pitchFamily="34" charset="0"/>
              </a:rPr>
              <a:t> Alongside, another important distinction: </a:t>
            </a:r>
            <a:r>
              <a:rPr lang="en-US" sz="1400" b="1" dirty="0">
                <a:latin typeface="Arial" panose="020B0604020202020204" pitchFamily="34" charset="0"/>
                <a:cs typeface="Arial" panose="020B0604020202020204" pitchFamily="34" charset="0"/>
              </a:rPr>
              <a:t>2 WAYS OF BELONGING</a:t>
            </a:r>
            <a:r>
              <a:rPr lang="en-US" sz="1400" dirty="0">
                <a:latin typeface="Arial" panose="020B0604020202020204" pitchFamily="34" charset="0"/>
                <a:cs typeface="Arial" panose="020B0604020202020204" pitchFamily="34" charset="0"/>
              </a:rPr>
              <a:t> TO EMPIRE, namely either in a DIRECT relationship or in one MEDIATED through another member</a:t>
            </a:r>
            <a:r>
              <a:rPr lang="en-GB" sz="1400" dirty="0">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a:p>
            <a:pPr lvl="1">
              <a:buFontTx/>
              <a:buChar char="•"/>
              <a:defRPr/>
            </a:pPr>
            <a:r>
              <a:rPr lang="en-US" sz="1400" dirty="0">
                <a:latin typeface="Arial" panose="020B0604020202020204" pitchFamily="34" charset="0"/>
                <a:cs typeface="Arial" panose="020B0604020202020204" pitchFamily="34" charset="0"/>
              </a:rPr>
              <a:t> a) UNITS </a:t>
            </a:r>
            <a:r>
              <a:rPr lang="en-US" sz="1400" b="1" i="1" dirty="0">
                <a:latin typeface="Arial" panose="020B0604020202020204" pitchFamily="34" charset="0"/>
                <a:cs typeface="Arial" panose="020B0604020202020204" pitchFamily="34" charset="0"/>
              </a:rPr>
              <a:t>DIRECTLY</a:t>
            </a:r>
            <a:r>
              <a:rPr lang="en-US" sz="1400" dirty="0">
                <a:latin typeface="Arial" panose="020B0604020202020204" pitchFamily="34" charset="0"/>
                <a:cs typeface="Arial" panose="020B0604020202020204" pitchFamily="34" charset="0"/>
              </a:rPr>
              <a:t> SUBJECTED TO EMPEROR KNOWN AS ‘immediate’ / </a:t>
            </a:r>
            <a:r>
              <a:rPr lang="en-US" sz="1400" i="1" dirty="0" err="1">
                <a:latin typeface="Arial" panose="020B0604020202020204" pitchFamily="34" charset="0"/>
                <a:cs typeface="Arial" panose="020B0604020202020204" pitchFamily="34" charset="0"/>
              </a:rPr>
              <a:t>reichsunmittelbar</a:t>
            </a:r>
            <a:r>
              <a:rPr lang="en-US" sz="1400" dirty="0">
                <a:latin typeface="Arial" panose="020B0604020202020204" pitchFamily="34" charset="0"/>
                <a:cs typeface="Arial" panose="020B0604020202020204" pitchFamily="34" charset="0"/>
              </a:rPr>
              <a:t> MEMBERS, I.E. TYPICALLY</a:t>
            </a:r>
          </a:p>
          <a:p>
            <a:pPr lvl="2">
              <a:buFontTx/>
              <a:buChar char="•"/>
              <a:defRPr/>
            </a:pPr>
            <a:r>
              <a:rPr lang="en-US" sz="1400" dirty="0">
                <a:latin typeface="Arial" panose="020B0604020202020204" pitchFamily="34" charset="0"/>
                <a:cs typeface="Arial" panose="020B0604020202020204" pitchFamily="34" charset="0"/>
              </a:rPr>
              <a:t> TERRITORIAL PRINCES LIKE DUKE OF BAVARIA: real power rests here, most like ‘modern’ state authority, with strong princes and much autonomy</a:t>
            </a:r>
            <a:r>
              <a:rPr lang="en-GB" sz="1400" dirty="0">
                <a:latin typeface="Arial" panose="020B0604020202020204" pitchFamily="34" charset="0"/>
                <a:cs typeface="Arial" panose="020B0604020202020204" pitchFamily="34" charset="0"/>
              </a:rPr>
              <a:t>. </a:t>
            </a:r>
          </a:p>
          <a:p>
            <a:pPr lvl="2">
              <a:buFontTx/>
              <a:buChar char="•"/>
              <a:defRPr/>
            </a:pPr>
            <a:endParaRPr lang="en-US" sz="1400" dirty="0">
              <a:latin typeface="Arial" panose="020B0604020202020204" pitchFamily="34" charset="0"/>
              <a:cs typeface="Arial" panose="020B0604020202020204" pitchFamily="34" charset="0"/>
            </a:endParaRPr>
          </a:p>
          <a:p>
            <a:pPr lvl="1">
              <a:buFontTx/>
              <a:buChar char="•"/>
              <a:defRPr/>
            </a:pPr>
            <a:r>
              <a:rPr lang="en-US" sz="1400" dirty="0">
                <a:latin typeface="Arial" panose="020B0604020202020204" pitchFamily="34" charset="0"/>
                <a:cs typeface="Arial" panose="020B0604020202020204" pitchFamily="34" charset="0"/>
              </a:rPr>
              <a:t> b) UNITS </a:t>
            </a:r>
            <a:r>
              <a:rPr lang="en-US" sz="1400" b="1" i="1" dirty="0">
                <a:latin typeface="Arial" panose="020B0604020202020204" pitchFamily="34" charset="0"/>
                <a:cs typeface="Arial" panose="020B0604020202020204" pitchFamily="34" charset="0"/>
              </a:rPr>
              <a:t>INDIRECTLY</a:t>
            </a:r>
            <a:r>
              <a:rPr lang="en-US" sz="1400" dirty="0">
                <a:latin typeface="Arial" panose="020B0604020202020204" pitchFamily="34" charset="0"/>
                <a:cs typeface="Arial" panose="020B0604020202020204" pitchFamily="34" charset="0"/>
              </a:rPr>
              <a:t>  RELATED TO EMPEROR KNOWN AS ‘intermediate’ MEMBERS: namely REGIONAL / LOCAL entities which are first and foremost SUBJECTED TO a TERRITORIAL LORD, e.g. a monastery within a principality, a manor of a nobleman</a:t>
            </a:r>
            <a:r>
              <a:rPr lang="en-GB"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or a territorial town.</a:t>
            </a:r>
          </a:p>
          <a:p>
            <a:pPr lvl="1">
              <a:buFontTx/>
              <a:buChar char="•"/>
              <a:defRPr/>
            </a:pPr>
            <a:endParaRPr lang="en-US" sz="1400" dirty="0">
              <a:latin typeface="Arial" panose="020B0604020202020204" pitchFamily="34" charset="0"/>
              <a:cs typeface="Arial" panose="020B0604020202020204" pitchFamily="34" charset="0"/>
            </a:endParaRPr>
          </a:p>
          <a:p>
            <a:pPr lvl="1">
              <a:defRPr/>
            </a:pPr>
            <a:r>
              <a:rPr lang="en-US" sz="1400" u="sng" dirty="0">
                <a:latin typeface="Arial" panose="020B0604020202020204" pitchFamily="34" charset="0"/>
                <a:cs typeface="Arial" panose="020B0604020202020204" pitchFamily="34" charset="0"/>
              </a:rPr>
              <a:t>[IMAGINE 3 LAYERS OF PYRAMID: Loc – Territ - Imp !!]</a:t>
            </a:r>
            <a:r>
              <a:rPr lang="en-US" sz="1400" b="1" u="sng" dirty="0">
                <a:latin typeface="Arial" panose="020B0604020202020204" pitchFamily="34" charset="0"/>
                <a:cs typeface="Arial" panose="020B0604020202020204" pitchFamily="34" charset="0"/>
              </a:rPr>
              <a:t> COMPLEX, esp. considering period </a:t>
            </a:r>
            <a:r>
              <a:rPr lang="en-US" sz="1400" b="1" u="sng" dirty="0" err="1">
                <a:latin typeface="Arial" panose="020B0604020202020204" pitchFamily="34" charset="0"/>
                <a:cs typeface="Arial" panose="020B0604020202020204" pitchFamily="34" charset="0"/>
              </a:rPr>
              <a:t>communicat</a:t>
            </a:r>
            <a:r>
              <a:rPr lang="en-US" sz="1400" b="1" u="sng" dirty="0">
                <a:latin typeface="Arial" panose="020B0604020202020204" pitchFamily="34" charset="0"/>
                <a:cs typeface="Arial" panose="020B0604020202020204" pitchFamily="34" charset="0"/>
              </a:rPr>
              <a:t> !!</a:t>
            </a:r>
            <a:endParaRPr lang="en-GB" sz="1400" b="1" u="sng" dirty="0">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C7BD5A2D-9B31-4594-81CA-54BBFF0829A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0DA029A-23FA-4F28-95AB-C987FF759010}" type="slidenum">
              <a:rPr lang="en-GB" altLang="en-US" sz="1200"/>
              <a:pPr/>
              <a:t>7</a:t>
            </a:fld>
            <a:endParaRPr lang="en-GB" altLang="en-US" sz="1200"/>
          </a:p>
        </p:txBody>
      </p:sp>
      <p:sp>
        <p:nvSpPr>
          <p:cNvPr id="28675" name="Rectangle 2">
            <a:extLst>
              <a:ext uri="{FF2B5EF4-FFF2-40B4-BE49-F238E27FC236}">
                <a16:creationId xmlns:a16="http://schemas.microsoft.com/office/drawing/2014/main" id="{366BEB96-C4EB-42EC-A96D-AE8B65568188}"/>
              </a:ext>
            </a:extLst>
          </p:cNvPr>
          <p:cNvSpPr>
            <a:spLocks noChangeArrowheads="1" noTextEdit="1"/>
          </p:cNvSpPr>
          <p:nvPr>
            <p:ph type="sldImg"/>
          </p:nvPr>
        </p:nvSpPr>
        <p:spPr>
          <a:xfrm>
            <a:off x="2447925" y="315913"/>
            <a:ext cx="879475" cy="660400"/>
          </a:xfrm>
          <a:ln/>
        </p:spPr>
      </p:sp>
      <p:sp>
        <p:nvSpPr>
          <p:cNvPr id="28676" name="Rectangle 3">
            <a:extLst>
              <a:ext uri="{FF2B5EF4-FFF2-40B4-BE49-F238E27FC236}">
                <a16:creationId xmlns:a16="http://schemas.microsoft.com/office/drawing/2014/main" id="{8F991EA1-1F62-4D22-845D-666BD62FF578}"/>
              </a:ext>
            </a:extLst>
          </p:cNvPr>
          <p:cNvSpPr>
            <a:spLocks noGrp="1" noChangeArrowheads="1"/>
          </p:cNvSpPr>
          <p:nvPr>
            <p:ph type="body" idx="1"/>
          </p:nvPr>
        </p:nvSpPr>
        <p:spPr>
          <a:xfrm>
            <a:off x="292100" y="1182688"/>
            <a:ext cx="6070600" cy="8280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00"/>
              </a:spcBef>
              <a:spcAft>
                <a:spcPts val="500"/>
              </a:spcAft>
              <a:buFontTx/>
              <a:buChar char="•"/>
            </a:pP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TOP LAYER=</a:t>
            </a:r>
            <a:r>
              <a:rPr lang="en-US" altLang="en-US" sz="1400" b="1" dirty="0">
                <a:latin typeface="Arial" panose="020B0604020202020204" pitchFamily="34" charset="0"/>
                <a:cs typeface="Arial" panose="020B0604020202020204" pitchFamily="34" charset="0"/>
              </a:rPr>
              <a:t>Emperors</a:t>
            </a:r>
            <a:r>
              <a:rPr lang="en-US" altLang="en-US" sz="1400" dirty="0">
                <a:latin typeface="Arial" panose="020B0604020202020204" pitchFamily="34" charset="0"/>
                <a:cs typeface="Arial" panose="020B0604020202020204" pitchFamily="34" charset="0"/>
              </a:rPr>
              <a:t>; very imp: get job NOT by inherit, but ELECT! Several dynasties involved in MA; from 1437 effect </a:t>
            </a:r>
            <a:r>
              <a:rPr lang="en-US" altLang="en-US" sz="1400" dirty="0" err="1">
                <a:latin typeface="Arial" panose="020B0604020202020204" pitchFamily="34" charset="0"/>
                <a:cs typeface="Arial" panose="020B0604020202020204" pitchFamily="34" charset="0"/>
              </a:rPr>
              <a:t>Habsbg</a:t>
            </a:r>
            <a:r>
              <a:rPr lang="en-US" altLang="en-US" sz="1400" dirty="0">
                <a:latin typeface="Arial" panose="020B0604020202020204" pitchFamily="34" charset="0"/>
                <a:cs typeface="Arial" panose="020B0604020202020204" pitchFamily="34" charset="0"/>
              </a:rPr>
              <a:t> monopoly.</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Here last pre-</a:t>
            </a:r>
            <a:r>
              <a:rPr lang="en-US" altLang="en-US" sz="1400" dirty="0" err="1">
                <a:latin typeface="Arial" panose="020B0604020202020204" pitchFamily="34" charset="0"/>
                <a:cs typeface="Arial" panose="020B0604020202020204" pitchFamily="34" charset="0"/>
              </a:rPr>
              <a:t>Refo</a:t>
            </a:r>
            <a:r>
              <a:rPr lang="en-US" altLang="en-US" sz="1400" dirty="0">
                <a:latin typeface="Arial" panose="020B0604020202020204" pitchFamily="34" charset="0"/>
                <a:cs typeface="Arial" panose="020B0604020202020204" pitchFamily="34" charset="0"/>
              </a:rPr>
              <a:t> ruler </a:t>
            </a:r>
            <a:r>
              <a:rPr lang="en-US" altLang="en-US" sz="1400" b="1" dirty="0">
                <a:latin typeface="Arial" panose="020B0604020202020204" pitchFamily="34" charset="0"/>
                <a:cs typeface="Arial" panose="020B0604020202020204" pitchFamily="34" charset="0"/>
              </a:rPr>
              <a:t>MAXIMILIAN</a:t>
            </a:r>
            <a:r>
              <a:rPr lang="en-US" altLang="en-US" sz="1400" dirty="0">
                <a:latin typeface="Arial" panose="020B0604020202020204" pitchFamily="34" charset="0"/>
                <a:cs typeface="Arial" panose="020B0604020202020204" pitchFamily="34" charset="0"/>
              </a:rPr>
              <a:t> (1493-1519). His reign saw intensive involvement in Italian Wars and major reform efforts. Also </a:t>
            </a:r>
            <a:r>
              <a:rPr lang="en-US" altLang="en-US" sz="1400" dirty="0" err="1">
                <a:latin typeface="Arial" panose="020B0604020202020204" pitchFamily="34" charset="0"/>
                <a:cs typeface="Arial" panose="020B0604020202020204" pitchFamily="34" charset="0"/>
              </a:rPr>
              <a:t>renowed</a:t>
            </a:r>
            <a:r>
              <a:rPr lang="en-US" altLang="en-US" sz="1400" dirty="0">
                <a:latin typeface="Arial" panose="020B0604020202020204" pitchFamily="34" charset="0"/>
                <a:cs typeface="Arial" panose="020B0604020202020204" pitchFamily="34" charset="0"/>
              </a:rPr>
              <a:t> for his ‘modern’ </a:t>
            </a:r>
            <a:r>
              <a:rPr lang="en-US" altLang="en-US" sz="1400" u="sng" dirty="0">
                <a:latin typeface="Arial" panose="020B0604020202020204" pitchFamily="34" charset="0"/>
                <a:cs typeface="Arial" panose="020B0604020202020204" pitchFamily="34" charset="0"/>
              </a:rPr>
              <a:t>PR concerns</a:t>
            </a:r>
            <a:r>
              <a:rPr lang="en-US" altLang="en-US" sz="1400" dirty="0">
                <a:latin typeface="Arial" panose="020B0604020202020204" pitchFamily="34" charset="0"/>
                <a:cs typeface="Arial" panose="020B0604020202020204" pitchFamily="34" charset="0"/>
              </a:rPr>
              <a:t>. Recent book on ‘Marketing Max’ by Larry Silver studies his representation and finds very </a:t>
            </a:r>
            <a:r>
              <a:rPr lang="en-US" altLang="en-US" sz="1400" dirty="0" err="1">
                <a:latin typeface="Arial" panose="020B0604020202020204" pitchFamily="34" charset="0"/>
                <a:cs typeface="Arial" panose="020B0604020202020204" pitchFamily="34" charset="0"/>
              </a:rPr>
              <a:t>delib</a:t>
            </a:r>
            <a:r>
              <a:rPr lang="en-US" altLang="en-US" sz="1400" dirty="0">
                <a:latin typeface="Arial" panose="020B0604020202020204" pitchFamily="34" charset="0"/>
                <a:cs typeface="Arial" panose="020B0604020202020204" pitchFamily="34" charset="0"/>
              </a:rPr>
              <a:t> patronage of arts, use of coins and printing press as PROPAGANDA to solidify </a:t>
            </a:r>
            <a:r>
              <a:rPr lang="en-US" altLang="en-US" sz="1400" u="sng" dirty="0" err="1">
                <a:latin typeface="Arial" panose="020B0604020202020204" pitchFamily="34" charset="0"/>
                <a:cs typeface="Arial" panose="020B0604020202020204" pitchFamily="34" charset="0"/>
              </a:rPr>
              <a:t>Habsbg</a:t>
            </a:r>
            <a:r>
              <a:rPr lang="en-US" altLang="en-US" sz="1400" u="sng" dirty="0">
                <a:latin typeface="Arial" panose="020B0604020202020204" pitchFamily="34" charset="0"/>
                <a:cs typeface="Arial" panose="020B0604020202020204" pitchFamily="34" charset="0"/>
              </a:rPr>
              <a:t> position </a:t>
            </a:r>
            <a:r>
              <a:rPr lang="en-US" altLang="en-US" sz="1400" dirty="0">
                <a:latin typeface="Arial" panose="020B0604020202020204" pitchFamily="34" charset="0"/>
                <a:cs typeface="Arial" panose="020B0604020202020204" pitchFamily="34" charset="0"/>
              </a:rPr>
              <a:t>and to present himself as worthy successor of Charlemagne + Caesar. He’s known to have told off court artists if their portraits did not conform to his instructions or ideals [READ quote]. This pic by no lesser figure than DÜRER = greatest artist of Northern Renaissance!</a:t>
            </a:r>
            <a:r>
              <a:rPr lang="en-GB" altLang="en-US" sz="1400" dirty="0">
                <a:latin typeface="Arial" panose="020B0604020202020204" pitchFamily="34" charset="0"/>
                <a:cs typeface="Arial" panose="020B0604020202020204" pitchFamily="34" charset="0"/>
              </a:rPr>
              <a:t> </a:t>
            </a:r>
            <a:endParaRPr lang="en-US" altLang="en-US" sz="1400" dirty="0">
              <a:latin typeface="Arial" panose="020B0604020202020204" pitchFamily="34" charset="0"/>
              <a:cs typeface="Arial" panose="020B0604020202020204" pitchFamily="34" charset="0"/>
            </a:endParaRPr>
          </a:p>
          <a:p>
            <a:pPr>
              <a:spcBef>
                <a:spcPts val="500"/>
              </a:spcBef>
              <a:spcAft>
                <a:spcPts val="500"/>
              </a:spcAft>
            </a:pPr>
            <a:r>
              <a:rPr lang="en-GB" altLang="en-US" sz="1400" dirty="0">
                <a:latin typeface="Arial" panose="020B0604020202020204" pitchFamily="34" charset="0"/>
                <a:cs typeface="Arial" panose="020B0604020202020204" pitchFamily="34" charset="0"/>
              </a:rPr>
              <a:t>WHAT </a:t>
            </a:r>
            <a:r>
              <a:rPr lang="en-US" altLang="en-US" sz="1400" dirty="0">
                <a:latin typeface="Arial" panose="020B0604020202020204" pitchFamily="34" charset="0"/>
                <a:cs typeface="Arial" panose="020B0604020202020204" pitchFamily="34" charset="0"/>
              </a:rPr>
              <a:t>POWERS</a:t>
            </a: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and PRIORITIES?</a:t>
            </a:r>
            <a:endParaRPr lang="en-GB" altLang="en-US" sz="1400" dirty="0">
              <a:latin typeface="Arial" panose="020B0604020202020204" pitchFamily="34" charset="0"/>
              <a:cs typeface="Arial" panose="020B0604020202020204" pitchFamily="34" charset="0"/>
            </a:endParaRPr>
          </a:p>
          <a:p>
            <a:pPr>
              <a:spcBef>
                <a:spcPts val="500"/>
              </a:spcBef>
              <a:spcAft>
                <a:spcPts val="500"/>
              </a:spcAft>
            </a:pP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 a) </a:t>
            </a:r>
            <a:r>
              <a:rPr lang="en-US" altLang="en-US" sz="1400" b="1" dirty="0">
                <a:latin typeface="Arial" panose="020B0604020202020204" pitchFamily="34" charset="0"/>
                <a:cs typeface="Arial" panose="020B0604020202020204" pitchFamily="34" charset="0"/>
              </a:rPr>
              <a:t>PERS/FEUDAL</a:t>
            </a:r>
            <a:r>
              <a:rPr lang="en-US" altLang="en-US" sz="1400" dirty="0">
                <a:latin typeface="Arial" panose="020B0604020202020204" pitchFamily="34" charset="0"/>
                <a:cs typeface="Arial" panose="020B0604020202020204" pitchFamily="34" charset="0"/>
              </a:rPr>
              <a:t>: Emperor s</a:t>
            </a:r>
            <a:r>
              <a:rPr lang="en-GB" altLang="en-US" sz="1400" dirty="0" err="1">
                <a:latin typeface="Arial" panose="020B0604020202020204" pitchFamily="34" charset="0"/>
                <a:cs typeface="Arial" panose="020B0604020202020204" pitchFamily="34" charset="0"/>
              </a:rPr>
              <a:t>tand</a:t>
            </a:r>
            <a:r>
              <a:rPr lang="en-US" altLang="en-US" sz="1400" dirty="0">
                <a:latin typeface="Arial" panose="020B0604020202020204" pitchFamily="34" charset="0"/>
                <a:cs typeface="Arial" panose="020B0604020202020204" pitchFamily="34" charset="0"/>
              </a:rPr>
              <a:t>s</a:t>
            </a:r>
            <a:r>
              <a:rPr lang="en-GB" altLang="en-US" sz="1400" dirty="0">
                <a:latin typeface="Arial" panose="020B0604020202020204" pitchFamily="34" charset="0"/>
                <a:cs typeface="Arial" panose="020B0604020202020204" pitchFamily="34" charset="0"/>
              </a:rPr>
              <a:t> at the top of a complex pyramid</a:t>
            </a:r>
            <a:r>
              <a:rPr lang="en-US" altLang="en-US" sz="1400" dirty="0">
                <a:latin typeface="Arial" panose="020B0604020202020204" pitchFamily="34" charset="0"/>
                <a:cs typeface="Arial" panose="020B0604020202020204" pitchFamily="34" charset="0"/>
              </a:rPr>
              <a:t> of dependencies. As feudal overlord: prerogative of assigning vacant lands, creating nobles, </a:t>
            </a:r>
            <a:r>
              <a:rPr lang="en-US" altLang="en-US" sz="1400" dirty="0" err="1">
                <a:latin typeface="Arial" panose="020B0604020202020204" pitchFamily="34" charset="0"/>
                <a:cs typeface="Arial" panose="020B0604020202020204" pitchFamily="34" charset="0"/>
              </a:rPr>
              <a:t>defence</a:t>
            </a:r>
            <a:r>
              <a:rPr lang="en-US" altLang="en-US" sz="1400" dirty="0">
                <a:latin typeface="Arial" panose="020B0604020202020204" pitchFamily="34" charset="0"/>
                <a:cs typeface="Arial" panose="020B0604020202020204" pitchFamily="34" charset="0"/>
              </a:rPr>
              <a:t> of imp Church. Very </a:t>
            </a:r>
            <a:r>
              <a:rPr lang="en-US" altLang="en-US" sz="1400" u="sng" dirty="0">
                <a:latin typeface="Arial" panose="020B0604020202020204" pitchFamily="34" charset="0"/>
                <a:cs typeface="Arial" panose="020B0604020202020204" pitchFamily="34" charset="0"/>
              </a:rPr>
              <a:t>strong personal bonds</a:t>
            </a:r>
            <a:r>
              <a:rPr lang="en-US" altLang="en-US" sz="1400" dirty="0">
                <a:latin typeface="Arial" panose="020B0604020202020204" pitchFamily="34" charset="0"/>
                <a:cs typeface="Arial" panose="020B0604020202020204" pitchFamily="34" charset="0"/>
              </a:rPr>
              <a:t>! </a:t>
            </a:r>
          </a:p>
          <a:p>
            <a:pPr>
              <a:spcBef>
                <a:spcPts val="500"/>
              </a:spcBef>
              <a:spcAft>
                <a:spcPts val="500"/>
              </a:spcAft>
            </a:pP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 b) </a:t>
            </a:r>
            <a:r>
              <a:rPr lang="en-US" altLang="en-US" sz="1400" b="1" dirty="0">
                <a:latin typeface="Arial" panose="020B0604020202020204" pitchFamily="34" charset="0"/>
                <a:cs typeface="Arial" panose="020B0604020202020204" pitchFamily="34" charset="0"/>
              </a:rPr>
              <a:t>DOMESTIC POL</a:t>
            </a:r>
            <a:r>
              <a:rPr lang="en-US" altLang="en-US" sz="1400" dirty="0">
                <a:latin typeface="Arial" panose="020B0604020202020204" pitchFamily="34" charset="0"/>
                <a:cs typeface="Arial" panose="020B0604020202020204" pitchFamily="34" charset="0"/>
              </a:rPr>
              <a:t>: Presides over </a:t>
            </a:r>
            <a:r>
              <a:rPr lang="en-GB" altLang="en-US" sz="1400" u="sng" dirty="0">
                <a:latin typeface="Arial" panose="020B0604020202020204" pitchFamily="34" charset="0"/>
                <a:cs typeface="Arial" panose="020B0604020202020204" pitchFamily="34" charset="0"/>
              </a:rPr>
              <a:t>his household</a:t>
            </a:r>
            <a:r>
              <a:rPr lang="en-US" altLang="en-US" sz="1400" dirty="0">
                <a:latin typeface="Arial" panose="020B0604020202020204" pitchFamily="34" charset="0"/>
                <a:cs typeface="Arial" panose="020B0604020202020204" pitchFamily="34" charset="0"/>
              </a:rPr>
              <a:t> and </a:t>
            </a:r>
            <a:r>
              <a:rPr lang="en-GB" altLang="en-US" sz="1400" u="sng" dirty="0">
                <a:latin typeface="Arial" panose="020B0604020202020204" pitchFamily="34" charset="0"/>
                <a:cs typeface="Arial" panose="020B0604020202020204" pitchFamily="34" charset="0"/>
              </a:rPr>
              <a:t>imperial law courts</a:t>
            </a:r>
            <a:r>
              <a:rPr lang="en-US" altLang="en-US" sz="1400" dirty="0">
                <a:latin typeface="Arial" panose="020B0604020202020204" pitchFamily="34" charset="0"/>
                <a:cs typeface="Arial" panose="020B0604020202020204" pitchFamily="34" charset="0"/>
              </a:rPr>
              <a:t>. He can summon IMP DIET to discuss and direct </a:t>
            </a:r>
            <a:r>
              <a:rPr lang="en-US" altLang="en-US" sz="1400" dirty="0" err="1">
                <a:latin typeface="Arial" panose="020B0604020202020204" pitchFamily="34" charset="0"/>
                <a:cs typeface="Arial" panose="020B0604020202020204" pitchFamily="34" charset="0"/>
              </a:rPr>
              <a:t>legislat</a:t>
            </a:r>
            <a:r>
              <a:rPr lang="en-US" altLang="en-US" sz="1400" dirty="0">
                <a:latin typeface="Arial" panose="020B0604020202020204" pitchFamily="34" charset="0"/>
                <a:cs typeface="Arial" panose="020B0604020202020204" pitchFamily="34" charset="0"/>
              </a:rPr>
              <a:t>, judicial, fiscal and </a:t>
            </a:r>
            <a:r>
              <a:rPr lang="en-US" altLang="en-US" sz="1400" dirty="0" err="1">
                <a:latin typeface="Arial" panose="020B0604020202020204" pitchFamily="34" charset="0"/>
                <a:cs typeface="Arial" panose="020B0604020202020204" pitchFamily="34" charset="0"/>
              </a:rPr>
              <a:t>milit</a:t>
            </a:r>
            <a:r>
              <a:rPr lang="en-US" altLang="en-US" sz="1400" dirty="0">
                <a:latin typeface="Arial" panose="020B0604020202020204" pitchFamily="34" charset="0"/>
                <a:cs typeface="Arial" panose="020B0604020202020204" pitchFamily="34" charset="0"/>
              </a:rPr>
              <a:t> affairs of Empire. Other powers include the banning of outlaws.</a:t>
            </a:r>
            <a:r>
              <a:rPr lang="en-GB" altLang="en-US" sz="1400" dirty="0">
                <a:latin typeface="Arial" panose="020B0604020202020204" pitchFamily="34" charset="0"/>
                <a:cs typeface="Arial" panose="020B0604020202020204" pitchFamily="34" charset="0"/>
              </a:rPr>
              <a:t> </a:t>
            </a:r>
            <a:endParaRPr lang="en-US" altLang="en-US" sz="1400" dirty="0">
              <a:latin typeface="Arial" panose="020B0604020202020204" pitchFamily="34" charset="0"/>
              <a:cs typeface="Arial" panose="020B0604020202020204" pitchFamily="34" charset="0"/>
            </a:endParaRPr>
          </a:p>
          <a:p>
            <a:pPr>
              <a:spcBef>
                <a:spcPts val="500"/>
              </a:spcBef>
              <a:spcAft>
                <a:spcPts val="500"/>
              </a:spcAft>
            </a:pP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 c) </a:t>
            </a:r>
            <a:r>
              <a:rPr lang="en-US" altLang="en-US" sz="1400" b="1" dirty="0">
                <a:latin typeface="Arial" panose="020B0604020202020204" pitchFamily="34" charset="0"/>
                <a:cs typeface="Arial" panose="020B0604020202020204" pitchFamily="34" charset="0"/>
              </a:rPr>
              <a:t>FOREIGN RELATIONS</a:t>
            </a:r>
            <a:r>
              <a:rPr lang="en-US" altLang="en-US" sz="1400" dirty="0">
                <a:latin typeface="Arial" panose="020B0604020202020204" pitchFamily="34" charset="0"/>
                <a:cs typeface="Arial" panose="020B0604020202020204" pitchFamily="34" charset="0"/>
              </a:rPr>
              <a:t>: Like most Emp, Max wants to</a:t>
            </a:r>
            <a:r>
              <a:rPr lang="en-GB" altLang="en-US" sz="1400" dirty="0">
                <a:latin typeface="Arial" panose="020B0604020202020204" pitchFamily="34" charset="0"/>
                <a:cs typeface="Arial" panose="020B0604020202020204" pitchFamily="34" charset="0"/>
              </a:rPr>
              <a:t> follow Charlemagne ideal, aspiring to </a:t>
            </a:r>
            <a:r>
              <a:rPr lang="en-GB" altLang="en-US" sz="1400" dirty="0" err="1">
                <a:latin typeface="Arial" panose="020B0604020202020204" pitchFamily="34" charset="0"/>
                <a:cs typeface="Arial" panose="020B0604020202020204" pitchFamily="34" charset="0"/>
              </a:rPr>
              <a:t>rel</a:t>
            </a:r>
            <a:r>
              <a:rPr lang="en-GB" altLang="en-US" sz="1400" dirty="0">
                <a:latin typeface="Arial" panose="020B0604020202020204" pitchFamily="34" charset="0"/>
                <a:cs typeface="Arial" panose="020B0604020202020204" pitchFamily="34" charset="0"/>
              </a:rPr>
              <a:t> and pol </a:t>
            </a:r>
            <a:r>
              <a:rPr lang="en-GB" altLang="en-US" sz="1400" u="sng" dirty="0">
                <a:latin typeface="Arial" panose="020B0604020202020204" pitchFamily="34" charset="0"/>
                <a:cs typeface="Arial" panose="020B0604020202020204" pitchFamily="34" charset="0"/>
              </a:rPr>
              <a:t>unity of Christendom</a:t>
            </a: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thus</a:t>
            </a:r>
            <a:r>
              <a:rPr lang="en-GB" altLang="en-US" sz="1400" dirty="0">
                <a:latin typeface="Arial" panose="020B0604020202020204" pitchFamily="34" charset="0"/>
                <a:cs typeface="Arial" panose="020B0604020202020204" pitchFamily="34" charset="0"/>
              </a:rPr>
              <a:t> many foreign pol distractions. </a:t>
            </a:r>
            <a:r>
              <a:rPr lang="en-US" altLang="en-US" sz="1400" dirty="0">
                <a:latin typeface="Arial" panose="020B0604020202020204" pitchFamily="34" charset="0"/>
                <a:cs typeface="Arial" panose="020B0604020202020204" pitchFamily="34" charset="0"/>
              </a:rPr>
              <a:t>Key role in</a:t>
            </a:r>
            <a:r>
              <a:rPr lang="en-GB" altLang="en-US" sz="1400" dirty="0">
                <a:latin typeface="Arial" panose="020B0604020202020204" pitchFamily="34" charset="0"/>
                <a:cs typeface="Arial" panose="020B0604020202020204" pitchFamily="34" charset="0"/>
              </a:rPr>
              <a:t> </a:t>
            </a:r>
            <a:r>
              <a:rPr lang="en-GB" altLang="en-US" sz="1400" u="sng" dirty="0">
                <a:latin typeface="Arial" panose="020B0604020202020204" pitchFamily="34" charset="0"/>
                <a:cs typeface="Arial" panose="020B0604020202020204" pitchFamily="34" charset="0"/>
              </a:rPr>
              <a:t>international diplomacy</a:t>
            </a:r>
            <a:r>
              <a:rPr lang="en-GB" altLang="en-US" sz="1400" dirty="0">
                <a:latin typeface="Arial" panose="020B0604020202020204" pitchFamily="34" charset="0"/>
                <a:cs typeface="Arial" panose="020B0604020202020204" pitchFamily="34" charset="0"/>
              </a:rPr>
              <a:t>. </a:t>
            </a:r>
            <a:r>
              <a:rPr lang="en-US" altLang="en-US" sz="1400" dirty="0">
                <a:latin typeface="Arial" panose="020B0604020202020204" pitchFamily="34" charset="0"/>
                <a:cs typeface="Arial" panose="020B0604020202020204" pitchFamily="34" charset="0"/>
              </a:rPr>
              <a:t>Pursues successful dynastic </a:t>
            </a:r>
            <a:r>
              <a:rPr lang="en-US" altLang="en-US" sz="1400" u="sng" dirty="0">
                <a:latin typeface="Arial" panose="020B0604020202020204" pitchFamily="34" charset="0"/>
                <a:cs typeface="Arial" panose="020B0604020202020204" pitchFamily="34" charset="0"/>
              </a:rPr>
              <a:t>marriage policy</a:t>
            </a:r>
            <a:r>
              <a:rPr lang="en-US" altLang="en-US" sz="1400" dirty="0">
                <a:latin typeface="Arial" panose="020B0604020202020204" pitchFamily="34" charset="0"/>
                <a:cs typeface="Arial" panose="020B0604020202020204" pitchFamily="34" charset="0"/>
              </a:rPr>
              <a:t>, ultimately resulting in the gain of Burgundy, Bohemia, Silesia and eventually </a:t>
            </a:r>
            <a:r>
              <a:rPr lang="en-US" altLang="en-US" sz="1400" dirty="0" err="1">
                <a:latin typeface="Arial" panose="020B0604020202020204" pitchFamily="34" charset="0"/>
                <a:cs typeface="Arial" panose="020B0604020202020204" pitchFamily="34" charset="0"/>
              </a:rPr>
              <a:t>Sp</a:t>
            </a:r>
            <a:r>
              <a:rPr lang="en-US" altLang="en-US" sz="1400" dirty="0">
                <a:latin typeface="Arial" panose="020B0604020202020204" pitchFamily="34" charset="0"/>
                <a:cs typeface="Arial" panose="020B0604020202020204" pitchFamily="34" charset="0"/>
              </a:rPr>
              <a:t> monarchy for his successor CHARLES V. Claim for German leadership in Europe, however, challenged by other </a:t>
            </a:r>
            <a:r>
              <a:rPr lang="en-US" altLang="en-US" sz="1400" dirty="0" err="1">
                <a:latin typeface="Arial" panose="020B0604020202020204" pitchFamily="34" charset="0"/>
                <a:cs typeface="Arial" panose="020B0604020202020204" pitchFamily="34" charset="0"/>
              </a:rPr>
              <a:t>nat</a:t>
            </a:r>
            <a:r>
              <a:rPr lang="en-US" altLang="en-US" sz="1400" dirty="0">
                <a:latin typeface="Arial" panose="020B0604020202020204" pitchFamily="34" charset="0"/>
                <a:cs typeface="Arial" panose="020B0604020202020204" pitchFamily="34" charset="0"/>
              </a:rPr>
              <a:t> ambitions (esp. F).</a:t>
            </a:r>
          </a:p>
          <a:p>
            <a:pPr>
              <a:spcBef>
                <a:spcPts val="500"/>
              </a:spcBef>
              <a:spcAft>
                <a:spcPts val="500"/>
              </a:spcAft>
            </a:pPr>
            <a:r>
              <a:rPr lang="en-US" altLang="en-US" sz="1400" dirty="0">
                <a:latin typeface="Arial" panose="020B0604020202020204" pitchFamily="34" charset="0"/>
                <a:cs typeface="Arial" panose="020B0604020202020204" pitchFamily="34" charset="0"/>
              </a:rPr>
              <a:t>COMPLICATING FACTOR: Habsburg princes not only elected EMPERORS but also </a:t>
            </a:r>
            <a:r>
              <a:rPr lang="en-US" altLang="en-US" sz="1400" b="1" dirty="0">
                <a:latin typeface="Arial" panose="020B0604020202020204" pitchFamily="34" charset="0"/>
                <a:cs typeface="Arial" panose="020B0604020202020204" pitchFamily="34" charset="0"/>
              </a:rPr>
              <a:t>TERRITORIAL PRINCES </a:t>
            </a:r>
            <a:r>
              <a:rPr lang="en-US" altLang="en-US" sz="1400" dirty="0">
                <a:latin typeface="Arial" panose="020B0604020202020204" pitchFamily="34" charset="0"/>
                <a:cs typeface="Arial" panose="020B0604020202020204" pitchFamily="34" charset="0"/>
              </a:rPr>
              <a:t>with their own inherited lands to look after (Austria, Bohemia </a:t>
            </a:r>
            <a:r>
              <a:rPr lang="en-US" altLang="en-US" sz="1400" dirty="0" err="1">
                <a:latin typeface="Arial" panose="020B0604020202020204" pitchFamily="34" charset="0"/>
                <a:cs typeface="Arial" panose="020B0604020202020204" pitchFamily="34" charset="0"/>
              </a:rPr>
              <a:t>etc</a:t>
            </a:r>
            <a:r>
              <a:rPr lang="en-US" altLang="en-US" sz="1400" dirty="0">
                <a:latin typeface="Arial" panose="020B0604020202020204" pitchFamily="34" charset="0"/>
                <a:cs typeface="Arial" panose="020B0604020202020204" pitchFamily="34" charset="0"/>
              </a:rPr>
              <a:t>). CLASH OF INTERESTS = SOURCE OF TENSION</a:t>
            </a:r>
          </a:p>
          <a:p>
            <a:pPr>
              <a:spcBef>
                <a:spcPts val="500"/>
              </a:spcBef>
              <a:spcAft>
                <a:spcPts val="500"/>
              </a:spcAft>
            </a:pPr>
            <a:r>
              <a:rPr lang="en-US" altLang="en-US" sz="1400" dirty="0">
                <a:latin typeface="Arial" panose="020B0604020202020204" pitchFamily="34" charset="0"/>
                <a:cs typeface="Arial" panose="020B0604020202020204" pitchFamily="34" charset="0"/>
              </a:rPr>
              <a:t>To carry out all these duties, access to a range of </a:t>
            </a:r>
            <a:r>
              <a:rPr lang="en-US" altLang="en-US" sz="1400" b="1" dirty="0">
                <a:latin typeface="Arial" panose="020B0604020202020204" pitchFamily="34" charset="0"/>
                <a:cs typeface="Arial" panose="020B0604020202020204" pitchFamily="34" charset="0"/>
              </a:rPr>
              <a:t>RESOURCES</a:t>
            </a:r>
            <a:r>
              <a:rPr lang="en-US" altLang="en-US" sz="1400" dirty="0">
                <a:latin typeface="Arial" panose="020B0604020202020204" pitchFamily="34" charset="0"/>
                <a:cs typeface="Arial" panose="020B0604020202020204" pitchFamily="34" charset="0"/>
              </a:rPr>
              <a:t>: income from territorial lands, revenue from feudal dues (mostly pawned by 15thC) and </a:t>
            </a:r>
            <a:r>
              <a:rPr lang="en-US" altLang="en-US" sz="1400" dirty="0" err="1">
                <a:latin typeface="Arial" panose="020B0604020202020204" pitchFamily="34" charset="0"/>
                <a:cs typeface="Arial" panose="020B0604020202020204" pitchFamily="34" charset="0"/>
              </a:rPr>
              <a:t>extraord</a:t>
            </a:r>
            <a:r>
              <a:rPr lang="en-US" altLang="en-US" sz="1400" dirty="0">
                <a:latin typeface="Arial" panose="020B0604020202020204" pitchFamily="34" charset="0"/>
                <a:cs typeface="Arial" panose="020B0604020202020204" pitchFamily="34" charset="0"/>
              </a:rPr>
              <a:t> income through taxation. </a:t>
            </a:r>
            <a:endParaRPr lang="en-GB" altLang="en-US" sz="1400" dirty="0">
              <a:latin typeface="Arial" panose="020B060402020202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9BC55BAC-4691-4B28-8318-4C3CAB7E549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F876334-6613-4527-BD2D-239E1BEB31E9}" type="slidenum">
              <a:rPr lang="en-GB" altLang="en-US" sz="1200"/>
              <a:pPr/>
              <a:t>8</a:t>
            </a:fld>
            <a:endParaRPr lang="en-GB" altLang="en-US" sz="1200"/>
          </a:p>
        </p:txBody>
      </p:sp>
      <p:sp>
        <p:nvSpPr>
          <p:cNvPr id="30723" name="Rectangle 2">
            <a:extLst>
              <a:ext uri="{FF2B5EF4-FFF2-40B4-BE49-F238E27FC236}">
                <a16:creationId xmlns:a16="http://schemas.microsoft.com/office/drawing/2014/main" id="{7AD60290-291A-4D78-B2D0-78CBB254E7D1}"/>
              </a:ext>
            </a:extLst>
          </p:cNvPr>
          <p:cNvSpPr>
            <a:spLocks noChangeArrowheads="1" noTextEdit="1"/>
          </p:cNvSpPr>
          <p:nvPr>
            <p:ph type="sldImg"/>
          </p:nvPr>
        </p:nvSpPr>
        <p:spPr>
          <a:xfrm>
            <a:off x="2074863" y="460375"/>
            <a:ext cx="2041525" cy="1531938"/>
          </a:xfrm>
          <a:solidFill>
            <a:srgbClr val="FFFFFF"/>
          </a:solidFill>
          <a:ln/>
        </p:spPr>
      </p:sp>
      <p:sp>
        <p:nvSpPr>
          <p:cNvPr id="30724" name="Rectangle 3">
            <a:extLst>
              <a:ext uri="{FF2B5EF4-FFF2-40B4-BE49-F238E27FC236}">
                <a16:creationId xmlns:a16="http://schemas.microsoft.com/office/drawing/2014/main" id="{14E05DF4-75D2-4C4B-8056-A297DF0BC540}"/>
              </a:ext>
            </a:extLst>
          </p:cNvPr>
          <p:cNvSpPr>
            <a:spLocks noChangeArrowheads="1"/>
          </p:cNvSpPr>
          <p:nvPr>
            <p:ph type="body" idx="1"/>
          </p:nvPr>
        </p:nvSpPr>
        <p:spPr>
          <a:xfrm>
            <a:off x="525463" y="2219325"/>
            <a:ext cx="5689600" cy="7424738"/>
          </a:xfrm>
          <a:solidFill>
            <a:srgbClr val="FFFFFF"/>
          </a:solidFill>
          <a:ln>
            <a:solidFill>
              <a:srgbClr val="000000"/>
            </a:solidFill>
          </a:ln>
        </p:spPr>
        <p:txBody>
          <a:bodyPr/>
          <a:lstStyle/>
          <a:p>
            <a:pPr>
              <a:spcBef>
                <a:spcPts val="500"/>
              </a:spcBef>
              <a:spcAft>
                <a:spcPts val="500"/>
              </a:spcAft>
            </a:pPr>
            <a:r>
              <a:rPr lang="en-GB" altLang="en-US" sz="1400">
                <a:latin typeface="Arial" panose="020B0604020202020204" pitchFamily="34" charset="0"/>
                <a:cs typeface="Arial" panose="020B0604020202020204" pitchFamily="34" charset="0"/>
              </a:rPr>
              <a:t>NEXT LAYER DOWN = Principal sub-units or </a:t>
            </a:r>
            <a:r>
              <a:rPr lang="en-GB" altLang="en-US" sz="1400" b="1" i="1">
                <a:latin typeface="Arial" panose="020B0604020202020204" pitchFamily="34" charset="0"/>
                <a:cs typeface="Arial" panose="020B0604020202020204" pitchFamily="34" charset="0"/>
              </a:rPr>
              <a:t>estates</a:t>
            </a:r>
            <a:r>
              <a:rPr lang="en-GB" altLang="en-US" sz="1400">
                <a:latin typeface="Arial" panose="020B0604020202020204" pitchFamily="34" charset="0"/>
                <a:cs typeface="Arial" panose="020B0604020202020204" pitchFamily="34" charset="0"/>
              </a:rPr>
              <a:t> of Empire </a:t>
            </a: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One prominent example = SAXONY, here represented by Elector </a:t>
            </a:r>
            <a:r>
              <a:rPr lang="en-US" altLang="en-US" sz="1400" b="1">
                <a:latin typeface="Arial" panose="020B0604020202020204" pitchFamily="34" charset="0"/>
                <a:cs typeface="Arial" panose="020B0604020202020204" pitchFamily="34" charset="0"/>
              </a:rPr>
              <a:t>FREDERICK THE WISE </a:t>
            </a:r>
            <a:r>
              <a:rPr lang="en-US" altLang="en-US" sz="1400">
                <a:latin typeface="Arial" panose="020B0604020202020204" pitchFamily="34" charset="0"/>
                <a:cs typeface="Arial" panose="020B0604020202020204" pitchFamily="34" charset="0"/>
              </a:rPr>
              <a:t>= Representative of most important secular princes (= </a:t>
            </a:r>
            <a:r>
              <a:rPr lang="en-US" altLang="en-US" sz="1400" i="1">
                <a:latin typeface="Arial" panose="020B0604020202020204" pitchFamily="34" charset="0"/>
                <a:cs typeface="Arial" panose="020B0604020202020204" pitchFamily="34" charset="0"/>
              </a:rPr>
              <a:t>immediate</a:t>
            </a:r>
            <a:r>
              <a:rPr lang="en-US" altLang="en-US" sz="1400">
                <a:latin typeface="Arial" panose="020B0604020202020204" pitchFamily="34" charset="0"/>
                <a:cs typeface="Arial" panose="020B0604020202020204" pitchFamily="34" charset="0"/>
              </a:rPr>
              <a:t> territorial layer). We’ll encounter him as the crucial patron of early Luther</a:t>
            </a:r>
            <a:r>
              <a:rPr lang="en-GB" altLang="en-US" sz="1400">
                <a:latin typeface="Arial" panose="020B0604020202020204" pitchFamily="34" charset="0"/>
                <a:cs typeface="Arial" panose="020B0604020202020204" pitchFamily="34" charset="0"/>
              </a:rPr>
              <a:t>. </a:t>
            </a:r>
            <a:endParaRPr lang="en-US" altLang="en-US" sz="1400">
              <a:latin typeface="Arial" panose="020B0604020202020204" pitchFamily="34" charset="0"/>
              <a:cs typeface="Arial" panose="020B0604020202020204" pitchFamily="34" charset="0"/>
            </a:endParaRP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The principal </a:t>
            </a:r>
            <a:r>
              <a:rPr lang="en-US" altLang="en-US" sz="1400" i="1">
                <a:latin typeface="Arial" panose="020B0604020202020204" pitchFamily="34" charset="0"/>
                <a:cs typeface="Arial" panose="020B0604020202020204" pitchFamily="34" charset="0"/>
              </a:rPr>
              <a:t>immediate</a:t>
            </a:r>
            <a:r>
              <a:rPr lang="en-US" altLang="en-US" sz="1400">
                <a:latin typeface="Arial" panose="020B0604020202020204" pitchFamily="34" charset="0"/>
                <a:cs typeface="Arial" panose="020B0604020202020204" pitchFamily="34" charset="0"/>
              </a:rPr>
              <a:t> </a:t>
            </a:r>
            <a:r>
              <a:rPr lang="en-GB" altLang="en-US" sz="1400">
                <a:latin typeface="Arial" panose="020B0604020202020204" pitchFamily="34" charset="0"/>
                <a:cs typeface="Arial" panose="020B0604020202020204" pitchFamily="34" charset="0"/>
              </a:rPr>
              <a:t>‘estates’ were </a:t>
            </a:r>
            <a:r>
              <a:rPr lang="en-US" altLang="en-US" sz="1400">
                <a:latin typeface="Arial" panose="020B0604020202020204" pitchFamily="34" charset="0"/>
                <a:cs typeface="Arial" panose="020B0604020202020204" pitchFamily="34" charset="0"/>
              </a:rPr>
              <a:t>composed of:</a:t>
            </a:r>
          </a:p>
          <a:p>
            <a:pPr lvl="1">
              <a:spcBef>
                <a:spcPts val="500"/>
              </a:spcBef>
              <a:spcAft>
                <a:spcPts val="500"/>
              </a:spcAft>
              <a:buFontTx/>
              <a:buChar char="•"/>
            </a:pPr>
            <a:r>
              <a:rPr lang="en-GB" altLang="en-US" sz="1400">
                <a:latin typeface="Arial" panose="020B0604020202020204" pitchFamily="34" charset="0"/>
                <a:cs typeface="Arial" panose="020B0604020202020204" pitchFamily="34" charset="0"/>
              </a:rPr>
              <a:t> </a:t>
            </a:r>
            <a:r>
              <a:rPr lang="en-GB" altLang="en-US" sz="1400" b="1">
                <a:latin typeface="Arial" panose="020B0604020202020204" pitchFamily="34" charset="0"/>
                <a:cs typeface="Arial" panose="020B0604020202020204" pitchFamily="34" charset="0"/>
              </a:rPr>
              <a:t>7 electors</a:t>
            </a:r>
            <a:r>
              <a:rPr lang="en-GB" altLang="en-US" sz="1400">
                <a:latin typeface="Arial" panose="020B0604020202020204" pitchFamily="34" charset="0"/>
                <a:cs typeface="Arial" panose="020B0604020202020204" pitchFamily="34" charset="0"/>
              </a:rPr>
              <a:t>: Arch-Bfs of Trier, Mainz, Cologne + rulers of BOH, Ernestine SAX. BBG, Palat; </a:t>
            </a:r>
            <a:r>
              <a:rPr lang="en-US" altLang="en-US" sz="1400">
                <a:latin typeface="Arial" panose="020B0604020202020204" pitchFamily="34" charset="0"/>
                <a:cs typeface="Arial" panose="020B0604020202020204" pitchFamily="34" charset="0"/>
              </a:rPr>
              <a:t>have right to elect Emp and – from 1519 - negotiate his capitulation</a:t>
            </a:r>
          </a:p>
          <a:p>
            <a:pPr lvl="1">
              <a:spcBef>
                <a:spcPts val="500"/>
              </a:spcBef>
              <a:spcAft>
                <a:spcPts val="500"/>
              </a:spcAft>
              <a:buFontTx/>
              <a:buChar char="•"/>
            </a:pPr>
            <a:r>
              <a:rPr lang="en-US" altLang="en-US" sz="1400">
                <a:latin typeface="Arial" panose="020B0604020202020204" pitchFamily="34" charset="0"/>
                <a:cs typeface="Arial" panose="020B0604020202020204" pitchFamily="34" charset="0"/>
              </a:rPr>
              <a:t> other </a:t>
            </a:r>
            <a:r>
              <a:rPr lang="en-GB" altLang="en-US" sz="1400" b="1">
                <a:latin typeface="Arial" panose="020B0604020202020204" pitchFamily="34" charset="0"/>
                <a:cs typeface="Arial" panose="020B0604020202020204" pitchFamily="34" charset="0"/>
              </a:rPr>
              <a:t>principalities</a:t>
            </a:r>
            <a:r>
              <a:rPr lang="en-GB" altLang="en-US" sz="1400">
                <a:latin typeface="Arial" panose="020B0604020202020204" pitchFamily="34" charset="0"/>
                <a:cs typeface="Arial" panose="020B0604020202020204" pitchFamily="34" charset="0"/>
              </a:rPr>
              <a:t> like Bavaria or Hesse; </a:t>
            </a:r>
            <a:endParaRPr lang="en-US" altLang="en-US" sz="1400">
              <a:latin typeface="Arial" panose="020B0604020202020204" pitchFamily="34" charset="0"/>
              <a:cs typeface="Arial" panose="020B0604020202020204" pitchFamily="34" charset="0"/>
            </a:endParaRPr>
          </a:p>
          <a:p>
            <a:pPr lvl="1">
              <a:spcBef>
                <a:spcPts val="500"/>
              </a:spcBef>
              <a:spcAft>
                <a:spcPts val="500"/>
              </a:spcAft>
              <a:buFontTx/>
              <a:buChar char="•"/>
            </a:pPr>
            <a:r>
              <a:rPr lang="en-GB" altLang="en-US" sz="1400">
                <a:latin typeface="Arial" panose="020B0604020202020204" pitchFamily="34" charset="0"/>
                <a:cs typeface="Arial" panose="020B0604020202020204" pitchFamily="34" charset="0"/>
              </a:rPr>
              <a:t>Imperial </a:t>
            </a:r>
            <a:r>
              <a:rPr lang="en-GB" altLang="en-US" sz="1400" b="1">
                <a:latin typeface="Arial" panose="020B0604020202020204" pitchFamily="34" charset="0"/>
                <a:cs typeface="Arial" panose="020B0604020202020204" pitchFamily="34" charset="0"/>
              </a:rPr>
              <a:t>knights</a:t>
            </a:r>
            <a:r>
              <a:rPr lang="en-GB" altLang="en-US" sz="1400">
                <a:latin typeface="Arial" panose="020B0604020202020204" pitchFamily="34" charset="0"/>
                <a:cs typeface="Arial" panose="020B0604020202020204" pitchFamily="34" charset="0"/>
              </a:rPr>
              <a:t>: </a:t>
            </a:r>
            <a:r>
              <a:rPr lang="en-US" altLang="en-US" sz="1400">
                <a:latin typeface="Arial" panose="020B0604020202020204" pitchFamily="34" charset="0"/>
                <a:cs typeface="Arial" panose="020B0604020202020204" pitchFamily="34" charset="0"/>
              </a:rPr>
              <a:t>small</a:t>
            </a:r>
            <a:r>
              <a:rPr lang="en-GB" altLang="en-US" sz="1400">
                <a:latin typeface="Arial" panose="020B0604020202020204" pitchFamily="34" charset="0"/>
                <a:cs typeface="Arial" panose="020B0604020202020204" pitchFamily="34" charset="0"/>
              </a:rPr>
              <a:t> nobles </a:t>
            </a:r>
            <a:r>
              <a:rPr lang="en-US" altLang="en-US" sz="1400">
                <a:latin typeface="Arial" panose="020B0604020202020204" pitchFamily="34" charset="0"/>
                <a:cs typeface="Arial" panose="020B0604020202020204" pitchFamily="34" charset="0"/>
              </a:rPr>
              <a:t>wth</a:t>
            </a:r>
            <a:r>
              <a:rPr lang="en-GB" altLang="en-US" sz="1400">
                <a:latin typeface="Arial" panose="020B0604020202020204" pitchFamily="34" charset="0"/>
                <a:cs typeface="Arial" panose="020B0604020202020204" pitchFamily="34" charset="0"/>
              </a:rPr>
              <a:t> estates directly </a:t>
            </a:r>
            <a:r>
              <a:rPr lang="en-US" altLang="en-US" sz="1400">
                <a:latin typeface="Arial" panose="020B0604020202020204" pitchFamily="34" charset="0"/>
                <a:cs typeface="Arial" panose="020B0604020202020204" pitchFamily="34" charset="0"/>
              </a:rPr>
              <a:t>sub Emp</a:t>
            </a:r>
          </a:p>
          <a:p>
            <a:pPr lvl="1">
              <a:spcBef>
                <a:spcPts val="500"/>
              </a:spcBef>
              <a:spcAft>
                <a:spcPts val="500"/>
              </a:spcAft>
              <a:buFontTx/>
              <a:buChar char="•"/>
            </a:pPr>
            <a:r>
              <a:rPr lang="en-GB" altLang="en-US" sz="1400">
                <a:latin typeface="Arial" panose="020B0604020202020204" pitchFamily="34" charset="0"/>
                <a:cs typeface="Arial" panose="020B0604020202020204" pitchFamily="34" charset="0"/>
              </a:rPr>
              <a:t>imperial </a:t>
            </a:r>
            <a:r>
              <a:rPr lang="en-GB" altLang="en-US" sz="1400" b="1">
                <a:latin typeface="Arial" panose="020B0604020202020204" pitchFamily="34" charset="0"/>
                <a:cs typeface="Arial" panose="020B0604020202020204" pitchFamily="34" charset="0"/>
              </a:rPr>
              <a:t>free cities </a:t>
            </a:r>
            <a:r>
              <a:rPr lang="en-GB" altLang="en-US" sz="1400">
                <a:latin typeface="Arial" panose="020B0604020202020204" pitchFamily="34" charset="0"/>
                <a:cs typeface="Arial" panose="020B0604020202020204" pitchFamily="34" charset="0"/>
              </a:rPr>
              <a:t>like Augsburg / Nuremberg &amp; some villages; </a:t>
            </a:r>
            <a:endParaRPr lang="en-US" altLang="en-US" sz="1400">
              <a:latin typeface="Arial" panose="020B0604020202020204" pitchFamily="34" charset="0"/>
              <a:cs typeface="Arial" panose="020B0604020202020204" pitchFamily="34" charset="0"/>
            </a:endParaRP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 </a:t>
            </a:r>
            <a:r>
              <a:rPr lang="en-GB" altLang="en-US" sz="1400">
                <a:latin typeface="Arial" panose="020B0604020202020204" pitchFamily="34" charset="0"/>
                <a:cs typeface="Arial" panose="020B0604020202020204" pitchFamily="34" charset="0"/>
              </a:rPr>
              <a:t>2 distinct government systems: </a:t>
            </a:r>
            <a:r>
              <a:rPr lang="en-GB" altLang="en-US" sz="1400" i="1">
                <a:latin typeface="Arial" panose="020B0604020202020204" pitchFamily="34" charset="0"/>
                <a:cs typeface="Arial" panose="020B0604020202020204" pitchFamily="34" charset="0"/>
              </a:rPr>
              <a:t>monarchical, republican</a:t>
            </a:r>
            <a:endParaRPr lang="en-US" altLang="en-US" sz="1400" i="1">
              <a:latin typeface="Arial" panose="020B0604020202020204" pitchFamily="34" charset="0"/>
              <a:cs typeface="Arial" panose="020B0604020202020204" pitchFamily="34" charset="0"/>
            </a:endParaRPr>
          </a:p>
          <a:p>
            <a:pPr lvl="1">
              <a:spcBef>
                <a:spcPts val="500"/>
              </a:spcBef>
              <a:spcAft>
                <a:spcPts val="500"/>
              </a:spcAft>
              <a:buFontTx/>
              <a:buChar char="•"/>
            </a:pPr>
            <a:r>
              <a:rPr lang="en-GB" altLang="en-US" sz="1400">
                <a:latin typeface="Arial" panose="020B0604020202020204" pitchFamily="34" charset="0"/>
                <a:cs typeface="Arial" panose="020B0604020202020204" pitchFamily="34" charset="0"/>
              </a:rPr>
              <a:t>Princes represent </a:t>
            </a:r>
            <a:r>
              <a:rPr lang="en-GB" altLang="en-US" sz="1400" b="1">
                <a:latin typeface="Arial" panose="020B0604020202020204" pitchFamily="34" charset="0"/>
                <a:cs typeface="Arial" panose="020B0604020202020204" pitchFamily="34" charset="0"/>
              </a:rPr>
              <a:t>hierarch-vertic</a:t>
            </a:r>
            <a:r>
              <a:rPr lang="en-GB" altLang="en-US" sz="1400">
                <a:latin typeface="Arial" panose="020B0604020202020204" pitchFamily="34" charset="0"/>
                <a:cs typeface="Arial" panose="020B0604020202020204" pitchFamily="34" charset="0"/>
              </a:rPr>
              <a:t> principle of feudal inequality [GESTURE!]</a:t>
            </a:r>
            <a:endParaRPr lang="en-US" altLang="en-US" sz="1400">
              <a:latin typeface="Arial" panose="020B0604020202020204" pitchFamily="34" charset="0"/>
              <a:cs typeface="Arial" panose="020B0604020202020204" pitchFamily="34" charset="0"/>
            </a:endParaRPr>
          </a:p>
          <a:p>
            <a:pPr lvl="1">
              <a:spcBef>
                <a:spcPts val="500"/>
              </a:spcBef>
              <a:spcAft>
                <a:spcPts val="500"/>
              </a:spcAft>
              <a:buFontTx/>
              <a:buChar char="•"/>
            </a:pPr>
            <a:r>
              <a:rPr lang="en-GB" altLang="en-US" sz="1400">
                <a:latin typeface="Arial" panose="020B0604020202020204" pitchFamily="34" charset="0"/>
                <a:cs typeface="Arial" panose="020B0604020202020204" pitchFamily="34" charset="0"/>
              </a:rPr>
              <a:t>Cities &amp; villages represent </a:t>
            </a:r>
            <a:r>
              <a:rPr lang="en-GB" altLang="en-US" sz="1400" b="1">
                <a:latin typeface="Arial" panose="020B0604020202020204" pitchFamily="34" charset="0"/>
                <a:cs typeface="Arial" panose="020B0604020202020204" pitchFamily="34" charset="0"/>
              </a:rPr>
              <a:t>egalit-horizont </a:t>
            </a:r>
            <a:r>
              <a:rPr lang="en-GB" altLang="en-US" sz="1400">
                <a:latin typeface="Arial" panose="020B0604020202020204" pitchFamily="34" charset="0"/>
                <a:cs typeface="Arial" panose="020B0604020202020204" pitchFamily="34" charset="0"/>
              </a:rPr>
              <a:t>principle of republican constitut</a:t>
            </a: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All units have separate instit: courts, diets and legal tribunals</a:t>
            </a:r>
          </a:p>
          <a:p>
            <a:pPr>
              <a:spcBef>
                <a:spcPts val="500"/>
              </a:spcBef>
              <a:spcAft>
                <a:spcPts val="500"/>
              </a:spcAft>
              <a:buFontTx/>
              <a:buChar char="•"/>
            </a:pPr>
            <a:r>
              <a:rPr lang="en-US" altLang="en-US" sz="1400">
                <a:latin typeface="Arial" panose="020B0604020202020204" pitchFamily="34" charset="0"/>
                <a:cs typeface="Arial" panose="020B0604020202020204" pitchFamily="34" charset="0"/>
              </a:rPr>
              <a:t> All</a:t>
            </a:r>
            <a:r>
              <a:rPr lang="en-GB" altLang="en-US" sz="1400">
                <a:latin typeface="Arial" panose="020B0604020202020204" pitchFamily="34" charset="0"/>
                <a:cs typeface="Arial" panose="020B0604020202020204" pitchFamily="34" charset="0"/>
              </a:rPr>
              <a:t>  focus on </a:t>
            </a:r>
            <a:r>
              <a:rPr lang="en-GB" altLang="en-US" sz="1400" u="sng">
                <a:latin typeface="Arial" panose="020B0604020202020204" pitchFamily="34" charset="0"/>
                <a:cs typeface="Arial" panose="020B0604020202020204" pitchFamily="34" charset="0"/>
              </a:rPr>
              <a:t>securing peace and upholding la</a:t>
            </a:r>
            <a:r>
              <a:rPr lang="en-US" altLang="en-US" sz="1400" u="sng">
                <a:latin typeface="Arial" panose="020B0604020202020204" pitchFamily="34" charset="0"/>
                <a:cs typeface="Arial" panose="020B0604020202020204" pitchFamily="34" charset="0"/>
              </a:rPr>
              <a:t>w</a:t>
            </a:r>
            <a:r>
              <a:rPr lang="en-US" altLang="en-US" sz="1400">
                <a:latin typeface="Arial" panose="020B0604020202020204" pitchFamily="34" charset="0"/>
                <a:cs typeface="Arial" panose="020B0604020202020204" pitchFamily="34" charset="0"/>
              </a:rPr>
              <a:t> in their lands</a:t>
            </a:r>
          </a:p>
          <a:p>
            <a:pPr>
              <a:spcBef>
                <a:spcPts val="500"/>
              </a:spcBef>
              <a:spcAft>
                <a:spcPts val="500"/>
              </a:spcAft>
              <a:buFontTx/>
              <a:buChar char="•"/>
            </a:pPr>
            <a:r>
              <a:rPr lang="en-GB" altLang="en-US" sz="1400">
                <a:latin typeface="Arial" panose="020B0604020202020204" pitchFamily="34" charset="0"/>
                <a:cs typeface="Arial" panose="020B0604020202020204" pitchFamily="34" charset="0"/>
              </a:rPr>
              <a:t> All keen to </a:t>
            </a:r>
            <a:r>
              <a:rPr lang="en-GB" altLang="en-US" sz="1400" u="sng">
                <a:latin typeface="Arial" panose="020B0604020202020204" pitchFamily="34" charset="0"/>
                <a:cs typeface="Arial" panose="020B0604020202020204" pitchFamily="34" charset="0"/>
              </a:rPr>
              <a:t>protect own rights and privileges</a:t>
            </a:r>
            <a:r>
              <a:rPr lang="en-GB" altLang="en-US" sz="1400">
                <a:latin typeface="Arial" panose="020B0604020202020204" pitchFamily="34" charset="0"/>
                <a:cs typeface="Arial" panose="020B0604020202020204" pitchFamily="34" charset="0"/>
              </a:rPr>
              <a:t>, so-called </a:t>
            </a:r>
            <a:r>
              <a:rPr lang="en-GB" altLang="en-US" sz="1400" b="1">
                <a:latin typeface="Arial" panose="020B0604020202020204" pitchFamily="34" charset="0"/>
                <a:cs typeface="Arial" panose="020B0604020202020204" pitchFamily="34" charset="0"/>
              </a:rPr>
              <a:t>German ‘liberties’</a:t>
            </a:r>
            <a:r>
              <a:rPr lang="en-GB" altLang="en-US" sz="1400">
                <a:latin typeface="Arial" panose="020B0604020202020204" pitchFamily="34" charset="0"/>
                <a:cs typeface="Arial" panose="020B0604020202020204" pitchFamily="34" charset="0"/>
              </a:rPr>
              <a:t> (eg. Elector’s Privilege of Non-Appealing), and highly suspicious of any centralising attempts. Hence </a:t>
            </a:r>
            <a:r>
              <a:rPr lang="en-GB" altLang="en-US" sz="1400" u="sng">
                <a:latin typeface="Arial" panose="020B0604020202020204" pitchFamily="34" charset="0"/>
                <a:cs typeface="Arial" panose="020B0604020202020204" pitchFamily="34" charset="0"/>
              </a:rPr>
              <a:t>dualism </a:t>
            </a:r>
            <a:r>
              <a:rPr lang="en-GB" altLang="en-US" sz="1400">
                <a:latin typeface="Arial" panose="020B0604020202020204" pitchFamily="34" charset="0"/>
                <a:cs typeface="Arial" panose="020B0604020202020204" pitchFamily="34" charset="0"/>
              </a:rPr>
              <a:t>of Emperor </a:t>
            </a:r>
            <a:r>
              <a:rPr lang="en-GB" altLang="en-US" sz="1400" i="1">
                <a:latin typeface="Arial" panose="020B0604020202020204" pitchFamily="34" charset="0"/>
                <a:cs typeface="Arial" panose="020B0604020202020204" pitchFamily="34" charset="0"/>
              </a:rPr>
              <a:t>vs</a:t>
            </a:r>
            <a:r>
              <a:rPr lang="en-GB" altLang="en-US" sz="1400">
                <a:latin typeface="Arial" panose="020B0604020202020204" pitchFamily="34" charset="0"/>
                <a:cs typeface="Arial" panose="020B0604020202020204" pitchFamily="34" charset="0"/>
              </a:rPr>
              <a:t> territorial princes/free cities one of </a:t>
            </a:r>
            <a:r>
              <a:rPr lang="en-GB" altLang="en-US" sz="1400" u="sng">
                <a:latin typeface="Arial" panose="020B0604020202020204" pitchFamily="34" charset="0"/>
                <a:cs typeface="Arial" panose="020B0604020202020204" pitchFamily="34" charset="0"/>
              </a:rPr>
              <a:t>fundamental characteristics </a:t>
            </a:r>
            <a:r>
              <a:rPr lang="en-GB" altLang="en-US" sz="1400">
                <a:latin typeface="Arial" panose="020B0604020202020204" pitchFamily="34" charset="0"/>
                <a:cs typeface="Arial" panose="020B0604020202020204" pitchFamily="34" charset="0"/>
              </a:rPr>
              <a:t>and issues throughout the period, with balance gradually tipping in princes’ favour! </a:t>
            </a:r>
            <a:r>
              <a:rPr lang="en-GB" altLang="en-US" sz="1400" u="sng">
                <a:latin typeface="Arial" panose="020B0604020202020204" pitchFamily="34" charset="0"/>
                <a:cs typeface="Arial" panose="020B0604020202020204" pitchFamily="34" charset="0"/>
              </a:rPr>
              <a:t>Spare a thought </a:t>
            </a:r>
            <a:r>
              <a:rPr lang="en-GB" altLang="en-US" sz="1400">
                <a:latin typeface="Arial" panose="020B0604020202020204" pitchFamily="34" charset="0"/>
                <a:cs typeface="Arial" panose="020B0604020202020204" pitchFamily="34" charset="0"/>
              </a:rPr>
              <a:t>for poor Maximilian trying to rule over 100s of heterogeneous units at time when mass medium of print only just invented!</a:t>
            </a:r>
            <a:endParaRPr lang="en-US" altLang="en-US" sz="1400">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84FF0C58-503F-40CE-B79A-50210D5ED30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AD3175E-8502-4FFF-9A70-ABE4317BD67B}" type="slidenum">
              <a:rPr lang="en-GB" altLang="en-US" sz="1200"/>
              <a:pPr/>
              <a:t>9</a:t>
            </a:fld>
            <a:endParaRPr lang="en-GB" altLang="en-US" sz="1200"/>
          </a:p>
        </p:txBody>
      </p:sp>
      <p:sp>
        <p:nvSpPr>
          <p:cNvPr id="32771" name="Rectangle 2">
            <a:extLst>
              <a:ext uri="{FF2B5EF4-FFF2-40B4-BE49-F238E27FC236}">
                <a16:creationId xmlns:a16="http://schemas.microsoft.com/office/drawing/2014/main" id="{E09F48B4-F62B-4C8A-B1AD-7383D25426B2}"/>
              </a:ext>
            </a:extLst>
          </p:cNvPr>
          <p:cNvSpPr>
            <a:spLocks noChangeArrowheads="1" noTextEdit="1"/>
          </p:cNvSpPr>
          <p:nvPr>
            <p:ph type="sldImg"/>
          </p:nvPr>
        </p:nvSpPr>
        <p:spPr>
          <a:xfrm>
            <a:off x="1763713" y="744538"/>
            <a:ext cx="2916237" cy="2185987"/>
          </a:xfrm>
          <a:solidFill>
            <a:srgbClr val="FFFFFF"/>
          </a:solidFill>
          <a:ln/>
        </p:spPr>
      </p:sp>
      <p:sp>
        <p:nvSpPr>
          <p:cNvPr id="32772" name="Rectangle 3">
            <a:extLst>
              <a:ext uri="{FF2B5EF4-FFF2-40B4-BE49-F238E27FC236}">
                <a16:creationId xmlns:a16="http://schemas.microsoft.com/office/drawing/2014/main" id="{CC15CE60-C1FA-4602-9609-1086D9CEBB5A}"/>
              </a:ext>
            </a:extLst>
          </p:cNvPr>
          <p:cNvSpPr>
            <a:spLocks noChangeArrowheads="1"/>
          </p:cNvSpPr>
          <p:nvPr>
            <p:ph type="body" idx="1"/>
          </p:nvPr>
        </p:nvSpPr>
        <p:spPr>
          <a:xfrm>
            <a:off x="573088" y="3148013"/>
            <a:ext cx="5594350" cy="6319837"/>
          </a:xfrm>
          <a:solidFill>
            <a:srgbClr val="FFFFFF"/>
          </a:solidFill>
          <a:ln>
            <a:solidFill>
              <a:srgbClr val="000000"/>
            </a:solidFill>
          </a:ln>
        </p:spPr>
        <p:txBody>
          <a:bodyPr/>
          <a:lstStyle/>
          <a:p>
            <a:pPr>
              <a:spcBef>
                <a:spcPts val="500"/>
              </a:spcBef>
              <a:spcAft>
                <a:spcPts val="500"/>
              </a:spcAft>
              <a:buFontTx/>
              <a:buChar char="•"/>
            </a:pPr>
            <a:r>
              <a:rPr lang="en-GB" altLang="en-US" sz="1400" dirty="0"/>
              <a:t> </a:t>
            </a:r>
            <a:r>
              <a:rPr lang="en-GB" altLang="en-US" sz="800" dirty="0">
                <a:cs typeface="Times New Roman" panose="02020603050405020304" pitchFamily="18" charset="0"/>
              </a:rPr>
              <a:t>[Hans. J. </a:t>
            </a:r>
            <a:r>
              <a:rPr lang="en-GB" altLang="en-US" sz="800" dirty="0" err="1">
                <a:cs typeface="Times New Roman" panose="02020603050405020304" pitchFamily="18" charset="0"/>
              </a:rPr>
              <a:t>Hillerbrand</a:t>
            </a:r>
            <a:r>
              <a:rPr lang="en-GB" altLang="en-US" sz="800" dirty="0">
                <a:cs typeface="Times New Roman" panose="02020603050405020304" pitchFamily="18" charset="0"/>
              </a:rPr>
              <a:t> (ed.), T</a:t>
            </a:r>
            <a:r>
              <a:rPr lang="en-GB" altLang="en-US" sz="800" i="1" dirty="0">
                <a:cs typeface="Times New Roman" panose="02020603050405020304" pitchFamily="18" charset="0"/>
              </a:rPr>
              <a:t>he Oxford Encyclopaedia of the Reformation</a:t>
            </a:r>
            <a:r>
              <a:rPr lang="en-GB" altLang="en-US" sz="800" dirty="0">
                <a:cs typeface="Times New Roman" panose="02020603050405020304" pitchFamily="18" charset="0"/>
              </a:rPr>
              <a:t>, vol. 4 (1996), 333]</a:t>
            </a:r>
          </a:p>
          <a:p>
            <a:pPr>
              <a:spcBef>
                <a:spcPts val="500"/>
              </a:spcBef>
              <a:spcAft>
                <a:spcPts val="500"/>
              </a:spcAft>
            </a:pPr>
            <a:r>
              <a:rPr lang="en-US" altLang="en-US" sz="1400" dirty="0">
                <a:latin typeface="Arial" panose="020B0604020202020204" pitchFamily="34" charset="0"/>
                <a:cs typeface="Arial" panose="020B0604020202020204" pitchFamily="34" charset="0"/>
              </a:rPr>
              <a:t>Further COMPLICATING feature: within ranks of immediate estates not only SECULAR RULERS like Frederick the Wise, but also </a:t>
            </a:r>
            <a:r>
              <a:rPr lang="en-US" altLang="en-US" sz="1400" b="1" dirty="0">
                <a:latin typeface="Arial" panose="020B0604020202020204" pitchFamily="34" charset="0"/>
                <a:cs typeface="Arial" panose="020B0604020202020204" pitchFamily="34" charset="0"/>
              </a:rPr>
              <a:t>ECCLESIASTICAL TERRITORIES</a:t>
            </a:r>
            <a:r>
              <a:rPr lang="en-US" altLang="en-US" sz="1400" dirty="0">
                <a:latin typeface="Arial" panose="020B0604020202020204" pitchFamily="34" charset="0"/>
                <a:cs typeface="Arial" panose="020B0604020202020204" pitchFamily="34" charset="0"/>
              </a:rPr>
              <a:t>, i.e. units governed by prelates of the Catholic Church! Just see how many areas affected </a:t>
            </a:r>
            <a:r>
              <a:rPr lang="en-GB" altLang="en-US" sz="1400" b="1" dirty="0">
                <a:latin typeface="Arial" panose="020B0604020202020204" pitchFamily="34" charset="0"/>
                <a:cs typeface="Arial" panose="020B0604020202020204" pitchFamily="34" charset="0"/>
              </a:rPr>
              <a:t>[Map also on HO]</a:t>
            </a:r>
            <a:r>
              <a:rPr lang="en-US" altLang="en-US" sz="1400" dirty="0">
                <a:latin typeface="Arial" panose="020B0604020202020204" pitchFamily="34" charset="0"/>
                <a:cs typeface="Arial" panose="020B0604020202020204" pitchFamily="34" charset="0"/>
              </a:rPr>
              <a:t>!</a:t>
            </a: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Most </a:t>
            </a:r>
            <a:r>
              <a:rPr lang="en-GB" altLang="en-US" sz="1400" dirty="0">
                <a:latin typeface="Arial" panose="020B0604020202020204" pitchFamily="34" charset="0"/>
                <a:cs typeface="Arial" panose="020B0604020202020204" pitchFamily="34" charset="0"/>
              </a:rPr>
              <a:t>striking example of an ecclesiastical ruler, of course, </a:t>
            </a:r>
            <a:r>
              <a:rPr lang="en-GB" altLang="en-US" sz="1400" b="1" dirty="0">
                <a:latin typeface="Arial" panose="020B0604020202020204" pitchFamily="34" charset="0"/>
                <a:cs typeface="Arial" panose="020B0604020202020204" pitchFamily="34" charset="0"/>
              </a:rPr>
              <a:t>POPE</a:t>
            </a:r>
            <a:r>
              <a:rPr lang="en-GB" altLang="en-US" sz="1400" dirty="0">
                <a:latin typeface="Arial" panose="020B0604020202020204" pitchFamily="34" charset="0"/>
                <a:cs typeface="Arial" panose="020B0604020202020204" pitchFamily="34" charset="0"/>
              </a:rPr>
              <a:t> himself, who not only headed the Catholic Church, but also governed a stretch of lands in Central IT (papal state). </a:t>
            </a:r>
            <a:endParaRPr lang="en-US" altLang="en-US" sz="1400" dirty="0">
              <a:latin typeface="Arial" panose="020B0604020202020204" pitchFamily="34" charset="0"/>
              <a:cs typeface="Arial" panose="020B0604020202020204" pitchFamily="34" charset="0"/>
            </a:endParaRP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Within Empire  itself, we find some </a:t>
            </a:r>
            <a:r>
              <a:rPr lang="en-US" altLang="en-US" sz="1400" u="sng" dirty="0">
                <a:latin typeface="Arial" panose="020B0604020202020204" pitchFamily="34" charset="0"/>
                <a:cs typeface="Arial" panose="020B0604020202020204" pitchFamily="34" charset="0"/>
              </a:rPr>
              <a:t>50 </a:t>
            </a:r>
            <a:r>
              <a:rPr lang="en-US" altLang="en-US" sz="1400" u="sng" dirty="0" err="1">
                <a:latin typeface="Arial" panose="020B0604020202020204" pitchFamily="34" charset="0"/>
                <a:cs typeface="Arial" panose="020B0604020202020204" pitchFamily="34" charset="0"/>
              </a:rPr>
              <a:t>eccl</a:t>
            </a:r>
            <a:r>
              <a:rPr lang="en-US" altLang="en-US" sz="1400" u="sng" dirty="0">
                <a:latin typeface="Arial" panose="020B0604020202020204" pitchFamily="34" charset="0"/>
                <a:cs typeface="Arial" panose="020B0604020202020204" pitchFamily="34" charset="0"/>
              </a:rPr>
              <a:t> </a:t>
            </a:r>
            <a:r>
              <a:rPr lang="en-US" altLang="en-US" sz="1400" b="1" u="sng" dirty="0">
                <a:latin typeface="Arial" panose="020B0604020202020204" pitchFamily="34" charset="0"/>
                <a:cs typeface="Arial" panose="020B0604020202020204" pitchFamily="34" charset="0"/>
              </a:rPr>
              <a:t>princes</a:t>
            </a:r>
            <a:r>
              <a:rPr lang="en-US" altLang="en-US" sz="1400" dirty="0">
                <a:latin typeface="Arial" panose="020B0604020202020204" pitchFamily="34" charset="0"/>
                <a:cs typeface="Arial" panose="020B0604020202020204" pitchFamily="34" charset="0"/>
              </a:rPr>
              <a:t> (typically bishops exercising political authority over extensive territories) and </a:t>
            </a:r>
            <a:r>
              <a:rPr lang="en-US" altLang="en-US" sz="1400" u="sng" dirty="0">
                <a:latin typeface="Arial" panose="020B0604020202020204" pitchFamily="34" charset="0"/>
                <a:cs typeface="Arial" panose="020B0604020202020204" pitchFamily="34" charset="0"/>
              </a:rPr>
              <a:t>83 </a:t>
            </a:r>
            <a:r>
              <a:rPr lang="en-US" altLang="en-US" sz="1400" b="1" u="sng" dirty="0">
                <a:latin typeface="Arial" panose="020B0604020202020204" pitchFamily="34" charset="0"/>
                <a:cs typeface="Arial" panose="020B0604020202020204" pitchFamily="34" charset="0"/>
              </a:rPr>
              <a:t>prelates</a:t>
            </a:r>
            <a:r>
              <a:rPr lang="en-US" altLang="en-US" sz="1400" dirty="0">
                <a:latin typeface="Arial" panose="020B0604020202020204" pitchFamily="34" charset="0"/>
                <a:cs typeface="Arial" panose="020B0604020202020204" pitchFamily="34" charset="0"/>
              </a:rPr>
              <a:t> (heads of </a:t>
            </a:r>
            <a:r>
              <a:rPr lang="en-US" altLang="en-US" sz="1400" dirty="0" err="1">
                <a:latin typeface="Arial" panose="020B0604020202020204" pitchFamily="34" charset="0"/>
                <a:cs typeface="Arial" panose="020B0604020202020204" pitchFamily="34" charset="0"/>
              </a:rPr>
              <a:t>rel</a:t>
            </a:r>
            <a:r>
              <a:rPr lang="en-US" altLang="en-US" sz="1400" dirty="0">
                <a:latin typeface="Arial" panose="020B0604020202020204" pitchFamily="34" charset="0"/>
                <a:cs typeface="Arial" panose="020B0604020202020204" pitchFamily="34" charset="0"/>
              </a:rPr>
              <a:t> houses with substantial lands over which they govern). </a:t>
            </a:r>
          </a:p>
          <a:p>
            <a:pPr>
              <a:spcBef>
                <a:spcPts val="500"/>
              </a:spcBef>
              <a:spcAft>
                <a:spcPts val="500"/>
              </a:spcAft>
              <a:buFontTx/>
              <a:buChar char="•"/>
            </a:pPr>
            <a:r>
              <a:rPr lang="en-GB" altLang="en-US" sz="1400" dirty="0">
                <a:latin typeface="Arial" panose="020B0604020202020204" pitchFamily="34" charset="0"/>
                <a:cs typeface="Arial" panose="020B0604020202020204" pitchFamily="34" charset="0"/>
              </a:rPr>
              <a:t> As you can imagine, the </a:t>
            </a:r>
            <a:r>
              <a:rPr lang="en-GB" altLang="en-US" sz="1400" u="sng" dirty="0">
                <a:latin typeface="Arial" panose="020B0604020202020204" pitchFamily="34" charset="0"/>
                <a:cs typeface="Arial" panose="020B0604020202020204" pitchFamily="34" charset="0"/>
              </a:rPr>
              <a:t>balance between spiritual duties and pragmatic politics was a difficult</a:t>
            </a:r>
            <a:r>
              <a:rPr lang="en-GB" altLang="en-US" sz="1400" dirty="0">
                <a:latin typeface="Arial" panose="020B0604020202020204" pitchFamily="34" charset="0"/>
                <a:cs typeface="Arial" panose="020B0604020202020204" pitchFamily="34" charset="0"/>
              </a:rPr>
              <a:t> one to strike for the early modern clergy. Large </a:t>
            </a:r>
            <a:r>
              <a:rPr lang="en-GB" altLang="en-US" sz="1400" dirty="0" err="1">
                <a:latin typeface="Arial" panose="020B0604020202020204" pitchFamily="34" charset="0"/>
                <a:cs typeface="Arial" panose="020B0604020202020204" pitchFamily="34" charset="0"/>
              </a:rPr>
              <a:t>eccl</a:t>
            </a:r>
            <a:r>
              <a:rPr lang="en-GB" altLang="en-US" sz="1400" dirty="0">
                <a:latin typeface="Arial" panose="020B0604020202020204" pitchFamily="34" charset="0"/>
                <a:cs typeface="Arial" panose="020B0604020202020204" pitchFamily="34" charset="0"/>
              </a:rPr>
              <a:t> princes preoccupied by diplomatic and secular affairs in their own territory, rather than the spiritual welfare of their populations!</a:t>
            </a:r>
            <a:endParaRPr lang="en-US" altLang="en-US" sz="1400" dirty="0">
              <a:latin typeface="Arial" panose="020B0604020202020204" pitchFamily="34" charset="0"/>
              <a:cs typeface="Arial" panose="020B0604020202020204" pitchFamily="34" charset="0"/>
            </a:endParaRPr>
          </a:p>
          <a:p>
            <a:pPr>
              <a:spcBef>
                <a:spcPts val="500"/>
              </a:spcBef>
              <a:spcAft>
                <a:spcPts val="500"/>
              </a:spcAft>
              <a:buFontTx/>
              <a:buChar char="•"/>
            </a:pPr>
            <a:r>
              <a:rPr lang="en-US" altLang="en-US" sz="1400" dirty="0">
                <a:latin typeface="Arial" panose="020B0604020202020204" pitchFamily="34" charset="0"/>
                <a:cs typeface="Arial" panose="020B0604020202020204" pitchFamily="34" charset="0"/>
              </a:rPr>
              <a:t> </a:t>
            </a:r>
            <a:r>
              <a:rPr lang="en-US" altLang="en-US" sz="1400" b="1" dirty="0">
                <a:latin typeface="Arial" panose="020B0604020202020204" pitchFamily="34" charset="0"/>
                <a:cs typeface="Arial" panose="020B0604020202020204" pitchFamily="34" charset="0"/>
              </a:rPr>
              <a:t>Fate of their status, land and wealth will become major issue in Reformation</a:t>
            </a:r>
            <a:r>
              <a:rPr lang="en-US" altLang="en-US" sz="1400" dirty="0">
                <a:latin typeface="Arial" panose="020B0604020202020204" pitchFamily="34" charset="0"/>
                <a:cs typeface="Arial" panose="020B0604020202020204" pitchFamily="34" charset="0"/>
              </a:rPr>
              <a:t> as well as Thirty Years War in 17thC</a:t>
            </a:r>
            <a:endParaRPr lang="en-GB" altLang="en-US" dirty="0">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a:extLst>
              <a:ext uri="{FF2B5EF4-FFF2-40B4-BE49-F238E27FC236}">
                <a16:creationId xmlns:a16="http://schemas.microsoft.com/office/drawing/2014/main" id="{A4DC5074-9A92-4A56-9699-7730EECB69FF}"/>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5" name="Rectangle 20">
            <a:extLst>
              <a:ext uri="{FF2B5EF4-FFF2-40B4-BE49-F238E27FC236}">
                <a16:creationId xmlns:a16="http://schemas.microsoft.com/office/drawing/2014/main" id="{9DF944C8-244C-4934-ABCD-5DF359676B08}"/>
              </a:ext>
            </a:extLst>
          </p:cNvPr>
          <p:cNvSpPr>
            <a:spLocks noChangeArrowheads="1"/>
          </p:cNvSpPr>
          <p:nvPr/>
        </p:nvSpPr>
        <p:spPr bwMode="white">
          <a:xfrm>
            <a:off x="8991600" y="3175"/>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6" name="Rectangle 23">
            <a:extLst>
              <a:ext uri="{FF2B5EF4-FFF2-40B4-BE49-F238E27FC236}">
                <a16:creationId xmlns:a16="http://schemas.microsoft.com/office/drawing/2014/main" id="{5FA1D327-BBA3-4011-A419-E12B841F860E}"/>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Rectangle 24">
            <a:extLst>
              <a:ext uri="{FF2B5EF4-FFF2-40B4-BE49-F238E27FC236}">
                <a16:creationId xmlns:a16="http://schemas.microsoft.com/office/drawing/2014/main" id="{AF4C2777-6E9E-40F1-BC2B-4C6F3335CE8D}"/>
              </a:ext>
            </a:extLst>
          </p:cNvPr>
          <p:cNvSpPr>
            <a:spLocks noChangeArrowheads="1"/>
          </p:cNvSpPr>
          <p:nvPr/>
        </p:nvSpPr>
        <p:spPr bwMode="white">
          <a:xfrm>
            <a:off x="0" y="0"/>
            <a:ext cx="9144000" cy="25146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Rectangle 9">
            <a:extLst>
              <a:ext uri="{FF2B5EF4-FFF2-40B4-BE49-F238E27FC236}">
                <a16:creationId xmlns:a16="http://schemas.microsoft.com/office/drawing/2014/main" id="{18BFDEEF-5E55-4BFF-A893-4559888BDD0B}"/>
              </a:ext>
            </a:extLst>
          </p:cNvPr>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10">
            <a:extLst>
              <a:ext uri="{FF2B5EF4-FFF2-40B4-BE49-F238E27FC236}">
                <a16:creationId xmlns:a16="http://schemas.microsoft.com/office/drawing/2014/main" id="{855015F2-CDB3-43E9-9803-CF1A834D495D}"/>
              </a:ext>
            </a:extLst>
          </p:cNvPr>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a:extLst>
              <a:ext uri="{FF2B5EF4-FFF2-40B4-BE49-F238E27FC236}">
                <a16:creationId xmlns:a16="http://schemas.microsoft.com/office/drawing/2014/main" id="{5F2DAD9B-0471-4004-8D75-8E3E75B91B93}"/>
              </a:ext>
            </a:extLst>
          </p:cNvPr>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a:extLst>
              <a:ext uri="{FF2B5EF4-FFF2-40B4-BE49-F238E27FC236}">
                <a16:creationId xmlns:a16="http://schemas.microsoft.com/office/drawing/2014/main" id="{F64705EB-D36B-4DDC-B168-8115EBFA6EE8}"/>
              </a:ext>
            </a:extLst>
          </p:cNvPr>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4" name="Oval 13">
            <a:extLst>
              <a:ext uri="{FF2B5EF4-FFF2-40B4-BE49-F238E27FC236}">
                <a16:creationId xmlns:a16="http://schemas.microsoft.com/office/drawing/2014/main" id="{08DD2598-BD8A-489F-93B8-320C027A297B}"/>
              </a:ext>
            </a:extLst>
          </p:cNvPr>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a:t>Click to edit Master title style</a:t>
            </a:r>
          </a:p>
        </p:txBody>
      </p:sp>
      <p:sp>
        <p:nvSpPr>
          <p:cNvPr id="15" name="Date Placeholder 27">
            <a:extLst>
              <a:ext uri="{FF2B5EF4-FFF2-40B4-BE49-F238E27FC236}">
                <a16:creationId xmlns:a16="http://schemas.microsoft.com/office/drawing/2014/main" id="{08552C66-CADB-45D3-A5C1-AB8DE1728BBB}"/>
              </a:ext>
            </a:extLst>
          </p:cNvPr>
          <p:cNvSpPr>
            <a:spLocks noGrp="1"/>
          </p:cNvSpPr>
          <p:nvPr>
            <p:ph type="dt" sz="half" idx="10"/>
          </p:nvPr>
        </p:nvSpPr>
        <p:spPr/>
        <p:txBody>
          <a:bodyPr/>
          <a:lstStyle>
            <a:lvl1pPr>
              <a:defRPr/>
            </a:lvl1pPr>
          </a:lstStyle>
          <a:p>
            <a:pPr>
              <a:defRPr/>
            </a:pPr>
            <a:endParaRPr lang="en-GB"/>
          </a:p>
        </p:txBody>
      </p:sp>
      <p:sp>
        <p:nvSpPr>
          <p:cNvPr id="16" name="Footer Placeholder 16">
            <a:extLst>
              <a:ext uri="{FF2B5EF4-FFF2-40B4-BE49-F238E27FC236}">
                <a16:creationId xmlns:a16="http://schemas.microsoft.com/office/drawing/2014/main" id="{46AED9D2-F2F9-4313-9875-E279C4DCD449}"/>
              </a:ext>
            </a:extLst>
          </p:cNvPr>
          <p:cNvSpPr>
            <a:spLocks noGrp="1"/>
          </p:cNvSpPr>
          <p:nvPr>
            <p:ph type="ftr" sz="quarter" idx="11"/>
          </p:nvPr>
        </p:nvSpPr>
        <p:spPr/>
        <p:txBody>
          <a:bodyPr/>
          <a:lstStyle>
            <a:lvl1pPr>
              <a:defRPr/>
            </a:lvl1pPr>
          </a:lstStyle>
          <a:p>
            <a:pPr>
              <a:defRPr/>
            </a:pPr>
            <a:endParaRPr lang="en-GB"/>
          </a:p>
        </p:txBody>
      </p:sp>
      <p:sp>
        <p:nvSpPr>
          <p:cNvPr id="17" name="Slide Number Placeholder 28">
            <a:extLst>
              <a:ext uri="{FF2B5EF4-FFF2-40B4-BE49-F238E27FC236}">
                <a16:creationId xmlns:a16="http://schemas.microsoft.com/office/drawing/2014/main" id="{6C7BE7C9-5914-46CD-A3D5-876B88087E78}"/>
              </a:ext>
            </a:extLst>
          </p:cNvPr>
          <p:cNvSpPr>
            <a:spLocks noGrp="1"/>
          </p:cNvSpPr>
          <p:nvPr>
            <p:ph type="sldNum" sz="quarter" idx="12"/>
          </p:nvPr>
        </p:nvSpPr>
        <p:spPr>
          <a:xfrm>
            <a:off x="4343400" y="2198688"/>
            <a:ext cx="457200" cy="441325"/>
          </a:xfrm>
        </p:spPr>
        <p:txBody>
          <a:bodyPr/>
          <a:lstStyle>
            <a:lvl1pPr>
              <a:defRPr smtClean="0"/>
            </a:lvl1pPr>
          </a:lstStyle>
          <a:p>
            <a:pPr>
              <a:defRPr/>
            </a:pPr>
            <a:fld id="{B79800D6-0AA0-4727-9AA5-60C8C7A13910}" type="slidenum">
              <a:rPr lang="en-GB" altLang="en-US"/>
              <a:pPr>
                <a:defRPr/>
              </a:pPr>
              <a:t>‹#›</a:t>
            </a:fld>
            <a:endParaRPr lang="en-GB" altLang="en-US"/>
          </a:p>
        </p:txBody>
      </p:sp>
    </p:spTree>
    <p:extLst>
      <p:ext uri="{BB962C8B-B14F-4D97-AF65-F5344CB8AC3E}">
        <p14:creationId xmlns:p14="http://schemas.microsoft.com/office/powerpoint/2010/main" val="189660478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83C26F-51E5-4646-86A8-047648C526BD}"/>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3D1F7090-8D4B-4F3D-908E-4F99D0D2E3B9}"/>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21BA3B2-505E-444F-A00E-B447637D1990}"/>
              </a:ext>
            </a:extLst>
          </p:cNvPr>
          <p:cNvSpPr>
            <a:spLocks noGrp="1"/>
          </p:cNvSpPr>
          <p:nvPr>
            <p:ph type="sldNum" sz="quarter" idx="12"/>
          </p:nvPr>
        </p:nvSpPr>
        <p:spPr/>
        <p:txBody>
          <a:bodyPr/>
          <a:lstStyle>
            <a:lvl1pPr>
              <a:defRPr smtClean="0"/>
            </a:lvl1pPr>
          </a:lstStyle>
          <a:p>
            <a:pPr>
              <a:defRPr/>
            </a:pPr>
            <a:fld id="{0BF8065C-AFAD-4AD3-8500-DEE64FCECB10}" type="slidenum">
              <a:rPr lang="en-GB" altLang="en-US"/>
              <a:pPr>
                <a:defRPr/>
              </a:pPr>
              <a:t>‹#›</a:t>
            </a:fld>
            <a:endParaRPr lang="en-GB" altLang="en-US"/>
          </a:p>
        </p:txBody>
      </p:sp>
    </p:spTree>
    <p:extLst>
      <p:ext uri="{BB962C8B-B14F-4D97-AF65-F5344CB8AC3E}">
        <p14:creationId xmlns:p14="http://schemas.microsoft.com/office/powerpoint/2010/main" val="394840845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solidFill>
          <a:schemeClr val="bg2"/>
        </a:solidFill>
        <a:effectLst/>
      </p:bgPr>
    </p:bg>
    <p:spTree>
      <p:nvGrpSpPr>
        <p:cNvPr id="1" name=""/>
        <p:cNvGrpSpPr/>
        <p:nvPr/>
      </p:nvGrpSpPr>
      <p:grpSpPr>
        <a:xfrm>
          <a:off x="0" y="0"/>
          <a:ext cx="0" cy="0"/>
          <a:chOff x="0" y="0"/>
          <a:chExt cx="0" cy="0"/>
        </a:xfrm>
      </p:grpSpPr>
      <p:sp>
        <p:nvSpPr>
          <p:cNvPr id="4" name="Rectangle 19">
            <a:extLst>
              <a:ext uri="{FF2B5EF4-FFF2-40B4-BE49-F238E27FC236}">
                <a16:creationId xmlns:a16="http://schemas.microsoft.com/office/drawing/2014/main" id="{28A17F73-29DB-4291-8DC5-58B9A82F315B}"/>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5" name="Rectangle 20">
            <a:extLst>
              <a:ext uri="{FF2B5EF4-FFF2-40B4-BE49-F238E27FC236}">
                <a16:creationId xmlns:a16="http://schemas.microsoft.com/office/drawing/2014/main" id="{1306A2A6-2DCE-403C-85AB-11389367B57A}"/>
              </a:ext>
            </a:extLst>
          </p:cNvPr>
          <p:cNvSpPr>
            <a:spLocks noChangeArrowheads="1"/>
          </p:cNvSpPr>
          <p:nvPr/>
        </p:nvSpPr>
        <p:spPr bwMode="white">
          <a:xfrm>
            <a:off x="7010400" y="0"/>
            <a:ext cx="21336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6" name="Rectangle 23">
            <a:extLst>
              <a:ext uri="{FF2B5EF4-FFF2-40B4-BE49-F238E27FC236}">
                <a16:creationId xmlns:a16="http://schemas.microsoft.com/office/drawing/2014/main" id="{B2F0385C-FCEA-433B-814F-976CE922EBDA}"/>
              </a:ext>
            </a:extLst>
          </p:cNvPr>
          <p:cNvSpPr>
            <a:spLocks noChangeArrowheads="1"/>
          </p:cNvSpPr>
          <p:nvPr/>
        </p:nvSpPr>
        <p:spPr bwMode="white">
          <a:xfrm>
            <a:off x="0" y="0"/>
            <a:ext cx="9144000" cy="155575"/>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Rectangle 24">
            <a:extLst>
              <a:ext uri="{FF2B5EF4-FFF2-40B4-BE49-F238E27FC236}">
                <a16:creationId xmlns:a16="http://schemas.microsoft.com/office/drawing/2014/main" id="{73A9CF35-5D99-4EBA-A0BA-129C05F78B9A}"/>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Rectangle 7">
            <a:extLst>
              <a:ext uri="{FF2B5EF4-FFF2-40B4-BE49-F238E27FC236}">
                <a16:creationId xmlns:a16="http://schemas.microsoft.com/office/drawing/2014/main" id="{4D8F7E9A-66CC-480B-9030-C6E81D48B8B1}"/>
              </a:ext>
            </a:extLst>
          </p:cNvPr>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a:extLst>
              <a:ext uri="{FF2B5EF4-FFF2-40B4-BE49-F238E27FC236}">
                <a16:creationId xmlns:a16="http://schemas.microsoft.com/office/drawing/2014/main" id="{7114DEEC-8C8C-48A2-9F07-6765BD9E2A10}"/>
              </a:ext>
            </a:extLst>
          </p:cNvPr>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a:extLst>
              <a:ext uri="{FF2B5EF4-FFF2-40B4-BE49-F238E27FC236}">
                <a16:creationId xmlns:a16="http://schemas.microsoft.com/office/drawing/2014/main" id="{82F54A42-6097-4246-A8EC-39F7637AFE5A}"/>
              </a:ext>
            </a:extLst>
          </p:cNvPr>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0">
            <a:extLst>
              <a:ext uri="{FF2B5EF4-FFF2-40B4-BE49-F238E27FC236}">
                <a16:creationId xmlns:a16="http://schemas.microsoft.com/office/drawing/2014/main" id="{5CD53B84-F765-4CE9-8759-DD34149CF2EB}"/>
              </a:ext>
            </a:extLst>
          </p:cNvPr>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2" name="Oval 11">
            <a:extLst>
              <a:ext uri="{FF2B5EF4-FFF2-40B4-BE49-F238E27FC236}">
                <a16:creationId xmlns:a16="http://schemas.microsoft.com/office/drawing/2014/main" id="{4C9C68F9-D592-4961-8D45-348F01EEEBB4}"/>
              </a:ext>
            </a:extLst>
          </p:cNvPr>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7391400" y="304801"/>
            <a:ext cx="1447800" cy="5851525"/>
          </a:xfrm>
        </p:spPr>
        <p:txBody>
          <a:bodyPr vert="eaVert"/>
          <a:lstStyle/>
          <a:p>
            <a:r>
              <a:rPr lang="en-US"/>
              <a:t>Click to edit Master title style</a:t>
            </a:r>
          </a:p>
        </p:txBody>
      </p:sp>
      <p:sp>
        <p:nvSpPr>
          <p:cNvPr id="13" name="Slide Number Placeholder 5">
            <a:extLst>
              <a:ext uri="{FF2B5EF4-FFF2-40B4-BE49-F238E27FC236}">
                <a16:creationId xmlns:a16="http://schemas.microsoft.com/office/drawing/2014/main" id="{26AB0E89-9D87-43D6-A9E6-B8D9AF58E913}"/>
              </a:ext>
            </a:extLst>
          </p:cNvPr>
          <p:cNvSpPr>
            <a:spLocks noGrp="1"/>
          </p:cNvSpPr>
          <p:nvPr>
            <p:ph type="sldNum" sz="quarter" idx="10"/>
          </p:nvPr>
        </p:nvSpPr>
        <p:spPr>
          <a:xfrm>
            <a:off x="6915150" y="3009900"/>
            <a:ext cx="457200" cy="441325"/>
          </a:xfrm>
        </p:spPr>
        <p:txBody>
          <a:bodyPr/>
          <a:lstStyle>
            <a:lvl1pPr>
              <a:defRPr smtClean="0"/>
            </a:lvl1pPr>
          </a:lstStyle>
          <a:p>
            <a:pPr>
              <a:defRPr/>
            </a:pPr>
            <a:fld id="{CA35BC91-CEBA-4EA4-8FA8-7F5E5E5A1F72}" type="slidenum">
              <a:rPr lang="en-GB" altLang="en-US"/>
              <a:pPr>
                <a:defRPr/>
              </a:pPr>
              <a:t>‹#›</a:t>
            </a:fld>
            <a:endParaRPr lang="en-GB" altLang="en-US"/>
          </a:p>
        </p:txBody>
      </p:sp>
      <p:sp>
        <p:nvSpPr>
          <p:cNvPr id="14" name="Date Placeholder 3">
            <a:extLst>
              <a:ext uri="{FF2B5EF4-FFF2-40B4-BE49-F238E27FC236}">
                <a16:creationId xmlns:a16="http://schemas.microsoft.com/office/drawing/2014/main" id="{1D9918F6-486A-432E-88A5-00CEBBB5CEF3}"/>
              </a:ext>
            </a:extLst>
          </p:cNvPr>
          <p:cNvSpPr>
            <a:spLocks noGrp="1"/>
          </p:cNvSpPr>
          <p:nvPr>
            <p:ph type="dt" sz="half" idx="11"/>
          </p:nvPr>
        </p:nvSpPr>
        <p:spPr/>
        <p:txBody>
          <a:bodyPr/>
          <a:lstStyle>
            <a:lvl1pPr>
              <a:defRPr/>
            </a:lvl1pPr>
          </a:lstStyle>
          <a:p>
            <a:pPr>
              <a:defRPr/>
            </a:pPr>
            <a:endParaRPr lang="en-GB"/>
          </a:p>
        </p:txBody>
      </p:sp>
      <p:sp>
        <p:nvSpPr>
          <p:cNvPr id="15" name="Footer Placeholder 4">
            <a:extLst>
              <a:ext uri="{FF2B5EF4-FFF2-40B4-BE49-F238E27FC236}">
                <a16:creationId xmlns:a16="http://schemas.microsoft.com/office/drawing/2014/main" id="{412D52B7-36A0-4287-A3A8-E7304C414726}"/>
              </a:ext>
            </a:extLst>
          </p:cNvPr>
          <p:cNvSpPr>
            <a:spLocks noGrp="1"/>
          </p:cNvSpPr>
          <p:nvPr>
            <p:ph type="ftr" sz="quarter" idx="12"/>
          </p:nvPr>
        </p:nvSpPr>
        <p:spPr/>
        <p:txBody>
          <a:bodyPr/>
          <a:lstStyle>
            <a:lvl1pPr>
              <a:defRPr/>
            </a:lvl1pPr>
          </a:lstStyle>
          <a:p>
            <a:pPr>
              <a:defRPr/>
            </a:pPr>
            <a:endParaRPr lang="en-GB"/>
          </a:p>
        </p:txBody>
      </p:sp>
    </p:spTree>
    <p:extLst>
      <p:ext uri="{BB962C8B-B14F-4D97-AF65-F5344CB8AC3E}">
        <p14:creationId xmlns:p14="http://schemas.microsoft.com/office/powerpoint/2010/main" val="418432850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a:t>Click to edit Master title style</a:t>
            </a:r>
          </a:p>
        </p:txBody>
      </p:sp>
      <p:sp>
        <p:nvSpPr>
          <p:cNvPr id="8" name="Content Placeholder 7"/>
          <p:cNvSpPr>
            <a:spLocks noGrp="1"/>
          </p:cNvSpPr>
          <p:nvPr>
            <p:ph sz="quarter" idx="1"/>
          </p:nvPr>
        </p:nvSpPr>
        <p:spPr>
          <a:xfrm>
            <a:off x="301752" y="1527048"/>
            <a:ext cx="850392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B85B26-9920-46E5-91BE-D0D3E90BBC39}"/>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64A926D4-426C-43BD-A9E0-C954D5553404}"/>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255171E-E889-4496-851E-E0D17524540B}"/>
              </a:ext>
            </a:extLst>
          </p:cNvPr>
          <p:cNvSpPr>
            <a:spLocks noGrp="1"/>
          </p:cNvSpPr>
          <p:nvPr>
            <p:ph type="sldNum" sz="quarter" idx="12"/>
          </p:nvPr>
        </p:nvSpPr>
        <p:spPr>
          <a:xfrm>
            <a:off x="4362450" y="1027113"/>
            <a:ext cx="457200" cy="441325"/>
          </a:xfrm>
        </p:spPr>
        <p:txBody>
          <a:bodyPr/>
          <a:lstStyle>
            <a:lvl1pPr>
              <a:defRPr smtClean="0"/>
            </a:lvl1pPr>
          </a:lstStyle>
          <a:p>
            <a:pPr>
              <a:defRPr/>
            </a:pPr>
            <a:fld id="{AC4844E1-E9F8-4984-9B77-8B19C17E4F1E}" type="slidenum">
              <a:rPr lang="en-GB" altLang="en-US"/>
              <a:pPr>
                <a:defRPr/>
              </a:pPr>
              <a:t>‹#›</a:t>
            </a:fld>
            <a:endParaRPr lang="en-GB" altLang="en-US"/>
          </a:p>
        </p:txBody>
      </p:sp>
    </p:spTree>
    <p:extLst>
      <p:ext uri="{BB962C8B-B14F-4D97-AF65-F5344CB8AC3E}">
        <p14:creationId xmlns:p14="http://schemas.microsoft.com/office/powerpoint/2010/main" val="14191754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a:extLst>
              <a:ext uri="{FF2B5EF4-FFF2-40B4-BE49-F238E27FC236}">
                <a16:creationId xmlns:a16="http://schemas.microsoft.com/office/drawing/2014/main" id="{B6547D65-63E1-41C1-AE7A-87258E667395}"/>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5" name="Rectangle 20">
            <a:extLst>
              <a:ext uri="{FF2B5EF4-FFF2-40B4-BE49-F238E27FC236}">
                <a16:creationId xmlns:a16="http://schemas.microsoft.com/office/drawing/2014/main" id="{D4DA7BC1-5986-4D76-B0BB-517804FDA2CF}"/>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6" name="Rectangle 23">
            <a:extLst>
              <a:ext uri="{FF2B5EF4-FFF2-40B4-BE49-F238E27FC236}">
                <a16:creationId xmlns:a16="http://schemas.microsoft.com/office/drawing/2014/main" id="{BE2E1D97-E062-4250-8867-386BD681B6C8}"/>
              </a:ext>
            </a:extLst>
          </p:cNvPr>
          <p:cNvSpPr>
            <a:spLocks noChangeArrowheads="1"/>
          </p:cNvSpPr>
          <p:nvPr/>
        </p:nvSpPr>
        <p:spPr bwMode="white">
          <a:xfrm>
            <a:off x="0" y="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Rectangle 24">
            <a:extLst>
              <a:ext uri="{FF2B5EF4-FFF2-40B4-BE49-F238E27FC236}">
                <a16:creationId xmlns:a16="http://schemas.microsoft.com/office/drawing/2014/main" id="{95ACFE9B-D0FC-4742-AB36-81EA9527750A}"/>
              </a:ext>
            </a:extLst>
          </p:cNvPr>
          <p:cNvSpPr>
            <a:spLocks noChangeArrowheads="1"/>
          </p:cNvSpPr>
          <p:nvPr/>
        </p:nvSpPr>
        <p:spPr bwMode="white">
          <a:xfrm>
            <a:off x="8991600" y="1905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Rectangle 25">
            <a:extLst>
              <a:ext uri="{FF2B5EF4-FFF2-40B4-BE49-F238E27FC236}">
                <a16:creationId xmlns:a16="http://schemas.microsoft.com/office/drawing/2014/main" id="{4A161F37-3DB4-4C62-9F60-F6A6ED4BC4B4}"/>
              </a:ext>
            </a:extLst>
          </p:cNvPr>
          <p:cNvSpPr>
            <a:spLocks noChangeArrowheads="1"/>
          </p:cNvSpPr>
          <p:nvPr/>
        </p:nvSpPr>
        <p:spPr bwMode="white">
          <a:xfrm>
            <a:off x="152400" y="2286000"/>
            <a:ext cx="8832850" cy="3048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Rectangle 26">
            <a:extLst>
              <a:ext uri="{FF2B5EF4-FFF2-40B4-BE49-F238E27FC236}">
                <a16:creationId xmlns:a16="http://schemas.microsoft.com/office/drawing/2014/main" id="{10D99FF2-4A47-4DA9-90A8-42EAB5A6A567}"/>
              </a:ext>
            </a:extLst>
          </p:cNvPr>
          <p:cNvSpPr>
            <a:spLocks noChangeArrowheads="1"/>
          </p:cNvSpPr>
          <p:nvPr/>
        </p:nvSpPr>
        <p:spPr bwMode="auto">
          <a:xfrm>
            <a:off x="155575" y="142875"/>
            <a:ext cx="8832850" cy="2139950"/>
          </a:xfrm>
          <a:prstGeom prst="rect">
            <a:avLst/>
          </a:prstGeom>
          <a:solidFill>
            <a:schemeClr val="accent1"/>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Rectangle 9">
            <a:extLst>
              <a:ext uri="{FF2B5EF4-FFF2-40B4-BE49-F238E27FC236}">
                <a16:creationId xmlns:a16="http://schemas.microsoft.com/office/drawing/2014/main" id="{7FD4C43C-2A83-4016-A1DC-8AA2C3E9D29C}"/>
              </a:ext>
            </a:extLst>
          </p:cNvPr>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a:extLst>
              <a:ext uri="{FF2B5EF4-FFF2-40B4-BE49-F238E27FC236}">
                <a16:creationId xmlns:a16="http://schemas.microsoft.com/office/drawing/2014/main" id="{E039AE38-D0A1-49CB-8049-2138D372E830}"/>
              </a:ext>
            </a:extLst>
          </p:cNvPr>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a:extLst>
              <a:ext uri="{FF2B5EF4-FFF2-40B4-BE49-F238E27FC236}">
                <a16:creationId xmlns:a16="http://schemas.microsoft.com/office/drawing/2014/main" id="{429DB62A-6988-4BE6-9763-62D82195AF84}"/>
              </a:ext>
            </a:extLst>
          </p:cNvPr>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a:extLst>
              <a:ext uri="{FF2B5EF4-FFF2-40B4-BE49-F238E27FC236}">
                <a16:creationId xmlns:a16="http://schemas.microsoft.com/office/drawing/2014/main" id="{2BCCC57A-4525-4028-B99B-340E30A83711}"/>
              </a:ext>
            </a:extLst>
          </p:cNvPr>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4" name="Oval 13">
            <a:extLst>
              <a:ext uri="{FF2B5EF4-FFF2-40B4-BE49-F238E27FC236}">
                <a16:creationId xmlns:a16="http://schemas.microsoft.com/office/drawing/2014/main" id="{03B90417-1A44-47BF-B638-625DD9824B7C}"/>
              </a:ext>
            </a:extLst>
          </p:cNvPr>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a:t>Click to edit Master title style</a:t>
            </a:r>
          </a:p>
        </p:txBody>
      </p:sp>
      <p:sp>
        <p:nvSpPr>
          <p:cNvPr id="15" name="Footer Placeholder 4">
            <a:extLst>
              <a:ext uri="{FF2B5EF4-FFF2-40B4-BE49-F238E27FC236}">
                <a16:creationId xmlns:a16="http://schemas.microsoft.com/office/drawing/2014/main" id="{4612CA29-B754-47ED-91C9-7C97BCABC8CD}"/>
              </a:ext>
            </a:extLst>
          </p:cNvPr>
          <p:cNvSpPr>
            <a:spLocks noGrp="1"/>
          </p:cNvSpPr>
          <p:nvPr>
            <p:ph type="ftr" sz="quarter" idx="10"/>
          </p:nvPr>
        </p:nvSpPr>
        <p:spPr/>
        <p:txBody>
          <a:bodyPr/>
          <a:lstStyle>
            <a:lvl1pPr>
              <a:defRPr/>
            </a:lvl1pPr>
          </a:lstStyle>
          <a:p>
            <a:pPr>
              <a:defRPr/>
            </a:pPr>
            <a:endParaRPr lang="en-GB"/>
          </a:p>
        </p:txBody>
      </p:sp>
      <p:sp>
        <p:nvSpPr>
          <p:cNvPr id="16" name="Date Placeholder 3">
            <a:extLst>
              <a:ext uri="{FF2B5EF4-FFF2-40B4-BE49-F238E27FC236}">
                <a16:creationId xmlns:a16="http://schemas.microsoft.com/office/drawing/2014/main" id="{46ADB283-C09D-40CE-A3B1-C3ADE40F2945}"/>
              </a:ext>
            </a:extLst>
          </p:cNvPr>
          <p:cNvSpPr>
            <a:spLocks noGrp="1"/>
          </p:cNvSpPr>
          <p:nvPr>
            <p:ph type="dt" sz="half" idx="11"/>
          </p:nvPr>
        </p:nvSpPr>
        <p:spPr/>
        <p:txBody>
          <a:bodyPr/>
          <a:lstStyle>
            <a:lvl1pPr>
              <a:defRPr/>
            </a:lvl1pPr>
          </a:lstStyle>
          <a:p>
            <a:pPr>
              <a:defRPr/>
            </a:pPr>
            <a:endParaRPr lang="en-GB"/>
          </a:p>
        </p:txBody>
      </p:sp>
      <p:sp>
        <p:nvSpPr>
          <p:cNvPr id="17" name="Slide Number Placeholder 5">
            <a:extLst>
              <a:ext uri="{FF2B5EF4-FFF2-40B4-BE49-F238E27FC236}">
                <a16:creationId xmlns:a16="http://schemas.microsoft.com/office/drawing/2014/main" id="{7568EA80-4C54-4770-8B24-3533B0C543CD}"/>
              </a:ext>
            </a:extLst>
          </p:cNvPr>
          <p:cNvSpPr>
            <a:spLocks noGrp="1"/>
          </p:cNvSpPr>
          <p:nvPr>
            <p:ph type="sldNum" sz="quarter" idx="12"/>
          </p:nvPr>
        </p:nvSpPr>
        <p:spPr>
          <a:xfrm>
            <a:off x="4343400" y="2198688"/>
            <a:ext cx="457200" cy="441325"/>
          </a:xfrm>
        </p:spPr>
        <p:txBody>
          <a:bodyPr/>
          <a:lstStyle>
            <a:lvl1pPr>
              <a:defRPr smtClean="0"/>
            </a:lvl1pPr>
          </a:lstStyle>
          <a:p>
            <a:pPr>
              <a:defRPr/>
            </a:pPr>
            <a:fld id="{2D8AEB51-1561-4EE3-8E19-A3470877C584}" type="slidenum">
              <a:rPr lang="en-GB" altLang="en-US"/>
              <a:pPr>
                <a:defRPr/>
              </a:pPr>
              <a:t>‹#›</a:t>
            </a:fld>
            <a:endParaRPr lang="en-GB" altLang="en-US"/>
          </a:p>
        </p:txBody>
      </p:sp>
    </p:spTree>
    <p:extLst>
      <p:ext uri="{BB962C8B-B14F-4D97-AF65-F5344CB8AC3E}">
        <p14:creationId xmlns:p14="http://schemas.microsoft.com/office/powerpoint/2010/main" val="117847241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2"/>
        </a:solidFill>
        <a:effectLst/>
      </p:bgPr>
    </p:bg>
    <p:spTree>
      <p:nvGrpSpPr>
        <p:cNvPr id="1" name=""/>
        <p:cNvGrpSpPr/>
        <p:nvPr/>
      </p:nvGrpSpPr>
      <p:grpSpPr>
        <a:xfrm>
          <a:off x="0" y="0"/>
          <a:ext cx="0" cy="0"/>
          <a:chOff x="0" y="0"/>
          <a:chExt cx="0" cy="0"/>
        </a:xfrm>
      </p:grpSpPr>
      <p:sp>
        <p:nvSpPr>
          <p:cNvPr id="5" name="Straight Connector 19">
            <a:extLst>
              <a:ext uri="{FF2B5EF4-FFF2-40B4-BE49-F238E27FC236}">
                <a16:creationId xmlns:a16="http://schemas.microsoft.com/office/drawing/2014/main" id="{AA04B694-30E9-42F1-B571-D4F346C6B0A2}"/>
              </a:ext>
            </a:extLst>
          </p:cNvPr>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 name="Title 1"/>
          <p:cNvSpPr>
            <a:spLocks noGrp="1"/>
          </p:cNvSpPr>
          <p:nvPr>
            <p:ph type="title"/>
          </p:nvPr>
        </p:nvSpPr>
        <p:spPr>
          <a:xfrm>
            <a:off x="301752" y="228600"/>
            <a:ext cx="8534400" cy="758952"/>
          </a:xfrm>
        </p:spPr>
        <p:txBody>
          <a:bodyPr/>
          <a:lstStyle/>
          <a:p>
            <a:r>
              <a:rPr lang="en-US"/>
              <a:t>Click to edit Master title style</a:t>
            </a:r>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4">
            <a:extLst>
              <a:ext uri="{FF2B5EF4-FFF2-40B4-BE49-F238E27FC236}">
                <a16:creationId xmlns:a16="http://schemas.microsoft.com/office/drawing/2014/main" id="{FD25BBE0-E9BE-4399-8D1F-0A0B68A5C0E8}"/>
              </a:ext>
            </a:extLst>
          </p:cNvPr>
          <p:cNvSpPr>
            <a:spLocks noGrp="1"/>
          </p:cNvSpPr>
          <p:nvPr>
            <p:ph type="dt" sz="half" idx="10"/>
          </p:nvPr>
        </p:nvSpPr>
        <p:spPr>
          <a:xfrm>
            <a:off x="5791200" y="6410325"/>
            <a:ext cx="3044825" cy="365125"/>
          </a:xfrm>
        </p:spPr>
        <p:txBody>
          <a:bodyPr/>
          <a:lstStyle>
            <a:lvl1pPr>
              <a:defRPr/>
            </a:lvl1pPr>
          </a:lstStyle>
          <a:p>
            <a:pPr>
              <a:defRPr/>
            </a:pPr>
            <a:endParaRPr lang="en-GB"/>
          </a:p>
        </p:txBody>
      </p:sp>
      <p:sp>
        <p:nvSpPr>
          <p:cNvPr id="7" name="Footer Placeholder 5">
            <a:extLst>
              <a:ext uri="{FF2B5EF4-FFF2-40B4-BE49-F238E27FC236}">
                <a16:creationId xmlns:a16="http://schemas.microsoft.com/office/drawing/2014/main" id="{3305FCA5-2E42-4813-8AA2-0EF0EAA66DD0}"/>
              </a:ext>
            </a:extLst>
          </p:cNvPr>
          <p:cNvSpPr>
            <a:spLocks noGrp="1"/>
          </p:cNvSpPr>
          <p:nvPr>
            <p:ph type="ftr" sz="quarter" idx="11"/>
          </p:nvPr>
        </p:nvSpPr>
        <p:spPr/>
        <p:txBody>
          <a:bodyPr/>
          <a:lstStyle>
            <a:lvl1pPr>
              <a:defRPr/>
            </a:lvl1pPr>
          </a:lstStyle>
          <a:p>
            <a:pPr>
              <a:defRPr/>
            </a:pPr>
            <a:endParaRPr lang="en-GB"/>
          </a:p>
        </p:txBody>
      </p:sp>
      <p:sp>
        <p:nvSpPr>
          <p:cNvPr id="8" name="Slide Number Placeholder 6">
            <a:extLst>
              <a:ext uri="{FF2B5EF4-FFF2-40B4-BE49-F238E27FC236}">
                <a16:creationId xmlns:a16="http://schemas.microsoft.com/office/drawing/2014/main" id="{C27C1EBD-6F01-4BA2-9515-08856BF8DCD2}"/>
              </a:ext>
            </a:extLst>
          </p:cNvPr>
          <p:cNvSpPr>
            <a:spLocks noGrp="1"/>
          </p:cNvSpPr>
          <p:nvPr>
            <p:ph type="sldNum" sz="quarter" idx="12"/>
          </p:nvPr>
        </p:nvSpPr>
        <p:spPr/>
        <p:txBody>
          <a:bodyPr/>
          <a:lstStyle>
            <a:lvl1pPr>
              <a:defRPr smtClean="0"/>
            </a:lvl1pPr>
          </a:lstStyle>
          <a:p>
            <a:pPr>
              <a:defRPr/>
            </a:pPr>
            <a:fld id="{072DAC40-4C59-44C1-81C0-4A232F36E088}" type="slidenum">
              <a:rPr lang="en-GB" altLang="en-US"/>
              <a:pPr>
                <a:defRPr/>
              </a:pPr>
              <a:t>‹#›</a:t>
            </a:fld>
            <a:endParaRPr lang="en-GB" altLang="en-US"/>
          </a:p>
        </p:txBody>
      </p:sp>
    </p:spTree>
    <p:extLst>
      <p:ext uri="{BB962C8B-B14F-4D97-AF65-F5344CB8AC3E}">
        <p14:creationId xmlns:p14="http://schemas.microsoft.com/office/powerpoint/2010/main" val="242281195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2"/>
        </a:solidFill>
        <a:effectLst/>
      </p:bgPr>
    </p:bg>
    <p:spTree>
      <p:nvGrpSpPr>
        <p:cNvPr id="1" name=""/>
        <p:cNvGrpSpPr/>
        <p:nvPr/>
      </p:nvGrpSpPr>
      <p:grpSpPr>
        <a:xfrm>
          <a:off x="0" y="0"/>
          <a:ext cx="0" cy="0"/>
          <a:chOff x="0" y="0"/>
          <a:chExt cx="0" cy="0"/>
        </a:xfrm>
      </p:grpSpPr>
      <p:sp>
        <p:nvSpPr>
          <p:cNvPr id="7" name="Straight Connector 19">
            <a:extLst>
              <a:ext uri="{FF2B5EF4-FFF2-40B4-BE49-F238E27FC236}">
                <a16:creationId xmlns:a16="http://schemas.microsoft.com/office/drawing/2014/main" id="{C87B1940-1470-426F-A42F-45128B623798}"/>
              </a:ext>
            </a:extLst>
          </p:cNvPr>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8" name="Rectangle 20">
            <a:extLst>
              <a:ext uri="{FF2B5EF4-FFF2-40B4-BE49-F238E27FC236}">
                <a16:creationId xmlns:a16="http://schemas.microsoft.com/office/drawing/2014/main" id="{FC3CA35D-651A-4250-8B7A-6097D5F00414}"/>
              </a:ext>
            </a:extLst>
          </p:cNvPr>
          <p:cNvSpPr>
            <a:spLocks noChangeArrowheads="1"/>
          </p:cNvSpPr>
          <p:nvPr/>
        </p:nvSpPr>
        <p:spPr bwMode="white">
          <a:xfrm>
            <a:off x="0" y="0"/>
            <a:ext cx="9144000" cy="14478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Rectangle 23">
            <a:extLst>
              <a:ext uri="{FF2B5EF4-FFF2-40B4-BE49-F238E27FC236}">
                <a16:creationId xmlns:a16="http://schemas.microsoft.com/office/drawing/2014/main" id="{318698EE-7A0F-4D52-A158-D9FD75C59CC9}"/>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Rectangle 24">
            <a:extLst>
              <a:ext uri="{FF2B5EF4-FFF2-40B4-BE49-F238E27FC236}">
                <a16:creationId xmlns:a16="http://schemas.microsoft.com/office/drawing/2014/main" id="{008576BC-F683-4717-8508-0EF001B3E0DD}"/>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Rectangle 25">
            <a:extLst>
              <a:ext uri="{FF2B5EF4-FFF2-40B4-BE49-F238E27FC236}">
                <a16:creationId xmlns:a16="http://schemas.microsoft.com/office/drawing/2014/main" id="{EE9009C4-EA1D-4DBF-B214-94CC34C8DB15}"/>
              </a:ext>
            </a:extLst>
          </p:cNvPr>
          <p:cNvSpPr>
            <a:spLocks noChangeArrowheads="1"/>
          </p:cNvSpPr>
          <p:nvPr/>
        </p:nvSpPr>
        <p:spPr bwMode="white">
          <a:xfrm>
            <a:off x="899160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Rectangle 11">
            <a:extLst>
              <a:ext uri="{FF2B5EF4-FFF2-40B4-BE49-F238E27FC236}">
                <a16:creationId xmlns:a16="http://schemas.microsoft.com/office/drawing/2014/main" id="{B88B5143-BA13-4263-8B8A-14358EC221EE}"/>
              </a:ext>
            </a:extLst>
          </p:cNvPr>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89A552EE-CAD1-4D8C-958B-FD3C6160A71F}"/>
              </a:ext>
            </a:extLst>
          </p:cNvPr>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3">
            <a:extLst>
              <a:ext uri="{FF2B5EF4-FFF2-40B4-BE49-F238E27FC236}">
                <a16:creationId xmlns:a16="http://schemas.microsoft.com/office/drawing/2014/main" id="{6EB34890-4193-4CE0-B74A-4B4138847278}"/>
              </a:ext>
            </a:extLst>
          </p:cNvPr>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a:extLst>
              <a:ext uri="{FF2B5EF4-FFF2-40B4-BE49-F238E27FC236}">
                <a16:creationId xmlns:a16="http://schemas.microsoft.com/office/drawing/2014/main" id="{92EAC1EB-7F8B-4586-AEA9-849AB1B6F837}"/>
              </a:ext>
            </a:extLst>
          </p:cNvPr>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15">
            <a:extLst>
              <a:ext uri="{FF2B5EF4-FFF2-40B4-BE49-F238E27FC236}">
                <a16:creationId xmlns:a16="http://schemas.microsoft.com/office/drawing/2014/main" id="{416FA3BA-5E28-4002-A8F9-7DD58137DFE5}"/>
              </a:ext>
            </a:extLst>
          </p:cNvPr>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7" name="Oval 16">
            <a:extLst>
              <a:ext uri="{FF2B5EF4-FFF2-40B4-BE49-F238E27FC236}">
                <a16:creationId xmlns:a16="http://schemas.microsoft.com/office/drawing/2014/main" id="{FF3482A0-125F-453B-A3FB-546093C87E87}"/>
              </a:ext>
            </a:extLst>
          </p:cNvPr>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25"/>
          <p:cNvSpPr>
            <a:spLocks noGrp="1"/>
          </p:cNvSpPr>
          <p:nvPr>
            <p:ph sz="quarter" idx="4"/>
          </p:nvPr>
        </p:nvSpPr>
        <p:spPr>
          <a:xfrm>
            <a:off x="4800600" y="2471383"/>
            <a:ext cx="4038600" cy="38221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itle 22"/>
          <p:cNvSpPr>
            <a:spLocks noGrp="1"/>
          </p:cNvSpPr>
          <p:nvPr>
            <p:ph type="title"/>
          </p:nvPr>
        </p:nvSpPr>
        <p:spPr/>
        <p:txBody>
          <a:bodyPr rtlCol="0"/>
          <a:lstStyle/>
          <a:p>
            <a:r>
              <a:rPr lang="en-US"/>
              <a:t>Click to edit Master title style</a:t>
            </a:r>
          </a:p>
        </p:txBody>
      </p:sp>
      <p:sp>
        <p:nvSpPr>
          <p:cNvPr id="18" name="Date Placeholder 6">
            <a:extLst>
              <a:ext uri="{FF2B5EF4-FFF2-40B4-BE49-F238E27FC236}">
                <a16:creationId xmlns:a16="http://schemas.microsoft.com/office/drawing/2014/main" id="{A66155F7-F1B7-4484-B883-01E09DF61433}"/>
              </a:ext>
            </a:extLst>
          </p:cNvPr>
          <p:cNvSpPr>
            <a:spLocks noGrp="1"/>
          </p:cNvSpPr>
          <p:nvPr>
            <p:ph type="dt" sz="half" idx="10"/>
          </p:nvPr>
        </p:nvSpPr>
        <p:spPr/>
        <p:txBody>
          <a:bodyPr/>
          <a:lstStyle>
            <a:lvl1pPr>
              <a:defRPr/>
            </a:lvl1pPr>
          </a:lstStyle>
          <a:p>
            <a:pPr>
              <a:defRPr/>
            </a:pPr>
            <a:endParaRPr lang="en-GB"/>
          </a:p>
        </p:txBody>
      </p:sp>
      <p:sp>
        <p:nvSpPr>
          <p:cNvPr id="19" name="Footer Placeholder 7">
            <a:extLst>
              <a:ext uri="{FF2B5EF4-FFF2-40B4-BE49-F238E27FC236}">
                <a16:creationId xmlns:a16="http://schemas.microsoft.com/office/drawing/2014/main" id="{4FE2BD87-568D-4763-8B7E-E52DE754F193}"/>
              </a:ext>
            </a:extLst>
          </p:cNvPr>
          <p:cNvSpPr>
            <a:spLocks noGrp="1"/>
          </p:cNvSpPr>
          <p:nvPr>
            <p:ph type="ftr" sz="quarter" idx="11"/>
          </p:nvPr>
        </p:nvSpPr>
        <p:spPr>
          <a:xfrm>
            <a:off x="304800" y="6410325"/>
            <a:ext cx="3581400" cy="365125"/>
          </a:xfrm>
        </p:spPr>
        <p:txBody>
          <a:bodyPr/>
          <a:lstStyle>
            <a:lvl1pPr>
              <a:defRPr/>
            </a:lvl1pPr>
          </a:lstStyle>
          <a:p>
            <a:pPr>
              <a:defRPr/>
            </a:pPr>
            <a:endParaRPr lang="en-GB"/>
          </a:p>
        </p:txBody>
      </p:sp>
      <p:sp>
        <p:nvSpPr>
          <p:cNvPr id="20" name="Slide Number Placeholder 8">
            <a:extLst>
              <a:ext uri="{FF2B5EF4-FFF2-40B4-BE49-F238E27FC236}">
                <a16:creationId xmlns:a16="http://schemas.microsoft.com/office/drawing/2014/main" id="{B342706B-2AE8-4DAE-89C4-D9D9B48B2F53}"/>
              </a:ext>
            </a:extLst>
          </p:cNvPr>
          <p:cNvSpPr>
            <a:spLocks noGrp="1"/>
          </p:cNvSpPr>
          <p:nvPr>
            <p:ph type="sldNum" sz="quarter" idx="12"/>
          </p:nvPr>
        </p:nvSpPr>
        <p:spPr>
          <a:xfrm>
            <a:off x="4343400" y="1042988"/>
            <a:ext cx="457200" cy="441325"/>
          </a:xfrm>
        </p:spPr>
        <p:txBody>
          <a:bodyPr/>
          <a:lstStyle>
            <a:lvl1pPr>
              <a:defRPr smtClean="0"/>
            </a:lvl1pPr>
          </a:lstStyle>
          <a:p>
            <a:pPr>
              <a:defRPr/>
            </a:pPr>
            <a:fld id="{9031E7CD-695E-4182-942E-84AE0B1609CF}" type="slidenum">
              <a:rPr lang="en-GB" altLang="en-US"/>
              <a:pPr>
                <a:defRPr/>
              </a:pPr>
              <a:t>‹#›</a:t>
            </a:fld>
            <a:endParaRPr lang="en-GB" altLang="en-US"/>
          </a:p>
        </p:txBody>
      </p:sp>
    </p:spTree>
    <p:extLst>
      <p:ext uri="{BB962C8B-B14F-4D97-AF65-F5344CB8AC3E}">
        <p14:creationId xmlns:p14="http://schemas.microsoft.com/office/powerpoint/2010/main" val="178555272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E390522-9B93-40B5-89E3-A932DC15E8E8}"/>
              </a:ext>
            </a:extLst>
          </p:cNvPr>
          <p:cNvSpPr>
            <a:spLocks noGrp="1"/>
          </p:cNvSpPr>
          <p:nvPr>
            <p:ph type="dt" sz="half" idx="10"/>
          </p:nvPr>
        </p:nvSpPr>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A7BE42AB-AA5E-43CF-8D58-26998EE4EF77}"/>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11D3940C-BECD-486B-9964-ADF09F08A2B6}"/>
              </a:ext>
            </a:extLst>
          </p:cNvPr>
          <p:cNvSpPr>
            <a:spLocks noGrp="1"/>
          </p:cNvSpPr>
          <p:nvPr>
            <p:ph type="sldNum" sz="quarter" idx="12"/>
          </p:nvPr>
        </p:nvSpPr>
        <p:spPr>
          <a:xfrm>
            <a:off x="4343400" y="1036638"/>
            <a:ext cx="457200" cy="441325"/>
          </a:xfrm>
        </p:spPr>
        <p:txBody>
          <a:bodyPr/>
          <a:lstStyle>
            <a:lvl1pPr>
              <a:defRPr smtClean="0"/>
            </a:lvl1pPr>
          </a:lstStyle>
          <a:p>
            <a:pPr>
              <a:defRPr/>
            </a:pPr>
            <a:fld id="{54148557-1714-4E70-9283-CA8E76975812}" type="slidenum">
              <a:rPr lang="en-GB" altLang="en-US"/>
              <a:pPr>
                <a:defRPr/>
              </a:pPr>
              <a:t>‹#›</a:t>
            </a:fld>
            <a:endParaRPr lang="en-GB" altLang="en-US"/>
          </a:p>
        </p:txBody>
      </p:sp>
    </p:spTree>
    <p:extLst>
      <p:ext uri="{BB962C8B-B14F-4D97-AF65-F5344CB8AC3E}">
        <p14:creationId xmlns:p14="http://schemas.microsoft.com/office/powerpoint/2010/main" val="1417196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a:extLst>
              <a:ext uri="{FF2B5EF4-FFF2-40B4-BE49-F238E27FC236}">
                <a16:creationId xmlns:a16="http://schemas.microsoft.com/office/drawing/2014/main" id="{5B88DD88-907F-4ADC-9B2D-79C3FF4DDAEF}"/>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 name="Rectangle 20">
            <a:extLst>
              <a:ext uri="{FF2B5EF4-FFF2-40B4-BE49-F238E27FC236}">
                <a16:creationId xmlns:a16="http://schemas.microsoft.com/office/drawing/2014/main" id="{396838D9-D163-4F6B-98D3-E2F34A12539F}"/>
              </a:ext>
            </a:extLst>
          </p:cNvPr>
          <p:cNvSpPr>
            <a:spLocks noChangeArrowheads="1"/>
          </p:cNvSpPr>
          <p:nvPr/>
        </p:nvSpPr>
        <p:spPr bwMode="white">
          <a:xfrm>
            <a:off x="0" y="0"/>
            <a:ext cx="9144000" cy="155575"/>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4" name="Rectangle 23">
            <a:extLst>
              <a:ext uri="{FF2B5EF4-FFF2-40B4-BE49-F238E27FC236}">
                <a16:creationId xmlns:a16="http://schemas.microsoft.com/office/drawing/2014/main" id="{96BE26AE-E7BF-4BE5-8B07-501796FED338}"/>
              </a:ext>
            </a:extLst>
          </p:cNvPr>
          <p:cNvSpPr>
            <a:spLocks noChangeArrowheads="1"/>
          </p:cNvSpPr>
          <p:nvPr/>
        </p:nvSpPr>
        <p:spPr bwMode="white">
          <a:xfrm>
            <a:off x="899160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5" name="Rectangle 24">
            <a:extLst>
              <a:ext uri="{FF2B5EF4-FFF2-40B4-BE49-F238E27FC236}">
                <a16:creationId xmlns:a16="http://schemas.microsoft.com/office/drawing/2014/main" id="{8CFCCAE5-C657-4D69-B929-F327CC2482B0}"/>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6" name="Rectangle 5">
            <a:extLst>
              <a:ext uri="{FF2B5EF4-FFF2-40B4-BE49-F238E27FC236}">
                <a16:creationId xmlns:a16="http://schemas.microsoft.com/office/drawing/2014/main" id="{17DB492C-06B2-42C5-A7EE-154C739C125F}"/>
              </a:ext>
            </a:extLst>
          </p:cNvPr>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a:extLst>
              <a:ext uri="{FF2B5EF4-FFF2-40B4-BE49-F238E27FC236}">
                <a16:creationId xmlns:a16="http://schemas.microsoft.com/office/drawing/2014/main" id="{2A2AA4A8-1901-4F63-875B-750D018119D5}"/>
              </a:ext>
            </a:extLst>
          </p:cNvPr>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a:extLst>
              <a:ext uri="{FF2B5EF4-FFF2-40B4-BE49-F238E27FC236}">
                <a16:creationId xmlns:a16="http://schemas.microsoft.com/office/drawing/2014/main" id="{1C96E368-834E-46F6-9F91-A64EAC586599}"/>
              </a:ext>
            </a:extLst>
          </p:cNvPr>
          <p:cNvSpPr>
            <a:spLocks noGrp="1"/>
          </p:cNvSpPr>
          <p:nvPr>
            <p:ph type="dt" sz="half" idx="10"/>
          </p:nvPr>
        </p:nvSpPr>
        <p:spPr/>
        <p:txBody>
          <a:bodyPr/>
          <a:lstStyle>
            <a:lvl1pPr>
              <a:defRPr/>
            </a:lvl1pPr>
          </a:lstStyle>
          <a:p>
            <a:pPr>
              <a:defRPr/>
            </a:pPr>
            <a:endParaRPr lang="en-GB"/>
          </a:p>
        </p:txBody>
      </p:sp>
      <p:sp>
        <p:nvSpPr>
          <p:cNvPr id="9" name="Footer Placeholder 2">
            <a:extLst>
              <a:ext uri="{FF2B5EF4-FFF2-40B4-BE49-F238E27FC236}">
                <a16:creationId xmlns:a16="http://schemas.microsoft.com/office/drawing/2014/main" id="{E7F25982-9B54-4329-8D4D-219F5CB95DCE}"/>
              </a:ext>
            </a:extLst>
          </p:cNvPr>
          <p:cNvSpPr>
            <a:spLocks noGrp="1"/>
          </p:cNvSpPr>
          <p:nvPr>
            <p:ph type="ftr" sz="quarter" idx="11"/>
          </p:nvPr>
        </p:nvSpPr>
        <p:spPr/>
        <p:txBody>
          <a:bodyPr/>
          <a:lstStyle>
            <a:lvl1pPr>
              <a:defRPr/>
            </a:lvl1pPr>
          </a:lstStyle>
          <a:p>
            <a:pPr>
              <a:defRPr/>
            </a:pPr>
            <a:endParaRPr lang="en-GB"/>
          </a:p>
        </p:txBody>
      </p:sp>
      <p:sp>
        <p:nvSpPr>
          <p:cNvPr id="10" name="Slide Number Placeholder 3">
            <a:extLst>
              <a:ext uri="{FF2B5EF4-FFF2-40B4-BE49-F238E27FC236}">
                <a16:creationId xmlns:a16="http://schemas.microsoft.com/office/drawing/2014/main" id="{CE4C741F-D15C-4986-BD47-C01AAB005805}"/>
              </a:ext>
            </a:extLst>
          </p:cNvPr>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3D02FED5-CE76-4442-AB59-07D9320B7907}" type="slidenum">
              <a:rPr lang="en-GB" altLang="en-US"/>
              <a:pPr>
                <a:defRPr/>
              </a:pPr>
              <a:t>‹#›</a:t>
            </a:fld>
            <a:endParaRPr lang="en-GB" altLang="en-US"/>
          </a:p>
        </p:txBody>
      </p:sp>
    </p:spTree>
    <p:extLst>
      <p:ext uri="{BB962C8B-B14F-4D97-AF65-F5344CB8AC3E}">
        <p14:creationId xmlns:p14="http://schemas.microsoft.com/office/powerpoint/2010/main" val="157439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CF18DAF-F3D0-4289-9AC1-8711D61543E4}"/>
              </a:ext>
            </a:extLst>
          </p:cNvPr>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20">
            <a:extLst>
              <a:ext uri="{FF2B5EF4-FFF2-40B4-BE49-F238E27FC236}">
                <a16:creationId xmlns:a16="http://schemas.microsoft.com/office/drawing/2014/main" id="{481E956E-F32D-4D51-B2EA-6D5F655C8BA1}"/>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Rectangle 23">
            <a:extLst>
              <a:ext uri="{FF2B5EF4-FFF2-40B4-BE49-F238E27FC236}">
                <a16:creationId xmlns:a16="http://schemas.microsoft.com/office/drawing/2014/main" id="{D4B4CB6E-C0C3-4FD0-AE06-0B5C39A35F9D}"/>
              </a:ext>
            </a:extLst>
          </p:cNvPr>
          <p:cNvSpPr>
            <a:spLocks noChangeArrowheads="1"/>
          </p:cNvSpPr>
          <p:nvPr/>
        </p:nvSpPr>
        <p:spPr bwMode="white">
          <a:xfrm>
            <a:off x="899160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Rectangle 24">
            <a:extLst>
              <a:ext uri="{FF2B5EF4-FFF2-40B4-BE49-F238E27FC236}">
                <a16:creationId xmlns:a16="http://schemas.microsoft.com/office/drawing/2014/main" id="{293D6FC8-3296-4F16-91C7-1E1013C208E0}"/>
              </a:ext>
            </a:extLst>
          </p:cNvPr>
          <p:cNvSpPr>
            <a:spLocks noChangeArrowheads="1"/>
          </p:cNvSpPr>
          <p:nvPr/>
        </p:nvSpPr>
        <p:spPr bwMode="white">
          <a:xfrm>
            <a:off x="0" y="0"/>
            <a:ext cx="9144000" cy="119063"/>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Rectangle 25">
            <a:extLst>
              <a:ext uri="{FF2B5EF4-FFF2-40B4-BE49-F238E27FC236}">
                <a16:creationId xmlns:a16="http://schemas.microsoft.com/office/drawing/2014/main" id="{661623DC-03C2-4EBE-A5B8-B6B39E125BF3}"/>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Rectangle 9">
            <a:extLst>
              <a:ext uri="{FF2B5EF4-FFF2-40B4-BE49-F238E27FC236}">
                <a16:creationId xmlns:a16="http://schemas.microsoft.com/office/drawing/2014/main" id="{1110FF38-8D64-4AE5-B1C3-6A3FF85242F3}"/>
              </a:ext>
            </a:extLst>
          </p:cNvPr>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9304A06-923E-459C-ABDD-30C7609D4BDE}"/>
              </a:ext>
            </a:extLst>
          </p:cNvPr>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a:extLst>
              <a:ext uri="{FF2B5EF4-FFF2-40B4-BE49-F238E27FC236}">
                <a16:creationId xmlns:a16="http://schemas.microsoft.com/office/drawing/2014/main" id="{75A95585-737C-4602-8018-1682BF7A9D63}"/>
              </a:ext>
            </a:extLst>
          </p:cNvPr>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a:extLst>
              <a:ext uri="{FF2B5EF4-FFF2-40B4-BE49-F238E27FC236}">
                <a16:creationId xmlns:a16="http://schemas.microsoft.com/office/drawing/2014/main" id="{E8D5BC8D-A53F-4A91-8561-6C6C9B56C7E7}"/>
              </a:ext>
            </a:extLst>
          </p:cNvPr>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4" name="Oval 13">
            <a:extLst>
              <a:ext uri="{FF2B5EF4-FFF2-40B4-BE49-F238E27FC236}">
                <a16:creationId xmlns:a16="http://schemas.microsoft.com/office/drawing/2014/main" id="{B9FB8783-4193-4D1E-841E-14286ACF5EC2}"/>
              </a:ext>
            </a:extLst>
          </p:cNvPr>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5D7547E-A8F9-4B98-BCA1-88B69117E6F4}"/>
              </a:ext>
            </a:extLst>
          </p:cNvPr>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lide Number Placeholder 6">
            <a:extLst>
              <a:ext uri="{FF2B5EF4-FFF2-40B4-BE49-F238E27FC236}">
                <a16:creationId xmlns:a16="http://schemas.microsoft.com/office/drawing/2014/main" id="{DF9F53ED-6C99-4537-AE3B-DCDC003DDD77}"/>
              </a:ext>
            </a:extLst>
          </p:cNvPr>
          <p:cNvSpPr>
            <a:spLocks noGrp="1"/>
          </p:cNvSpPr>
          <p:nvPr>
            <p:ph type="sldNum" sz="quarter" idx="10"/>
          </p:nvPr>
        </p:nvSpPr>
        <p:spPr>
          <a:xfrm>
            <a:off x="1371600" y="312738"/>
            <a:ext cx="457200" cy="441325"/>
          </a:xfrm>
        </p:spPr>
        <p:txBody>
          <a:bodyPr/>
          <a:lstStyle>
            <a:lvl1pPr>
              <a:defRPr smtClean="0"/>
            </a:lvl1pPr>
          </a:lstStyle>
          <a:p>
            <a:pPr>
              <a:defRPr/>
            </a:pPr>
            <a:fld id="{17F2D799-D54E-44D3-8E6D-CBEB2659EED5}" type="slidenum">
              <a:rPr lang="en-GB" altLang="en-US"/>
              <a:pPr>
                <a:defRPr/>
              </a:pPr>
              <a:t>‹#›</a:t>
            </a:fld>
            <a:endParaRPr lang="en-GB" altLang="en-US"/>
          </a:p>
        </p:txBody>
      </p:sp>
      <p:sp>
        <p:nvSpPr>
          <p:cNvPr id="17" name="Date Placeholder 4">
            <a:extLst>
              <a:ext uri="{FF2B5EF4-FFF2-40B4-BE49-F238E27FC236}">
                <a16:creationId xmlns:a16="http://schemas.microsoft.com/office/drawing/2014/main" id="{A5E808CF-7852-4549-9D8D-F97D1E0AC9B1}"/>
              </a:ext>
            </a:extLst>
          </p:cNvPr>
          <p:cNvSpPr>
            <a:spLocks noGrp="1"/>
          </p:cNvSpPr>
          <p:nvPr>
            <p:ph type="dt" sz="half" idx="11"/>
          </p:nvPr>
        </p:nvSpPr>
        <p:spPr/>
        <p:txBody>
          <a:bodyPr/>
          <a:lstStyle>
            <a:lvl1pPr>
              <a:defRPr/>
            </a:lvl1pPr>
          </a:lstStyle>
          <a:p>
            <a:pPr>
              <a:defRPr/>
            </a:pPr>
            <a:endParaRPr lang="en-GB"/>
          </a:p>
        </p:txBody>
      </p:sp>
      <p:sp>
        <p:nvSpPr>
          <p:cNvPr id="18" name="Footer Placeholder 5">
            <a:extLst>
              <a:ext uri="{FF2B5EF4-FFF2-40B4-BE49-F238E27FC236}">
                <a16:creationId xmlns:a16="http://schemas.microsoft.com/office/drawing/2014/main" id="{7C429096-C6E8-475A-A277-951F63B5A677}"/>
              </a:ext>
            </a:extLst>
          </p:cNvPr>
          <p:cNvSpPr>
            <a:spLocks noGrp="1"/>
          </p:cNvSpPr>
          <p:nvPr>
            <p:ph type="ftr" sz="quarter" idx="12"/>
          </p:nvPr>
        </p:nvSpPr>
        <p:spPr>
          <a:xfrm>
            <a:off x="301625" y="6410325"/>
            <a:ext cx="3382963" cy="366713"/>
          </a:xfrm>
        </p:spPr>
        <p:txBody>
          <a:bodyPr/>
          <a:lstStyle>
            <a:lvl1pPr>
              <a:defRPr/>
            </a:lvl1pPr>
          </a:lstStyle>
          <a:p>
            <a:pPr>
              <a:defRPr/>
            </a:pPr>
            <a:endParaRPr lang="en-GB"/>
          </a:p>
        </p:txBody>
      </p:sp>
    </p:spTree>
    <p:extLst>
      <p:ext uri="{BB962C8B-B14F-4D97-AF65-F5344CB8AC3E}">
        <p14:creationId xmlns:p14="http://schemas.microsoft.com/office/powerpoint/2010/main" val="150864631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a:extLst>
              <a:ext uri="{FF2B5EF4-FFF2-40B4-BE49-F238E27FC236}">
                <a16:creationId xmlns:a16="http://schemas.microsoft.com/office/drawing/2014/main" id="{F430E962-B03C-41D8-8233-239979173B1A}"/>
              </a:ext>
            </a:extLst>
          </p:cNvPr>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20">
            <a:extLst>
              <a:ext uri="{FF2B5EF4-FFF2-40B4-BE49-F238E27FC236}">
                <a16:creationId xmlns:a16="http://schemas.microsoft.com/office/drawing/2014/main" id="{04D1D7A0-61DB-492B-B35A-89A136813A08}"/>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Rectangle 23">
            <a:extLst>
              <a:ext uri="{FF2B5EF4-FFF2-40B4-BE49-F238E27FC236}">
                <a16:creationId xmlns:a16="http://schemas.microsoft.com/office/drawing/2014/main" id="{F40FA453-E587-4D92-9691-7C143D60E4A0}"/>
              </a:ext>
            </a:extLst>
          </p:cNvPr>
          <p:cNvSpPr>
            <a:spLocks noChangeArrowheads="1"/>
          </p:cNvSpPr>
          <p:nvPr/>
        </p:nvSpPr>
        <p:spPr bwMode="white">
          <a:xfrm>
            <a:off x="899160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Rectangle 24">
            <a:extLst>
              <a:ext uri="{FF2B5EF4-FFF2-40B4-BE49-F238E27FC236}">
                <a16:creationId xmlns:a16="http://schemas.microsoft.com/office/drawing/2014/main" id="{1AB6D11C-46F0-4175-8984-FE6B598222CA}"/>
              </a:ext>
            </a:extLst>
          </p:cNvPr>
          <p:cNvSpPr>
            <a:spLocks noChangeArrowheads="1"/>
          </p:cNvSpPr>
          <p:nvPr/>
        </p:nvSpPr>
        <p:spPr bwMode="white">
          <a:xfrm>
            <a:off x="0" y="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Rectangle 25">
            <a:extLst>
              <a:ext uri="{FF2B5EF4-FFF2-40B4-BE49-F238E27FC236}">
                <a16:creationId xmlns:a16="http://schemas.microsoft.com/office/drawing/2014/main" id="{1E39EF7A-20B1-452F-8D5E-487EFA435549}"/>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Rectangle 9">
            <a:extLst>
              <a:ext uri="{FF2B5EF4-FFF2-40B4-BE49-F238E27FC236}">
                <a16:creationId xmlns:a16="http://schemas.microsoft.com/office/drawing/2014/main" id="{486EE9E2-0593-4DB5-ACCF-67756F675D67}"/>
              </a:ext>
            </a:extLst>
          </p:cNvPr>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a:extLst>
              <a:ext uri="{FF2B5EF4-FFF2-40B4-BE49-F238E27FC236}">
                <a16:creationId xmlns:a16="http://schemas.microsoft.com/office/drawing/2014/main" id="{37594853-2B6A-445E-BCAA-E061C0FD762E}"/>
              </a:ext>
            </a:extLst>
          </p:cNvPr>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55D9F273-C90A-4A8D-84DF-FEAE26719E51}"/>
              </a:ext>
            </a:extLst>
          </p:cNvPr>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a:extLst>
              <a:ext uri="{FF2B5EF4-FFF2-40B4-BE49-F238E27FC236}">
                <a16:creationId xmlns:a16="http://schemas.microsoft.com/office/drawing/2014/main" id="{AFFC6386-1834-4C61-BE3D-C107A40B0CBD}"/>
              </a:ext>
            </a:extLst>
          </p:cNvPr>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4" name="Oval 13">
            <a:extLst>
              <a:ext uri="{FF2B5EF4-FFF2-40B4-BE49-F238E27FC236}">
                <a16:creationId xmlns:a16="http://schemas.microsoft.com/office/drawing/2014/main" id="{EFF9229D-E13A-4F9E-88C9-797BDFEBEA11}"/>
              </a:ext>
            </a:extLst>
          </p:cNvPr>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D377933B-3D6B-408B-BDD0-24076ABF737F}"/>
              </a:ext>
            </a:extLst>
          </p:cNvPr>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a:t>Click to edit Master title style</a:t>
            </a:r>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a:t>Click to edit Master text styles</a:t>
            </a:r>
          </a:p>
        </p:txBody>
      </p:sp>
      <p:sp>
        <p:nvSpPr>
          <p:cNvPr id="16" name="Slide Number Placeholder 6">
            <a:extLst>
              <a:ext uri="{FF2B5EF4-FFF2-40B4-BE49-F238E27FC236}">
                <a16:creationId xmlns:a16="http://schemas.microsoft.com/office/drawing/2014/main" id="{429B0CE7-F062-4CFE-A872-9B9215EC7665}"/>
              </a:ext>
            </a:extLst>
          </p:cNvPr>
          <p:cNvSpPr>
            <a:spLocks noGrp="1"/>
          </p:cNvSpPr>
          <p:nvPr>
            <p:ph type="sldNum" sz="quarter" idx="10"/>
          </p:nvPr>
        </p:nvSpPr>
        <p:spPr>
          <a:xfrm>
            <a:off x="1371600" y="312738"/>
            <a:ext cx="457200" cy="441325"/>
          </a:xfrm>
        </p:spPr>
        <p:txBody>
          <a:bodyPr/>
          <a:lstStyle>
            <a:lvl1pPr>
              <a:defRPr smtClean="0"/>
            </a:lvl1pPr>
          </a:lstStyle>
          <a:p>
            <a:pPr>
              <a:defRPr/>
            </a:pPr>
            <a:fld id="{703C007F-867C-440E-8862-0DEC72372875}" type="slidenum">
              <a:rPr lang="en-GB" altLang="en-US"/>
              <a:pPr>
                <a:defRPr/>
              </a:pPr>
              <a:t>‹#›</a:t>
            </a:fld>
            <a:endParaRPr lang="en-GB" altLang="en-US"/>
          </a:p>
        </p:txBody>
      </p:sp>
      <p:sp>
        <p:nvSpPr>
          <p:cNvPr id="17" name="Date Placeholder 4">
            <a:extLst>
              <a:ext uri="{FF2B5EF4-FFF2-40B4-BE49-F238E27FC236}">
                <a16:creationId xmlns:a16="http://schemas.microsoft.com/office/drawing/2014/main" id="{D70AE183-1B3A-43D3-8D3E-E0507FC995C5}"/>
              </a:ext>
            </a:extLst>
          </p:cNvPr>
          <p:cNvSpPr>
            <a:spLocks noGrp="1"/>
          </p:cNvSpPr>
          <p:nvPr>
            <p:ph type="dt" sz="half" idx="11"/>
          </p:nvPr>
        </p:nvSpPr>
        <p:spPr>
          <a:xfrm>
            <a:off x="5788025" y="6405563"/>
            <a:ext cx="3044825" cy="365125"/>
          </a:xfrm>
        </p:spPr>
        <p:txBody>
          <a:bodyPr/>
          <a:lstStyle>
            <a:lvl1pPr>
              <a:defRPr/>
            </a:lvl1pPr>
          </a:lstStyle>
          <a:p>
            <a:pPr>
              <a:defRPr/>
            </a:pPr>
            <a:endParaRPr lang="en-GB"/>
          </a:p>
        </p:txBody>
      </p:sp>
      <p:sp>
        <p:nvSpPr>
          <p:cNvPr id="18" name="Footer Placeholder 5">
            <a:extLst>
              <a:ext uri="{FF2B5EF4-FFF2-40B4-BE49-F238E27FC236}">
                <a16:creationId xmlns:a16="http://schemas.microsoft.com/office/drawing/2014/main" id="{11316764-C34D-4586-BE2F-0710877AF1E0}"/>
              </a:ext>
            </a:extLst>
          </p:cNvPr>
          <p:cNvSpPr>
            <a:spLocks noGrp="1"/>
          </p:cNvSpPr>
          <p:nvPr>
            <p:ph type="ftr" sz="quarter" idx="12"/>
          </p:nvPr>
        </p:nvSpPr>
        <p:spPr>
          <a:xfrm>
            <a:off x="301625" y="6410325"/>
            <a:ext cx="3584575" cy="366713"/>
          </a:xfrm>
        </p:spPr>
        <p:txBody>
          <a:bodyPr/>
          <a:lstStyle>
            <a:lvl1pPr>
              <a:defRPr/>
            </a:lvl1pPr>
          </a:lstStyle>
          <a:p>
            <a:pPr>
              <a:defRPr/>
            </a:pPr>
            <a:endParaRPr lang="en-GB"/>
          </a:p>
        </p:txBody>
      </p:sp>
    </p:spTree>
    <p:extLst>
      <p:ext uri="{BB962C8B-B14F-4D97-AF65-F5344CB8AC3E}">
        <p14:creationId xmlns:p14="http://schemas.microsoft.com/office/powerpoint/2010/main" val="3148640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a:extLst>
              <a:ext uri="{FF2B5EF4-FFF2-40B4-BE49-F238E27FC236}">
                <a16:creationId xmlns:a16="http://schemas.microsoft.com/office/drawing/2014/main" id="{4A45B697-2A3F-44A2-AE7F-BE8C86266D0E}"/>
              </a:ext>
            </a:extLst>
          </p:cNvPr>
          <p:cNvSpPr>
            <a:spLocks noChangeArrowheads="1"/>
          </p:cNvSpPr>
          <p:nvPr/>
        </p:nvSpPr>
        <p:spPr bwMode="white">
          <a:xfrm>
            <a:off x="0" y="6705600"/>
            <a:ext cx="9144000" cy="1524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27" name="Rectangle 15">
            <a:extLst>
              <a:ext uri="{FF2B5EF4-FFF2-40B4-BE49-F238E27FC236}">
                <a16:creationId xmlns:a16="http://schemas.microsoft.com/office/drawing/2014/main" id="{6D1146C9-66F5-412B-87C7-515DF39AEEBB}"/>
              </a:ext>
            </a:extLst>
          </p:cNvPr>
          <p:cNvSpPr>
            <a:spLocks noChangeArrowheads="1"/>
          </p:cNvSpPr>
          <p:nvPr/>
        </p:nvSpPr>
        <p:spPr bwMode="white">
          <a:xfrm>
            <a:off x="0" y="0"/>
            <a:ext cx="9144000" cy="1393825"/>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28" name="Rectangle 17">
            <a:extLst>
              <a:ext uri="{FF2B5EF4-FFF2-40B4-BE49-F238E27FC236}">
                <a16:creationId xmlns:a16="http://schemas.microsoft.com/office/drawing/2014/main" id="{2A21E080-3F2A-46ED-9434-0CB90921EED7}"/>
              </a:ext>
            </a:extLst>
          </p:cNvPr>
          <p:cNvSpPr>
            <a:spLocks noChangeArrowheads="1"/>
          </p:cNvSpPr>
          <p:nvPr/>
        </p:nvSpPr>
        <p:spPr bwMode="white">
          <a:xfrm>
            <a:off x="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29" name="Rectangle 18">
            <a:extLst>
              <a:ext uri="{FF2B5EF4-FFF2-40B4-BE49-F238E27FC236}">
                <a16:creationId xmlns:a16="http://schemas.microsoft.com/office/drawing/2014/main" id="{F39820D7-ACB9-456A-B63F-DDCB2C76F9F1}"/>
              </a:ext>
            </a:extLst>
          </p:cNvPr>
          <p:cNvSpPr>
            <a:spLocks noChangeArrowheads="1"/>
          </p:cNvSpPr>
          <p:nvPr/>
        </p:nvSpPr>
        <p:spPr bwMode="white">
          <a:xfrm>
            <a:off x="8991600" y="0"/>
            <a:ext cx="152400" cy="6858000"/>
          </a:xfrm>
          <a:prstGeom prst="rect">
            <a:avLst/>
          </a:prstGeom>
          <a:solidFill>
            <a:srgbClr val="FFFFFF"/>
          </a:solidFill>
          <a:ln>
            <a:noFill/>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Rectangle 8">
            <a:extLst>
              <a:ext uri="{FF2B5EF4-FFF2-40B4-BE49-F238E27FC236}">
                <a16:creationId xmlns:a16="http://schemas.microsoft.com/office/drawing/2014/main" id="{1C1F708A-0829-49BE-9A74-FA46F11E63F4}"/>
              </a:ext>
            </a:extLst>
          </p:cNvPr>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a:extLst>
              <a:ext uri="{FF2B5EF4-FFF2-40B4-BE49-F238E27FC236}">
                <a16:creationId xmlns:a16="http://schemas.microsoft.com/office/drawing/2014/main" id="{1152EABD-0405-48A1-B95D-B3926CF43883}"/>
              </a:ext>
            </a:extLst>
          </p:cNvPr>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endParaRPr lang="en-GB"/>
          </a:p>
        </p:txBody>
      </p:sp>
      <p:sp>
        <p:nvSpPr>
          <p:cNvPr id="3" name="Footer Placeholder 2">
            <a:extLst>
              <a:ext uri="{FF2B5EF4-FFF2-40B4-BE49-F238E27FC236}">
                <a16:creationId xmlns:a16="http://schemas.microsoft.com/office/drawing/2014/main" id="{39354706-10A2-498F-A7F4-201402CFBEED}"/>
              </a:ext>
            </a:extLst>
          </p:cNvPr>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GB"/>
          </a:p>
        </p:txBody>
      </p:sp>
      <p:sp>
        <p:nvSpPr>
          <p:cNvPr id="8" name="Rectangle 7">
            <a:extLst>
              <a:ext uri="{FF2B5EF4-FFF2-40B4-BE49-F238E27FC236}">
                <a16:creationId xmlns:a16="http://schemas.microsoft.com/office/drawing/2014/main" id="{6469FB85-8B19-436C-86C0-C9C12DD83126}"/>
              </a:ext>
            </a:extLst>
          </p:cNvPr>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a:extLst>
              <a:ext uri="{FF2B5EF4-FFF2-40B4-BE49-F238E27FC236}">
                <a16:creationId xmlns:a16="http://schemas.microsoft.com/office/drawing/2014/main" id="{14B7D4C2-36DA-4D94-BC51-23E3CAD6886A}"/>
              </a:ext>
            </a:extLst>
          </p:cNvPr>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a:extLst>
              <a:ext uri="{FF2B5EF4-FFF2-40B4-BE49-F238E27FC236}">
                <a16:creationId xmlns:a16="http://schemas.microsoft.com/office/drawing/2014/main" id="{AEBBBDD0-00C8-4B15-AFB0-4E1583262F07}"/>
              </a:ext>
            </a:extLst>
          </p:cNvPr>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5" name="Oval 14">
            <a:extLst>
              <a:ext uri="{FF2B5EF4-FFF2-40B4-BE49-F238E27FC236}">
                <a16:creationId xmlns:a16="http://schemas.microsoft.com/office/drawing/2014/main" id="{55A96142-CE6E-4647-BA0B-F2BAA77868E2}"/>
              </a:ext>
            </a:extLst>
          </p:cNvPr>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3" name="Slide Number Placeholder 22">
            <a:extLst>
              <a:ext uri="{FF2B5EF4-FFF2-40B4-BE49-F238E27FC236}">
                <a16:creationId xmlns:a16="http://schemas.microsoft.com/office/drawing/2014/main" id="{9B88131D-5FA5-4C2D-858B-4CA90724169E}"/>
              </a:ext>
            </a:extLst>
          </p:cNvPr>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smtClean="0">
                <a:solidFill>
                  <a:srgbClr val="7B9899"/>
                </a:solidFill>
              </a:defRPr>
            </a:lvl1pPr>
          </a:lstStyle>
          <a:p>
            <a:pPr>
              <a:defRPr/>
            </a:pPr>
            <a:fld id="{8385EBC1-375D-478D-807E-948DB4DA7FFD}" type="slidenum">
              <a:rPr lang="en-GB" altLang="en-US"/>
              <a:pPr>
                <a:defRPr/>
              </a:pPr>
              <a:t>‹#›</a:t>
            </a:fld>
            <a:endParaRPr lang="en-GB" altLang="en-US"/>
          </a:p>
        </p:txBody>
      </p:sp>
      <p:sp>
        <p:nvSpPr>
          <p:cNvPr id="1038" name="Title Placeholder 21">
            <a:extLst>
              <a:ext uri="{FF2B5EF4-FFF2-40B4-BE49-F238E27FC236}">
                <a16:creationId xmlns:a16="http://schemas.microsoft.com/office/drawing/2014/main" id="{BF360343-9A8B-48EF-9CF0-B097027591D0}"/>
              </a:ext>
            </a:extLst>
          </p:cNvPr>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9" name="Text Placeholder 12">
            <a:extLst>
              <a:ext uri="{FF2B5EF4-FFF2-40B4-BE49-F238E27FC236}">
                <a16:creationId xmlns:a16="http://schemas.microsoft.com/office/drawing/2014/main" id="{321B90BA-7431-4602-9328-9B9F513AAA29}"/>
              </a:ext>
            </a:extLst>
          </p:cNvPr>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4.png"/><Relationship Id="rId5" Type="http://schemas.openxmlformats.org/officeDocument/2006/relationships/image" Target="../media/image13.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4.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audio" Target="../media/media12.m4a"/><Relationship Id="rId7" Type="http://schemas.openxmlformats.org/officeDocument/2006/relationships/image" Target="../media/image4.png"/><Relationship Id="rId2" Type="http://schemas.microsoft.com/office/2007/relationships/media" Target="../media/media12.m4a"/><Relationship Id="rId1" Type="http://schemas.openxmlformats.org/officeDocument/2006/relationships/tags" Target="../tags/tag2.xml"/><Relationship Id="rId6" Type="http://schemas.openxmlformats.org/officeDocument/2006/relationships/image" Target="../media/image14.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hyperlink" Target="https://warwick.ac.uk/fac/arts/history/people/staff_index/bkumin/" TargetMode="External"/><Relationship Id="rId3" Type="http://schemas.openxmlformats.org/officeDocument/2006/relationships/slideLayout" Target="../slideLayouts/slideLayout2.xml"/><Relationship Id="rId7" Type="http://schemas.openxmlformats.org/officeDocument/2006/relationships/image" Target="../media/image6.jp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jpg"/><Relationship Id="rId5" Type="http://schemas.openxmlformats.org/officeDocument/2006/relationships/hyperlink" Target="http://go.warwick.ac.uk/germanyreformation" TargetMode="External"/><Relationship Id="rId10" Type="http://schemas.openxmlformats.org/officeDocument/2006/relationships/image" Target="../media/image4.png"/><Relationship Id="rId4" Type="http://schemas.openxmlformats.org/officeDocument/2006/relationships/notesSlide" Target="../notesSlides/notesSlide3.xml"/><Relationship Id="rId9" Type="http://schemas.openxmlformats.org/officeDocument/2006/relationships/hyperlink" Target="https://warwick.ac.uk/fac/arts/history/students/eportfolios/u1990624"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media/media5.m4a"/><Relationship Id="rId7" Type="http://schemas.openxmlformats.org/officeDocument/2006/relationships/image" Target="../media/image8.jpeg"/><Relationship Id="rId2" Type="http://schemas.microsoft.com/office/2007/relationships/media" Target="../media/media5.m4a"/><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notesSlide" Target="../notesSlides/notesSlide5.xml"/><Relationship Id="rId4"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4.png"/><Relationship Id="rId5" Type="http://schemas.openxmlformats.org/officeDocument/2006/relationships/image" Target="../media/image10.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4.png"/><Relationship Id="rId5" Type="http://schemas.openxmlformats.org/officeDocument/2006/relationships/image" Target="../media/image11.jpe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3">
            <a:extLst>
              <a:ext uri="{FF2B5EF4-FFF2-40B4-BE49-F238E27FC236}">
                <a16:creationId xmlns:a16="http://schemas.microsoft.com/office/drawing/2014/main" id="{2B11B87B-5197-4E56-A3C7-3B07EF06D0A0}"/>
              </a:ext>
            </a:extLst>
          </p:cNvPr>
          <p:cNvSpPr txBox="1">
            <a:spLocks noChangeArrowheads="1"/>
          </p:cNvSpPr>
          <p:nvPr/>
        </p:nvSpPr>
        <p:spPr bwMode="auto">
          <a:xfrm>
            <a:off x="762000" y="1981200"/>
            <a:ext cx="74676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endParaRPr lang="en-GB" altLang="en-US">
              <a:latin typeface="Arial Black" panose="020B0A04020102020204" pitchFamily="34" charset="0"/>
            </a:endParaRPr>
          </a:p>
          <a:p>
            <a:pPr algn="ctr">
              <a:spcBef>
                <a:spcPct val="50000"/>
              </a:spcBef>
            </a:pPr>
            <a:endParaRPr lang="en-GB" altLang="en-US" sz="2800">
              <a:latin typeface="Arial Black" panose="020B0A04020102020204" pitchFamily="34" charset="0"/>
            </a:endParaRPr>
          </a:p>
        </p:txBody>
      </p:sp>
      <p:pic>
        <p:nvPicPr>
          <p:cNvPr id="15363" name="Picture 13" descr="Beham (Sheep Shed)">
            <a:extLst>
              <a:ext uri="{FF2B5EF4-FFF2-40B4-BE49-F238E27FC236}">
                <a16:creationId xmlns:a16="http://schemas.microsoft.com/office/drawing/2014/main" id="{9EE99590-985A-41ED-8153-D2B3BC2E1A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836613"/>
            <a:ext cx="6324600" cy="422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 Box 12">
            <a:extLst>
              <a:ext uri="{FF2B5EF4-FFF2-40B4-BE49-F238E27FC236}">
                <a16:creationId xmlns:a16="http://schemas.microsoft.com/office/drawing/2014/main" id="{25ACC41B-EFEC-4277-B8EE-F93E1E7D97B5}"/>
              </a:ext>
            </a:extLst>
          </p:cNvPr>
          <p:cNvSpPr txBox="1">
            <a:spLocks noChangeArrowheads="1"/>
          </p:cNvSpPr>
          <p:nvPr/>
        </p:nvSpPr>
        <p:spPr bwMode="auto">
          <a:xfrm>
            <a:off x="0" y="5287963"/>
            <a:ext cx="9144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2800" b="1">
                <a:latin typeface="Calibri" panose="020F0502020204030204" pitchFamily="34" charset="0"/>
                <a:cs typeface="Calibri" panose="020F0502020204030204" pitchFamily="34" charset="0"/>
              </a:rPr>
              <a:t>The </a:t>
            </a:r>
            <a:r>
              <a:rPr lang="en-GB" altLang="en-US" sz="2800" b="1">
                <a:latin typeface="Calibri" panose="020F0502020204030204" pitchFamily="34" charset="0"/>
                <a:cs typeface="Calibri" panose="020F0502020204030204" pitchFamily="34" charset="0"/>
              </a:rPr>
              <a:t>Political </a:t>
            </a:r>
            <a:r>
              <a:rPr lang="en-US" altLang="en-US" sz="2800" b="1">
                <a:latin typeface="Calibri" panose="020F0502020204030204" pitchFamily="34" charset="0"/>
                <a:cs typeface="Calibri" panose="020F0502020204030204" pitchFamily="34" charset="0"/>
              </a:rPr>
              <a:t>Landscape</a:t>
            </a:r>
          </a:p>
          <a:p>
            <a:pPr algn="ctr"/>
            <a:r>
              <a:rPr lang="en-US" altLang="en-US" sz="2800" b="1">
                <a:latin typeface="Calibri" panose="020F0502020204030204" pitchFamily="34" charset="0"/>
                <a:cs typeface="Calibri" panose="020F0502020204030204" pitchFamily="34" charset="0"/>
              </a:rPr>
              <a:t>of the Holy Roman Empire</a:t>
            </a:r>
          </a:p>
          <a:p>
            <a:pPr algn="ctr"/>
            <a:endParaRPr lang="en-GB" altLang="en-US">
              <a:latin typeface="Calibri" panose="020F0502020204030204" pitchFamily="34" charset="0"/>
              <a:cs typeface="Calibri" panose="020F0502020204030204" pitchFamily="34" charset="0"/>
            </a:endParaRPr>
          </a:p>
        </p:txBody>
      </p:sp>
      <p:sp>
        <p:nvSpPr>
          <p:cNvPr id="15365" name="Text Box 12">
            <a:extLst>
              <a:ext uri="{FF2B5EF4-FFF2-40B4-BE49-F238E27FC236}">
                <a16:creationId xmlns:a16="http://schemas.microsoft.com/office/drawing/2014/main" id="{FB70D3CF-C2D5-4969-8FE8-A06CF2581948}"/>
              </a:ext>
            </a:extLst>
          </p:cNvPr>
          <p:cNvSpPr txBox="1">
            <a:spLocks noChangeArrowheads="1"/>
          </p:cNvSpPr>
          <p:nvPr/>
        </p:nvSpPr>
        <p:spPr bwMode="auto">
          <a:xfrm>
            <a:off x="-77788" y="268288"/>
            <a:ext cx="9144001"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2000">
                <a:latin typeface="Calibri" panose="020F0502020204030204" pitchFamily="34" charset="0"/>
                <a:cs typeface="Calibri" panose="020F0502020204030204" pitchFamily="34" charset="0"/>
              </a:rPr>
              <a:t>‘Germany in the Age of the Reformation’ – Lecture Week 1</a:t>
            </a:r>
          </a:p>
          <a:p>
            <a:pPr algn="ctr"/>
            <a:endParaRPr lang="en-GB" altLang="en-US">
              <a:latin typeface="Calibri" panose="020F0502020204030204" pitchFamily="34" charset="0"/>
              <a:cs typeface="Calibri" panose="020F0502020204030204" pitchFamily="34" charset="0"/>
            </a:endParaRPr>
          </a:p>
        </p:txBody>
      </p:sp>
      <p:pic>
        <p:nvPicPr>
          <p:cNvPr id="2" name="Audio 1">
            <a:hlinkClick r:id="" action="ppaction://media"/>
            <a:extLst>
              <a:ext uri="{FF2B5EF4-FFF2-40B4-BE49-F238E27FC236}">
                <a16:creationId xmlns:a16="http://schemas.microsoft.com/office/drawing/2014/main" id="{D30E8E81-C9C2-4EB9-B6D3-5244ACDC11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masterClrMapping/>
  </p:clrMapOvr>
  <p:transition advTm="77657">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42222325-050B-48CF-B568-47663FB31356}"/>
              </a:ext>
            </a:extLst>
          </p:cNvPr>
          <p:cNvSpPr>
            <a:spLocks noGrp="1"/>
          </p:cNvSpPr>
          <p:nvPr>
            <p:ph type="title"/>
          </p:nvPr>
        </p:nvSpPr>
        <p:spPr>
          <a:xfrm>
            <a:off x="323850" y="260350"/>
            <a:ext cx="8305800" cy="838200"/>
          </a:xfrm>
        </p:spPr>
        <p:txBody>
          <a:bodyPr/>
          <a:lstStyle/>
          <a:p>
            <a:pPr eaLnBrk="1" hangingPunct="1"/>
            <a:r>
              <a:rPr lang="en-US" altLang="en-US" sz="3200">
                <a:solidFill>
                  <a:schemeClr val="tx1"/>
                </a:solidFill>
                <a:latin typeface="Calibri" panose="020F0502020204030204" pitchFamily="34" charset="0"/>
                <a:cs typeface="Calibri" panose="020F0502020204030204" pitchFamily="34" charset="0"/>
              </a:rPr>
              <a:t>Composite Units </a:t>
            </a:r>
            <a:r>
              <a:rPr lang="en-US" altLang="en-US" sz="3200" i="1">
                <a:solidFill>
                  <a:schemeClr val="tx1"/>
                </a:solidFill>
                <a:latin typeface="Calibri" panose="020F0502020204030204" pitchFamily="34" charset="0"/>
                <a:cs typeface="Calibri" panose="020F0502020204030204" pitchFamily="34" charset="0"/>
              </a:rPr>
              <a:t>within</a:t>
            </a:r>
            <a:r>
              <a:rPr lang="en-US" altLang="en-US" sz="3200">
                <a:solidFill>
                  <a:schemeClr val="tx1"/>
                </a:solidFill>
                <a:latin typeface="Calibri" panose="020F0502020204030204" pitchFamily="34" charset="0"/>
                <a:cs typeface="Calibri" panose="020F0502020204030204" pitchFamily="34" charset="0"/>
              </a:rPr>
              <a:t> the Habsburg Territory </a:t>
            </a:r>
            <a:endParaRPr lang="en-GB" altLang="en-US">
              <a:solidFill>
                <a:schemeClr val="tx1"/>
              </a:solidFill>
              <a:latin typeface="Calibri" panose="020F0502020204030204" pitchFamily="34" charset="0"/>
              <a:cs typeface="Calibri" panose="020F0502020204030204" pitchFamily="34" charset="0"/>
            </a:endParaRPr>
          </a:p>
        </p:txBody>
      </p:sp>
      <p:pic>
        <p:nvPicPr>
          <p:cNvPr id="33795" name="Picture 6" descr="Habsbg Lands 1525-1635">
            <a:extLst>
              <a:ext uri="{FF2B5EF4-FFF2-40B4-BE49-F238E27FC236}">
                <a16:creationId xmlns:a16="http://schemas.microsoft.com/office/drawing/2014/main" id="{F0C211A2-2294-4505-9B1A-27CEFF166D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1557338"/>
            <a:ext cx="5924550" cy="475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Rectangle 3">
            <a:extLst>
              <a:ext uri="{FF2B5EF4-FFF2-40B4-BE49-F238E27FC236}">
                <a16:creationId xmlns:a16="http://schemas.microsoft.com/office/drawing/2014/main" id="{488735A4-A743-445A-AE7E-6367E3FBBAE2}"/>
              </a:ext>
            </a:extLst>
          </p:cNvPr>
          <p:cNvSpPr>
            <a:spLocks noChangeArrowheads="1"/>
          </p:cNvSpPr>
          <p:nvPr/>
        </p:nvSpPr>
        <p:spPr bwMode="auto">
          <a:xfrm>
            <a:off x="7164388" y="115888"/>
            <a:ext cx="17891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i="1">
                <a:latin typeface="Calibri" panose="020F0502020204030204" pitchFamily="34" charset="0"/>
                <a:cs typeface="Calibri" panose="020F0502020204030204" pitchFamily="34" charset="0"/>
              </a:rPr>
              <a:t>intermediate</a:t>
            </a:r>
            <a:endParaRPr lang="en-GB" altLang="en-US">
              <a:latin typeface="Calibri" panose="020F0502020204030204" pitchFamily="34" charset="0"/>
              <a:cs typeface="Calibri" panose="020F0502020204030204" pitchFamily="34" charset="0"/>
            </a:endParaRPr>
          </a:p>
        </p:txBody>
      </p:sp>
      <p:pic>
        <p:nvPicPr>
          <p:cNvPr id="2" name="Audio 1">
            <a:hlinkClick r:id="" action="ppaction://media"/>
            <a:extLst>
              <a:ext uri="{FF2B5EF4-FFF2-40B4-BE49-F238E27FC236}">
                <a16:creationId xmlns:a16="http://schemas.microsoft.com/office/drawing/2014/main" id="{D37BE702-054F-4ACD-83F3-8A4230A4C01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masterClrMapping/>
  </p:clrMapOvr>
  <p:transition advTm="67998">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solidFill>
          <a:srgbClr val="008000"/>
        </a:solidFill>
        <a:effectLst/>
      </p:bgPr>
    </p:bg>
    <p:spTree>
      <p:nvGrpSpPr>
        <p:cNvPr id="1" name=""/>
        <p:cNvGrpSpPr/>
        <p:nvPr/>
      </p:nvGrpSpPr>
      <p:grpSpPr>
        <a:xfrm>
          <a:off x="0" y="0"/>
          <a:ext cx="0" cy="0"/>
          <a:chOff x="0" y="0"/>
          <a:chExt cx="0" cy="0"/>
        </a:xfrm>
      </p:grpSpPr>
      <p:sp>
        <p:nvSpPr>
          <p:cNvPr id="35842" name="Rectangle 2050">
            <a:extLst>
              <a:ext uri="{FF2B5EF4-FFF2-40B4-BE49-F238E27FC236}">
                <a16:creationId xmlns:a16="http://schemas.microsoft.com/office/drawing/2014/main" id="{1A1580F0-993B-40D8-9BD1-38ED6071AE28}"/>
              </a:ext>
            </a:extLst>
          </p:cNvPr>
          <p:cNvSpPr>
            <a:spLocks noGrp="1"/>
          </p:cNvSpPr>
          <p:nvPr>
            <p:ph type="title"/>
          </p:nvPr>
        </p:nvSpPr>
        <p:spPr>
          <a:xfrm>
            <a:off x="611188" y="188913"/>
            <a:ext cx="8001000" cy="792162"/>
          </a:xfrm>
        </p:spPr>
        <p:txBody>
          <a:bodyPr/>
          <a:lstStyle/>
          <a:p>
            <a:pPr eaLnBrk="1" hangingPunct="1"/>
            <a:r>
              <a:rPr lang="en-GB" altLang="en-US" sz="4000" b="1">
                <a:solidFill>
                  <a:srgbClr val="7B9899"/>
                </a:solidFill>
                <a:latin typeface="Calibri" panose="020F0502020204030204" pitchFamily="34" charset="0"/>
                <a:cs typeface="Calibri" panose="020F0502020204030204" pitchFamily="34" charset="0"/>
              </a:rPr>
              <a:t>2. </a:t>
            </a:r>
            <a:r>
              <a:rPr lang="en-US" altLang="en-US" sz="4000" b="1">
                <a:solidFill>
                  <a:srgbClr val="7B9899"/>
                </a:solidFill>
                <a:latin typeface="Calibri" panose="020F0502020204030204" pitchFamily="34" charset="0"/>
                <a:cs typeface="Calibri" panose="020F0502020204030204" pitchFamily="34" charset="0"/>
              </a:rPr>
              <a:t>THE HOLY ROMAN EMPIRE</a:t>
            </a:r>
            <a:endParaRPr lang="en-GB" altLang="en-US" sz="4000" b="1">
              <a:solidFill>
                <a:srgbClr val="7B9899"/>
              </a:solidFill>
              <a:latin typeface="Calibri" panose="020F0502020204030204" pitchFamily="34" charset="0"/>
              <a:cs typeface="Calibri" panose="020F0502020204030204" pitchFamily="34" charset="0"/>
            </a:endParaRPr>
          </a:p>
        </p:txBody>
      </p:sp>
      <p:sp>
        <p:nvSpPr>
          <p:cNvPr id="35843" name="Rectangle 2051">
            <a:extLst>
              <a:ext uri="{FF2B5EF4-FFF2-40B4-BE49-F238E27FC236}">
                <a16:creationId xmlns:a16="http://schemas.microsoft.com/office/drawing/2014/main" id="{64DC8894-20B4-4F9D-B023-2E1B79EA8003}"/>
              </a:ext>
            </a:extLst>
          </p:cNvPr>
          <p:cNvSpPr>
            <a:spLocks noGrp="1"/>
          </p:cNvSpPr>
          <p:nvPr>
            <p:ph sz="quarter" idx="1"/>
          </p:nvPr>
        </p:nvSpPr>
        <p:spPr>
          <a:xfrm>
            <a:off x="2987675" y="3068638"/>
            <a:ext cx="3529013" cy="1008062"/>
          </a:xfrm>
        </p:spPr>
        <p:txBody>
          <a:bodyPr/>
          <a:lstStyle/>
          <a:p>
            <a:pPr eaLnBrk="1" hangingPunct="1">
              <a:buFontTx/>
              <a:buNone/>
            </a:pPr>
            <a:r>
              <a:rPr lang="en-US" altLang="en-US" sz="4000">
                <a:latin typeface="Calibri" panose="020F0502020204030204" pitchFamily="34" charset="0"/>
                <a:cs typeface="Calibri" panose="020F0502020204030204" pitchFamily="34" charset="0"/>
              </a:rPr>
              <a:t>Political Life</a:t>
            </a:r>
          </a:p>
        </p:txBody>
      </p:sp>
      <p:pic>
        <p:nvPicPr>
          <p:cNvPr id="2" name="Audio 1">
            <a:hlinkClick r:id="" action="ppaction://media"/>
            <a:extLst>
              <a:ext uri="{FF2B5EF4-FFF2-40B4-BE49-F238E27FC236}">
                <a16:creationId xmlns:a16="http://schemas.microsoft.com/office/drawing/2014/main" id="{3D169980-EEBA-42B5-BD3D-BC3B69E862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440738" y="6154738"/>
            <a:ext cx="487362" cy="487362"/>
          </a:xfrm>
          <a:prstGeom prst="rect">
            <a:avLst/>
          </a:prstGeom>
        </p:spPr>
      </p:pic>
    </p:spTree>
  </p:cSld>
  <p:clrMapOvr>
    <a:overrideClrMapping bg1="dk2" tx1="lt1" bg2="dk1" tx2="lt2" accent1="accent1" accent2="accent2" accent3="accent3" accent4="accent4" accent5="accent5" accent6="accent6" hlink="hlink" folHlink="folHlink"/>
  </p:clrMapOvr>
  <p:transition advTm="74778">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26">
            <a:extLst>
              <a:ext uri="{FF2B5EF4-FFF2-40B4-BE49-F238E27FC236}">
                <a16:creationId xmlns:a16="http://schemas.microsoft.com/office/drawing/2014/main" id="{87046A08-A5B3-45CE-9A8E-B5712F1F31A0}"/>
              </a:ext>
            </a:extLst>
          </p:cNvPr>
          <p:cNvSpPr>
            <a:spLocks noGrp="1"/>
          </p:cNvSpPr>
          <p:nvPr>
            <p:ph type="title"/>
          </p:nvPr>
        </p:nvSpPr>
        <p:spPr>
          <a:xfrm>
            <a:off x="107950" y="161925"/>
            <a:ext cx="8856663" cy="658813"/>
          </a:xfrm>
        </p:spPr>
        <p:txBody>
          <a:bodyPr/>
          <a:lstStyle/>
          <a:p>
            <a:pPr eaLnBrk="1" hangingPunct="1"/>
            <a:r>
              <a:rPr lang="en-US" altLang="en-US" sz="2400">
                <a:solidFill>
                  <a:schemeClr val="tx1"/>
                </a:solidFill>
                <a:latin typeface="Calibri" panose="020F0502020204030204" pitchFamily="34" charset="0"/>
                <a:cs typeface="Calibri" panose="020F0502020204030204" pitchFamily="34" charset="0"/>
              </a:rPr>
              <a:t>City of Nuremberg (Schedel’s World Chronicle, 1493)</a:t>
            </a:r>
            <a:endParaRPr lang="en-GB" altLang="en-US" sz="2400">
              <a:solidFill>
                <a:schemeClr val="tx1"/>
              </a:solidFill>
              <a:latin typeface="Calibri" panose="020F0502020204030204" pitchFamily="34" charset="0"/>
              <a:cs typeface="Calibri" panose="020F0502020204030204" pitchFamily="34" charset="0"/>
            </a:endParaRPr>
          </a:p>
        </p:txBody>
      </p:sp>
      <p:sp>
        <p:nvSpPr>
          <p:cNvPr id="37891" name="Rectangle 3">
            <a:extLst>
              <a:ext uri="{FF2B5EF4-FFF2-40B4-BE49-F238E27FC236}">
                <a16:creationId xmlns:a16="http://schemas.microsoft.com/office/drawing/2014/main" id="{A756615F-EF72-445B-84DA-8A93F9A32D6B}"/>
              </a:ext>
            </a:extLst>
          </p:cNvPr>
          <p:cNvSpPr>
            <a:spLocks noChangeArrowheads="1"/>
          </p:cNvSpPr>
          <p:nvPr/>
        </p:nvSpPr>
        <p:spPr bwMode="auto">
          <a:xfrm>
            <a:off x="8008938" y="101600"/>
            <a:ext cx="920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i="1"/>
              <a:t>urban</a:t>
            </a:r>
            <a:endParaRPr lang="en-GB" altLang="en-US"/>
          </a:p>
        </p:txBody>
      </p:sp>
      <p:pic>
        <p:nvPicPr>
          <p:cNvPr id="37892" name="Picture 9" descr="Nuremberg chronicles - Nuremberga.png">
            <a:extLst>
              <a:ext uri="{FF2B5EF4-FFF2-40B4-BE49-F238E27FC236}">
                <a16:creationId xmlns:a16="http://schemas.microsoft.com/office/drawing/2014/main" id="{009B44FA-12F4-4122-9B58-2AD1E042123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50" y="981075"/>
            <a:ext cx="8856663"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B1BAC7F8-264B-4B97-92D9-1BBF27DA9CC7}"/>
              </a:ext>
            </a:extLst>
          </p:cNvPr>
          <p:cNvSpPr>
            <a:spLocks noChangeArrowheads="1"/>
          </p:cNvSpPr>
          <p:nvPr/>
        </p:nvSpPr>
        <p:spPr bwMode="auto">
          <a:xfrm>
            <a:off x="1377950" y="4724400"/>
            <a:ext cx="6697663" cy="647700"/>
          </a:xfrm>
          <a:prstGeom prst="ellipse">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en-US"/>
          </a:p>
        </p:txBody>
      </p:sp>
      <p:sp>
        <p:nvSpPr>
          <p:cNvPr id="7" name="Oval 5">
            <a:extLst>
              <a:ext uri="{FF2B5EF4-FFF2-40B4-BE49-F238E27FC236}">
                <a16:creationId xmlns:a16="http://schemas.microsoft.com/office/drawing/2014/main" id="{7E470300-686A-4D3E-8DF9-10BE2B1739E7}"/>
              </a:ext>
            </a:extLst>
          </p:cNvPr>
          <p:cNvSpPr>
            <a:spLocks noChangeArrowheads="1"/>
          </p:cNvSpPr>
          <p:nvPr/>
        </p:nvSpPr>
        <p:spPr bwMode="auto">
          <a:xfrm>
            <a:off x="4703763" y="5726113"/>
            <a:ext cx="935037" cy="1008062"/>
          </a:xfrm>
          <a:prstGeom prst="ellipse">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en-US"/>
          </a:p>
        </p:txBody>
      </p:sp>
      <p:sp>
        <p:nvSpPr>
          <p:cNvPr id="5" name="Oval 5">
            <a:extLst>
              <a:ext uri="{FF2B5EF4-FFF2-40B4-BE49-F238E27FC236}">
                <a16:creationId xmlns:a16="http://schemas.microsoft.com/office/drawing/2014/main" id="{464CA29A-E18B-443E-9744-8D3CED4DE274}"/>
              </a:ext>
            </a:extLst>
          </p:cNvPr>
          <p:cNvSpPr>
            <a:spLocks noChangeArrowheads="1"/>
          </p:cNvSpPr>
          <p:nvPr/>
        </p:nvSpPr>
        <p:spPr bwMode="auto">
          <a:xfrm>
            <a:off x="2411413" y="2154238"/>
            <a:ext cx="1512887" cy="1871662"/>
          </a:xfrm>
          <a:prstGeom prst="ellipse">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en-US"/>
          </a:p>
        </p:txBody>
      </p:sp>
      <p:sp>
        <p:nvSpPr>
          <p:cNvPr id="8" name="Oval 5">
            <a:extLst>
              <a:ext uri="{FF2B5EF4-FFF2-40B4-BE49-F238E27FC236}">
                <a16:creationId xmlns:a16="http://schemas.microsoft.com/office/drawing/2014/main" id="{77DE6572-B79F-4A3D-A651-FC2686C2C47F}"/>
              </a:ext>
            </a:extLst>
          </p:cNvPr>
          <p:cNvSpPr>
            <a:spLocks noChangeArrowheads="1"/>
          </p:cNvSpPr>
          <p:nvPr/>
        </p:nvSpPr>
        <p:spPr bwMode="auto">
          <a:xfrm>
            <a:off x="3924300" y="1341438"/>
            <a:ext cx="2808288" cy="1871662"/>
          </a:xfrm>
          <a:prstGeom prst="ellipse">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en-US"/>
          </a:p>
        </p:txBody>
      </p:sp>
      <p:pic>
        <p:nvPicPr>
          <p:cNvPr id="2" name="Audio 1">
            <a:hlinkClick r:id="" action="ppaction://media"/>
            <a:extLst>
              <a:ext uri="{FF2B5EF4-FFF2-40B4-BE49-F238E27FC236}">
                <a16:creationId xmlns:a16="http://schemas.microsoft.com/office/drawing/2014/main" id="{2101A6D6-7BA4-45C9-8AB8-C16BD84DDC63}"/>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440738" y="6154738"/>
            <a:ext cx="487362" cy="487362"/>
          </a:xfrm>
          <a:prstGeom prst="rect">
            <a:avLst/>
          </a:prstGeom>
        </p:spPr>
      </p:pic>
    </p:spTree>
    <p:custDataLst>
      <p:tags r:id="rId1"/>
    </p:custDataLst>
  </p:cSld>
  <p:clrMapOvr>
    <a:masterClrMapping/>
  </p:clrMapOvr>
  <p:transition advTm="191458">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6"/>
                                        </p:tgtEl>
                                        <p:attrNameLst>
                                          <p:attrName>style.visibility</p:attrName>
                                        </p:attrNameLst>
                                      </p:cBhvr>
                                      <p:to>
                                        <p:strVal val="visible"/>
                                      </p:to>
                                    </p:set>
                                  </p:childTnLst>
                                </p:cTn>
                              </p:par>
                            </p:childTnLst>
                          </p:cTn>
                        </p:par>
                        <p:par>
                          <p:cTn id="14" fill="hold" nodeType="afterGroup">
                            <p:stCondLst>
                              <p:cond delay="1000"/>
                            </p:stCondLst>
                            <p:childTnLst>
                              <p:par>
                                <p:cTn id="15" presetID="1" presetClass="entr" presetSubtype="0" fill="hold" grpId="0" nodeType="afterEffect">
                                  <p:stCondLst>
                                    <p:cond delay="0"/>
                                  </p:stCondLst>
                                  <p:childTnLst>
                                    <p:set>
                                      <p:cBhvr>
                                        <p:cTn id="16" dur="1" fill="hold">
                                          <p:stCondLst>
                                            <p:cond delay="499"/>
                                          </p:stCondLst>
                                        </p:cTn>
                                        <p:tgtEl>
                                          <p:spTgt spid="7"/>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0" fill="hold" display="0">
                  <p:stCondLst>
                    <p:cond delay="indefinite"/>
                  </p:stCondLst>
                  <p:endCondLst>
                    <p:cond evt="onStopAudio" delay="0">
                      <p:tgtEl>
                        <p:sldTgt/>
                      </p:tgtEl>
                    </p:cond>
                  </p:endCondLst>
                </p:cTn>
                <p:tgtEl>
                  <p:spTgt spid="2"/>
                </p:tgtEl>
              </p:cMediaNode>
            </p:audio>
          </p:childTnLst>
        </p:cTn>
      </p:par>
    </p:tnLst>
    <p:bldLst>
      <p:bldP spid="6" grpId="0" animBg="1" autoUpdateAnimBg="0"/>
      <p:bldP spid="7" grpId="0" animBg="1" autoUpdateAnimBg="0"/>
      <p:bldP spid="5" grpId="0" animBg="1" autoUpdateAnimBg="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5080C700-42B9-4690-8CD7-40F8A780B723}"/>
              </a:ext>
            </a:extLst>
          </p:cNvPr>
          <p:cNvSpPr>
            <a:spLocks noGrp="1"/>
          </p:cNvSpPr>
          <p:nvPr>
            <p:ph type="title"/>
          </p:nvPr>
        </p:nvSpPr>
        <p:spPr>
          <a:xfrm>
            <a:off x="250825" y="188913"/>
            <a:ext cx="8642350" cy="658812"/>
          </a:xfrm>
        </p:spPr>
        <p:txBody>
          <a:bodyPr/>
          <a:lstStyle/>
          <a:p>
            <a:pPr eaLnBrk="1" hangingPunct="1"/>
            <a:r>
              <a:rPr lang="en-US" altLang="en-US" sz="2400">
                <a:solidFill>
                  <a:schemeClr val="tx1"/>
                </a:solidFill>
                <a:latin typeface="Calibri" panose="020F0502020204030204" pitchFamily="34" charset="0"/>
                <a:cs typeface="Calibri" panose="020F0502020204030204" pitchFamily="34" charset="0"/>
              </a:rPr>
              <a:t>Albrecht Dürer, ‘Wiredrawing Mill’  (drawing, 1489</a:t>
            </a:r>
            <a:r>
              <a:rPr lang="en-GB" altLang="en-US" sz="2400">
                <a:solidFill>
                  <a:schemeClr val="tx1"/>
                </a:solidFill>
                <a:latin typeface="Calibri" panose="020F0502020204030204" pitchFamily="34" charset="0"/>
                <a:cs typeface="Calibri" panose="020F0502020204030204" pitchFamily="34" charset="0"/>
              </a:rPr>
              <a:t>)</a:t>
            </a:r>
          </a:p>
        </p:txBody>
      </p:sp>
      <p:pic>
        <p:nvPicPr>
          <p:cNvPr id="39939" name="Picture 5" descr="Durer (Wiredrawing Mill 1489)">
            <a:extLst>
              <a:ext uri="{FF2B5EF4-FFF2-40B4-BE49-F238E27FC236}">
                <a16:creationId xmlns:a16="http://schemas.microsoft.com/office/drawing/2014/main" id="{2D8D4727-BC50-457E-A61D-669FF2EBC3A0}"/>
              </a:ext>
            </a:extLst>
          </p:cNvPr>
          <p:cNvPicPr>
            <a:picLocks noGrp="1" noChangeAspect="1" noChangeArrowheads="1"/>
          </p:cNvPicPr>
          <p:nvPr>
            <p:ph sz="quarter" idx="1"/>
          </p:nvPr>
        </p:nvPicPr>
        <p:blipFill>
          <a:blip r:embed="rId5">
            <a:extLst>
              <a:ext uri="{28A0092B-C50C-407E-A947-70E740481C1C}">
                <a14:useLocalDpi xmlns:a14="http://schemas.microsoft.com/office/drawing/2010/main" val="0"/>
              </a:ext>
            </a:extLst>
          </a:blip>
          <a:srcRect/>
          <a:stretch>
            <a:fillRect/>
          </a:stretch>
        </p:blipFill>
        <p:spPr>
          <a:xfrm>
            <a:off x="179388" y="960438"/>
            <a:ext cx="8785225" cy="5791200"/>
          </a:xfrm>
          <a:noFill/>
        </p:spPr>
      </p:pic>
      <p:sp>
        <p:nvSpPr>
          <p:cNvPr id="39940" name="Rectangle 3">
            <a:extLst>
              <a:ext uri="{FF2B5EF4-FFF2-40B4-BE49-F238E27FC236}">
                <a16:creationId xmlns:a16="http://schemas.microsoft.com/office/drawing/2014/main" id="{E6940A24-3B3E-40AC-ACC5-D62E57D4904E}"/>
              </a:ext>
            </a:extLst>
          </p:cNvPr>
          <p:cNvSpPr>
            <a:spLocks noChangeArrowheads="1"/>
          </p:cNvSpPr>
          <p:nvPr/>
        </p:nvSpPr>
        <p:spPr bwMode="auto">
          <a:xfrm>
            <a:off x="8096250" y="188913"/>
            <a:ext cx="784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i="1">
                <a:latin typeface="Calibri" panose="020F0502020204030204" pitchFamily="34" charset="0"/>
                <a:cs typeface="Calibri" panose="020F0502020204030204" pitchFamily="34" charset="0"/>
              </a:rPr>
              <a:t>rural</a:t>
            </a:r>
            <a:endParaRPr lang="en-GB" altLang="en-US">
              <a:latin typeface="Calibri" panose="020F0502020204030204" pitchFamily="34" charset="0"/>
              <a:cs typeface="Calibri" panose="020F0502020204030204" pitchFamily="34" charset="0"/>
            </a:endParaRPr>
          </a:p>
        </p:txBody>
      </p:sp>
      <p:pic>
        <p:nvPicPr>
          <p:cNvPr id="2" name="Audio 1">
            <a:hlinkClick r:id="" action="ppaction://media"/>
            <a:extLst>
              <a:ext uri="{FF2B5EF4-FFF2-40B4-BE49-F238E27FC236}">
                <a16:creationId xmlns:a16="http://schemas.microsoft.com/office/drawing/2014/main" id="{689A582A-9996-4FF2-A3D3-77E6EFC079B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masterClrMapping/>
  </p:clrMapOvr>
  <p:transition advTm="143237">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098">
            <a:extLst>
              <a:ext uri="{FF2B5EF4-FFF2-40B4-BE49-F238E27FC236}">
                <a16:creationId xmlns:a16="http://schemas.microsoft.com/office/drawing/2014/main" id="{61B76103-7D44-4192-B0F2-E5B2E8CD256A}"/>
              </a:ext>
            </a:extLst>
          </p:cNvPr>
          <p:cNvSpPr>
            <a:spLocks noGrp="1"/>
          </p:cNvSpPr>
          <p:nvPr>
            <p:ph type="title"/>
          </p:nvPr>
        </p:nvSpPr>
        <p:spPr>
          <a:xfrm>
            <a:off x="684213" y="188913"/>
            <a:ext cx="7772400" cy="792162"/>
          </a:xfrm>
        </p:spPr>
        <p:txBody>
          <a:bodyPr/>
          <a:lstStyle/>
          <a:p>
            <a:pPr eaLnBrk="1" hangingPunct="1"/>
            <a:r>
              <a:rPr lang="en-GB" altLang="en-US" sz="4400" b="1">
                <a:solidFill>
                  <a:srgbClr val="7B9899"/>
                </a:solidFill>
                <a:latin typeface="Calibri" panose="020F0502020204030204" pitchFamily="34" charset="0"/>
                <a:cs typeface="Calibri" panose="020F0502020204030204" pitchFamily="34" charset="0"/>
              </a:rPr>
              <a:t>OUTLINE OF PART I</a:t>
            </a:r>
          </a:p>
        </p:txBody>
      </p:sp>
      <p:sp>
        <p:nvSpPr>
          <p:cNvPr id="17411" name="Rectangle 4099">
            <a:extLst>
              <a:ext uri="{FF2B5EF4-FFF2-40B4-BE49-F238E27FC236}">
                <a16:creationId xmlns:a16="http://schemas.microsoft.com/office/drawing/2014/main" id="{E30B1240-D32A-446D-9E07-4993094B3A78}"/>
              </a:ext>
            </a:extLst>
          </p:cNvPr>
          <p:cNvSpPr>
            <a:spLocks noGrp="1"/>
          </p:cNvSpPr>
          <p:nvPr>
            <p:ph sz="quarter" idx="1"/>
          </p:nvPr>
        </p:nvSpPr>
        <p:spPr>
          <a:xfrm>
            <a:off x="2192338" y="2781300"/>
            <a:ext cx="5329237" cy="4176713"/>
          </a:xfrm>
        </p:spPr>
        <p:txBody>
          <a:bodyPr/>
          <a:lstStyle/>
          <a:p>
            <a:pPr eaLnBrk="1" hangingPunct="1">
              <a:lnSpc>
                <a:spcPct val="90000"/>
              </a:lnSpc>
              <a:buFontTx/>
              <a:buNone/>
            </a:pPr>
            <a:r>
              <a:rPr lang="en-GB" altLang="en-US">
                <a:latin typeface="Calibri" panose="020F0502020204030204" pitchFamily="34" charset="0"/>
                <a:cs typeface="Calibri" panose="020F0502020204030204" pitchFamily="34" charset="0"/>
              </a:rPr>
              <a:t>1. </a:t>
            </a:r>
            <a:r>
              <a:rPr lang="en-US" altLang="en-US">
                <a:latin typeface="Calibri" panose="020F0502020204030204" pitchFamily="34" charset="0"/>
                <a:cs typeface="Calibri" panose="020F0502020204030204" pitchFamily="34" charset="0"/>
              </a:rPr>
              <a:t>Introduction to the Module</a:t>
            </a:r>
          </a:p>
          <a:p>
            <a:pPr eaLnBrk="1" hangingPunct="1">
              <a:lnSpc>
                <a:spcPct val="90000"/>
              </a:lnSpc>
              <a:buFontTx/>
              <a:buNone/>
            </a:pPr>
            <a:endParaRPr lang="en-GB" altLang="en-US">
              <a:latin typeface="Calibri" panose="020F0502020204030204" pitchFamily="34" charset="0"/>
              <a:cs typeface="Calibri" panose="020F0502020204030204" pitchFamily="34" charset="0"/>
            </a:endParaRPr>
          </a:p>
          <a:p>
            <a:pPr eaLnBrk="1" hangingPunct="1">
              <a:lnSpc>
                <a:spcPct val="90000"/>
              </a:lnSpc>
              <a:buFontTx/>
              <a:buNone/>
            </a:pPr>
            <a:r>
              <a:rPr lang="en-GB" altLang="en-US">
                <a:latin typeface="Calibri" panose="020F0502020204030204" pitchFamily="34" charset="0"/>
                <a:cs typeface="Calibri" panose="020F0502020204030204" pitchFamily="34" charset="0"/>
              </a:rPr>
              <a:t>2. </a:t>
            </a:r>
            <a:r>
              <a:rPr lang="en-US" altLang="en-US">
                <a:latin typeface="Calibri" panose="020F0502020204030204" pitchFamily="34" charset="0"/>
                <a:cs typeface="Calibri" panose="020F0502020204030204" pitchFamily="34" charset="0"/>
              </a:rPr>
              <a:t>The Holy Roman Empire</a:t>
            </a:r>
          </a:p>
          <a:p>
            <a:pPr eaLnBrk="1" hangingPunct="1">
              <a:lnSpc>
                <a:spcPct val="90000"/>
              </a:lnSpc>
              <a:buFontTx/>
              <a:buNone/>
            </a:pPr>
            <a:endParaRPr lang="en-GB" altLang="en-US">
              <a:latin typeface="Calibri" panose="020F0502020204030204" pitchFamily="34" charset="0"/>
              <a:cs typeface="Calibri" panose="020F0502020204030204" pitchFamily="34" charset="0"/>
            </a:endParaRPr>
          </a:p>
        </p:txBody>
      </p:sp>
      <p:sp>
        <p:nvSpPr>
          <p:cNvPr id="17412" name="Text Box 4103">
            <a:extLst>
              <a:ext uri="{FF2B5EF4-FFF2-40B4-BE49-F238E27FC236}">
                <a16:creationId xmlns:a16="http://schemas.microsoft.com/office/drawing/2014/main" id="{122011EE-F050-4A1E-8B91-98AC983AE7C3}"/>
              </a:ext>
            </a:extLst>
          </p:cNvPr>
          <p:cNvSpPr txBox="1">
            <a:spLocks noChangeArrowheads="1"/>
          </p:cNvSpPr>
          <p:nvPr/>
        </p:nvSpPr>
        <p:spPr bwMode="auto">
          <a:xfrm>
            <a:off x="6875463" y="5445125"/>
            <a:ext cx="1346200" cy="461963"/>
          </a:xfrm>
          <a:prstGeom prst="rect">
            <a:avLst/>
          </a:prstGeom>
          <a:solidFill>
            <a:schemeClr val="accent1"/>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a:latin typeface="Calibri" panose="020F0502020204030204" pitchFamily="34" charset="0"/>
                <a:cs typeface="Calibri" panose="020F0502020204030204" pitchFamily="34" charset="0"/>
              </a:rPr>
              <a:t>Handout</a:t>
            </a:r>
          </a:p>
        </p:txBody>
      </p:sp>
      <p:pic>
        <p:nvPicPr>
          <p:cNvPr id="2" name="Audio 1">
            <a:hlinkClick r:id="" action="ppaction://media"/>
            <a:extLst>
              <a:ext uri="{FF2B5EF4-FFF2-40B4-BE49-F238E27FC236}">
                <a16:creationId xmlns:a16="http://schemas.microsoft.com/office/drawing/2014/main" id="{298B00CD-635F-409D-B8F8-C2F59EED4B9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440738" y="6154738"/>
            <a:ext cx="487362" cy="487362"/>
          </a:xfrm>
          <a:prstGeom prst="rect">
            <a:avLst/>
          </a:prstGeom>
        </p:spPr>
      </p:pic>
    </p:spTree>
  </p:cSld>
  <p:clrMapOvr>
    <a:overrideClrMapping bg1="dk2" tx1="lt1" bg2="dk1" tx2="lt2" accent1="accent1" accent2="accent2" accent3="accent3" accent4="accent4" accent5="accent5" accent6="accent6" hlink="hlink" folHlink="folHlink"/>
  </p:clrMapOvr>
  <p:transition advTm="3535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CAC55F7-DB38-421A-8439-26B31BF80FA3}"/>
              </a:ext>
            </a:extLst>
          </p:cNvPr>
          <p:cNvSpPr>
            <a:spLocks noGrp="1"/>
          </p:cNvSpPr>
          <p:nvPr>
            <p:ph type="title"/>
          </p:nvPr>
        </p:nvSpPr>
        <p:spPr>
          <a:xfrm>
            <a:off x="684213" y="188913"/>
            <a:ext cx="7772400" cy="863600"/>
          </a:xfrm>
        </p:spPr>
        <p:txBody>
          <a:bodyPr/>
          <a:lstStyle/>
          <a:p>
            <a:pPr eaLnBrk="1" hangingPunct="1"/>
            <a:r>
              <a:rPr lang="en-GB" altLang="en-US" sz="4000" b="1">
                <a:solidFill>
                  <a:srgbClr val="7B9899"/>
                </a:solidFill>
                <a:latin typeface="Calibri" panose="020F0502020204030204" pitchFamily="34" charset="0"/>
                <a:cs typeface="Calibri" panose="020F0502020204030204" pitchFamily="34" charset="0"/>
              </a:rPr>
              <a:t>1. </a:t>
            </a:r>
            <a:r>
              <a:rPr lang="en-US" altLang="en-US" sz="4000" b="1">
                <a:solidFill>
                  <a:srgbClr val="7B9899"/>
                </a:solidFill>
                <a:latin typeface="Calibri" panose="020F0502020204030204" pitchFamily="34" charset="0"/>
                <a:cs typeface="Calibri" panose="020F0502020204030204" pitchFamily="34" charset="0"/>
              </a:rPr>
              <a:t>INTRODUCTION</a:t>
            </a:r>
            <a:endParaRPr lang="en-GB" altLang="en-US" sz="4000" b="1">
              <a:solidFill>
                <a:srgbClr val="7B9899"/>
              </a:solidFill>
              <a:latin typeface="Calibri" panose="020F0502020204030204" pitchFamily="34" charset="0"/>
              <a:cs typeface="Calibri" panose="020F0502020204030204" pitchFamily="34" charset="0"/>
            </a:endParaRPr>
          </a:p>
        </p:txBody>
      </p:sp>
      <p:sp>
        <p:nvSpPr>
          <p:cNvPr id="19459" name="Rectangle 4">
            <a:extLst>
              <a:ext uri="{FF2B5EF4-FFF2-40B4-BE49-F238E27FC236}">
                <a16:creationId xmlns:a16="http://schemas.microsoft.com/office/drawing/2014/main" id="{444E2EE3-F227-4FF6-8A7A-F6B0825F525D}"/>
              </a:ext>
            </a:extLst>
          </p:cNvPr>
          <p:cNvSpPr>
            <a:spLocks noGrp="1"/>
          </p:cNvSpPr>
          <p:nvPr>
            <p:ph sz="quarter" idx="1"/>
          </p:nvPr>
        </p:nvSpPr>
        <p:spPr>
          <a:xfrm>
            <a:off x="2987824" y="2780928"/>
            <a:ext cx="3384773" cy="1873250"/>
          </a:xfrm>
        </p:spPr>
        <p:txBody>
          <a:bodyPr/>
          <a:lstStyle/>
          <a:p>
            <a:pPr eaLnBrk="1" hangingPunct="1"/>
            <a:r>
              <a:rPr lang="en-US" altLang="en-US" sz="3600" dirty="0">
                <a:latin typeface="Calibri" panose="020F0502020204030204" pitchFamily="34" charset="0"/>
                <a:cs typeface="Calibri" panose="020F0502020204030204" pitchFamily="34" charset="0"/>
              </a:rPr>
              <a:t>Teaching Team</a:t>
            </a:r>
          </a:p>
          <a:p>
            <a:pPr eaLnBrk="1" hangingPunct="1"/>
            <a:r>
              <a:rPr lang="en-US" altLang="en-US" sz="3600" dirty="0">
                <a:latin typeface="Calibri" panose="020F0502020204030204" pitchFamily="34" charset="0"/>
                <a:cs typeface="Calibri" panose="020F0502020204030204" pitchFamily="34" charset="0"/>
              </a:rPr>
              <a:t>Module</a:t>
            </a:r>
            <a:endParaRPr lang="en-US" altLang="en-US" sz="3600" dirty="0">
              <a:latin typeface="Calibri" panose="020F0502020204030204" pitchFamily="34" charset="0"/>
              <a:cs typeface="Calibri" panose="020F0502020204030204" pitchFamily="34" charset="0"/>
              <a:hlinkClick r:id="rId5"/>
            </a:endParaRPr>
          </a:p>
          <a:p>
            <a:pPr eaLnBrk="1" hangingPunct="1"/>
            <a:r>
              <a:rPr lang="en-US" altLang="en-US" sz="3600" dirty="0">
                <a:latin typeface="Calibri" panose="020F0502020204030204" pitchFamily="34" charset="0"/>
                <a:cs typeface="Calibri" panose="020F0502020204030204" pitchFamily="34" charset="0"/>
                <a:hlinkClick r:id="rId5"/>
              </a:rPr>
              <a:t>Website</a:t>
            </a:r>
            <a:endParaRPr lang="en-US" altLang="en-US" sz="3600" dirty="0">
              <a:latin typeface="Calibri" panose="020F0502020204030204" pitchFamily="34" charset="0"/>
              <a:cs typeface="Calibri" panose="020F0502020204030204" pitchFamily="34" charset="0"/>
            </a:endParaRPr>
          </a:p>
        </p:txBody>
      </p:sp>
      <p:pic>
        <p:nvPicPr>
          <p:cNvPr id="3" name="Picture 2" descr="A person smiling for the camera&#10;&#10;Description automatically generated">
            <a:extLst>
              <a:ext uri="{FF2B5EF4-FFF2-40B4-BE49-F238E27FC236}">
                <a16:creationId xmlns:a16="http://schemas.microsoft.com/office/drawing/2014/main" id="{2BA9A8FA-1348-44D6-9F67-CDC7CBA367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511" y="1815534"/>
            <a:ext cx="1061282" cy="1323975"/>
          </a:xfrm>
          <a:prstGeom prst="rect">
            <a:avLst/>
          </a:prstGeom>
        </p:spPr>
      </p:pic>
      <p:pic>
        <p:nvPicPr>
          <p:cNvPr id="5" name="Picture 4" descr="A person smiling for the camera&#10;&#10;Description automatically generated">
            <a:extLst>
              <a:ext uri="{FF2B5EF4-FFF2-40B4-BE49-F238E27FC236}">
                <a16:creationId xmlns:a16="http://schemas.microsoft.com/office/drawing/2014/main" id="{D37795B4-D405-4BB1-B578-BA3B7F47C0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07779" y="1782911"/>
            <a:ext cx="997041" cy="1385887"/>
          </a:xfrm>
          <a:prstGeom prst="rect">
            <a:avLst/>
          </a:prstGeom>
        </p:spPr>
      </p:pic>
      <p:sp>
        <p:nvSpPr>
          <p:cNvPr id="9" name="TextBox 8">
            <a:extLst>
              <a:ext uri="{FF2B5EF4-FFF2-40B4-BE49-F238E27FC236}">
                <a16:creationId xmlns:a16="http://schemas.microsoft.com/office/drawing/2014/main" id="{7576F896-65F0-49F2-A8CA-2174A5E3F2F9}"/>
              </a:ext>
            </a:extLst>
          </p:cNvPr>
          <p:cNvSpPr txBox="1"/>
          <p:nvPr/>
        </p:nvSpPr>
        <p:spPr>
          <a:xfrm>
            <a:off x="628675" y="3255888"/>
            <a:ext cx="1341082" cy="338554"/>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hlinkClick r:id="rId8"/>
              </a:rPr>
              <a:t>Beat </a:t>
            </a:r>
            <a:r>
              <a:rPr lang="en-GB" sz="1600" dirty="0" err="1">
                <a:latin typeface="Arial" panose="020B0604020202020204" pitchFamily="34" charset="0"/>
                <a:cs typeface="Arial" panose="020B0604020202020204" pitchFamily="34" charset="0"/>
                <a:hlinkClick r:id="rId8"/>
              </a:rPr>
              <a:t>Kümin</a:t>
            </a:r>
            <a:endParaRPr lang="en-GB" sz="16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11BDAF6-A866-4FDF-BD5A-7EC74D80AF6F}"/>
              </a:ext>
            </a:extLst>
          </p:cNvPr>
          <p:cNvSpPr txBox="1"/>
          <p:nvPr/>
        </p:nvSpPr>
        <p:spPr>
          <a:xfrm>
            <a:off x="7326957" y="3255888"/>
            <a:ext cx="1421904" cy="338554"/>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hlinkClick r:id="rId9"/>
              </a:rPr>
              <a:t>Maria Tauber</a:t>
            </a:r>
            <a:endParaRPr lang="en-GB" sz="1600" dirty="0">
              <a:latin typeface="Arial" panose="020B0604020202020204" pitchFamily="34" charset="0"/>
              <a:cs typeface="Arial" panose="020B0604020202020204" pitchFamily="34" charset="0"/>
            </a:endParaRPr>
          </a:p>
        </p:txBody>
      </p:sp>
      <p:pic>
        <p:nvPicPr>
          <p:cNvPr id="8" name="Audio 7">
            <a:hlinkClick r:id="" action="ppaction://media"/>
            <a:extLst>
              <a:ext uri="{FF2B5EF4-FFF2-40B4-BE49-F238E27FC236}">
                <a16:creationId xmlns:a16="http://schemas.microsoft.com/office/drawing/2014/main" id="{E896A434-9A42-425F-A7F2-FF9B249B9B5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440738" y="6154738"/>
            <a:ext cx="487362" cy="487362"/>
          </a:xfrm>
          <a:prstGeom prst="rect">
            <a:avLst/>
          </a:prstGeom>
        </p:spPr>
      </p:pic>
    </p:spTree>
  </p:cSld>
  <p:clrMapOvr>
    <a:overrideClrMapping bg1="dk2" tx1="lt1" bg2="dk1" tx2="lt2" accent1="accent1" accent2="accent2" accent3="accent3" accent4="accent4" accent5="accent5" accent6="accent6" hlink="hlink" folHlink="folHlink"/>
  </p:clrMapOvr>
  <p:transition advTm="224361">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solidFill>
          <a:srgbClr val="008000"/>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648D5582-470E-429D-9F6F-76C14FE6588E}"/>
              </a:ext>
            </a:extLst>
          </p:cNvPr>
          <p:cNvSpPr>
            <a:spLocks noGrp="1"/>
          </p:cNvSpPr>
          <p:nvPr>
            <p:ph type="title"/>
          </p:nvPr>
        </p:nvSpPr>
        <p:spPr>
          <a:xfrm>
            <a:off x="468313" y="260350"/>
            <a:ext cx="8229600" cy="720725"/>
          </a:xfrm>
        </p:spPr>
        <p:txBody>
          <a:bodyPr/>
          <a:lstStyle/>
          <a:p>
            <a:pPr eaLnBrk="1" hangingPunct="1"/>
            <a:r>
              <a:rPr lang="en-GB" altLang="en-US" sz="4000" b="1">
                <a:solidFill>
                  <a:srgbClr val="7B9899"/>
                </a:solidFill>
                <a:latin typeface="Calibri" panose="020F0502020204030204" pitchFamily="34" charset="0"/>
                <a:cs typeface="Calibri" panose="020F0502020204030204" pitchFamily="34" charset="0"/>
              </a:rPr>
              <a:t>2. </a:t>
            </a:r>
            <a:r>
              <a:rPr lang="en-US" altLang="en-US" sz="4000" b="1">
                <a:solidFill>
                  <a:srgbClr val="7B9899"/>
                </a:solidFill>
                <a:latin typeface="Calibri" panose="020F0502020204030204" pitchFamily="34" charset="0"/>
                <a:cs typeface="Calibri" panose="020F0502020204030204" pitchFamily="34" charset="0"/>
              </a:rPr>
              <a:t>THE HOLY ROMAN EMPIRE</a:t>
            </a:r>
            <a:endParaRPr lang="en-GB" altLang="en-US" sz="4000" b="1">
              <a:solidFill>
                <a:srgbClr val="7B9899"/>
              </a:solidFill>
              <a:latin typeface="Calibri" panose="020F0502020204030204" pitchFamily="34" charset="0"/>
              <a:cs typeface="Calibri" panose="020F0502020204030204" pitchFamily="34" charset="0"/>
            </a:endParaRPr>
          </a:p>
        </p:txBody>
      </p:sp>
      <p:sp>
        <p:nvSpPr>
          <p:cNvPr id="21507" name="Rectangle 3">
            <a:extLst>
              <a:ext uri="{FF2B5EF4-FFF2-40B4-BE49-F238E27FC236}">
                <a16:creationId xmlns:a16="http://schemas.microsoft.com/office/drawing/2014/main" id="{5F580BB9-638F-4B94-ACF4-7D110B95BCDF}"/>
              </a:ext>
            </a:extLst>
          </p:cNvPr>
          <p:cNvSpPr>
            <a:spLocks noGrp="1"/>
          </p:cNvSpPr>
          <p:nvPr>
            <p:ph sz="quarter" idx="1"/>
          </p:nvPr>
        </p:nvSpPr>
        <p:spPr>
          <a:xfrm>
            <a:off x="684213" y="3213100"/>
            <a:ext cx="7772400" cy="792163"/>
          </a:xfrm>
        </p:spPr>
        <p:txBody>
          <a:bodyPr/>
          <a:lstStyle/>
          <a:p>
            <a:pPr algn="ctr" eaLnBrk="1" hangingPunct="1">
              <a:buFontTx/>
              <a:buNone/>
            </a:pPr>
            <a:r>
              <a:rPr lang="en-GB" altLang="en-US" sz="3200">
                <a:latin typeface="Calibri" panose="020F0502020204030204" pitchFamily="34" charset="0"/>
                <a:cs typeface="Calibri" panose="020F0502020204030204" pitchFamily="34" charset="0"/>
              </a:rPr>
              <a:t>Definition and geography</a:t>
            </a:r>
          </a:p>
        </p:txBody>
      </p:sp>
      <p:pic>
        <p:nvPicPr>
          <p:cNvPr id="2" name="Audio 1">
            <a:hlinkClick r:id="" action="ppaction://media"/>
            <a:extLst>
              <a:ext uri="{FF2B5EF4-FFF2-40B4-BE49-F238E27FC236}">
                <a16:creationId xmlns:a16="http://schemas.microsoft.com/office/drawing/2014/main" id="{7D69D17A-F230-49C9-850B-A43D61D527C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440738" y="6154738"/>
            <a:ext cx="487362" cy="487362"/>
          </a:xfrm>
          <a:prstGeom prst="rect">
            <a:avLst/>
          </a:prstGeom>
        </p:spPr>
      </p:pic>
    </p:spTree>
  </p:cSld>
  <p:clrMapOvr>
    <a:overrideClrMapping bg1="dk2" tx1="lt1" bg2="dk1" tx2="lt2" accent1="accent1" accent2="accent2" accent3="accent3" accent4="accent4" accent5="accent5" accent6="accent6" hlink="hlink" folHlink="folHlink"/>
  </p:clrMapOvr>
  <p:transition advTm="247348">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960FBD84-45CB-4B49-9F8B-0CE746156916}"/>
              </a:ext>
            </a:extLst>
          </p:cNvPr>
          <p:cNvSpPr>
            <a:spLocks noGrp="1"/>
          </p:cNvSpPr>
          <p:nvPr>
            <p:ph type="title"/>
          </p:nvPr>
        </p:nvSpPr>
        <p:spPr>
          <a:xfrm>
            <a:off x="685800" y="228600"/>
            <a:ext cx="7772400" cy="762000"/>
          </a:xfrm>
        </p:spPr>
        <p:txBody>
          <a:bodyPr/>
          <a:lstStyle/>
          <a:p>
            <a:pPr eaLnBrk="1" hangingPunct="1"/>
            <a:r>
              <a:rPr lang="en-US" altLang="en-US" sz="3200">
                <a:solidFill>
                  <a:schemeClr val="tx1"/>
                </a:solidFill>
              </a:rPr>
              <a:t>North-Western Europe in 1500</a:t>
            </a:r>
            <a:endParaRPr lang="en-GB" altLang="en-US">
              <a:solidFill>
                <a:schemeClr val="tx1"/>
              </a:solidFill>
            </a:endParaRPr>
          </a:p>
        </p:txBody>
      </p:sp>
      <p:pic>
        <p:nvPicPr>
          <p:cNvPr id="23555" name="Picture 3">
            <a:extLst>
              <a:ext uri="{FF2B5EF4-FFF2-40B4-BE49-F238E27FC236}">
                <a16:creationId xmlns:a16="http://schemas.microsoft.com/office/drawing/2014/main" id="{91F3BC6B-1E80-4A35-8E50-75FAB6F6E1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4" descr="Europe 1500">
            <a:extLst>
              <a:ext uri="{FF2B5EF4-FFF2-40B4-BE49-F238E27FC236}">
                <a16:creationId xmlns:a16="http://schemas.microsoft.com/office/drawing/2014/main" id="{697550AD-2274-4E18-84E3-9870B6B976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5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Oval 5">
            <a:extLst>
              <a:ext uri="{FF2B5EF4-FFF2-40B4-BE49-F238E27FC236}">
                <a16:creationId xmlns:a16="http://schemas.microsoft.com/office/drawing/2014/main" id="{55423314-67C7-441C-B10C-EC9A59018A6A}"/>
              </a:ext>
            </a:extLst>
          </p:cNvPr>
          <p:cNvSpPr>
            <a:spLocks noChangeArrowheads="1"/>
          </p:cNvSpPr>
          <p:nvPr/>
        </p:nvSpPr>
        <p:spPr bwMode="auto">
          <a:xfrm>
            <a:off x="4932363" y="1773238"/>
            <a:ext cx="3962400" cy="4679950"/>
          </a:xfrm>
          <a:prstGeom prst="ellipse">
            <a:avLst/>
          </a:prstGeom>
          <a:noFill/>
          <a:ln w="508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en-US"/>
          </a:p>
        </p:txBody>
      </p:sp>
      <p:pic>
        <p:nvPicPr>
          <p:cNvPr id="3" name="Audio 2">
            <a:hlinkClick r:id="" action="ppaction://media"/>
            <a:extLst>
              <a:ext uri="{FF2B5EF4-FFF2-40B4-BE49-F238E27FC236}">
                <a16:creationId xmlns:a16="http://schemas.microsoft.com/office/drawing/2014/main" id="{71F6891A-96D3-4B5D-86F1-9EA9C21C708E}"/>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440738" y="6154738"/>
            <a:ext cx="487362" cy="487362"/>
          </a:xfrm>
          <a:prstGeom prst="rect">
            <a:avLst/>
          </a:prstGeom>
        </p:spPr>
      </p:pic>
    </p:spTree>
    <p:custDataLst>
      <p:tags r:id="rId1"/>
    </p:custDataLst>
  </p:cSld>
  <p:clrMapOvr>
    <a:masterClrMapping/>
  </p:clrMapOvr>
  <p:transition advTm="17135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556"/>
                                        </p:tgtEl>
                                        <p:attrNameLst>
                                          <p:attrName>style.visibility</p:attrName>
                                        </p:attrNameLst>
                                      </p:cBhvr>
                                      <p:to>
                                        <p:strVal val="visible"/>
                                      </p:to>
                                    </p:set>
                                    <p:animEffect transition="in" filter="fade">
                                      <p:cBhvr>
                                        <p:cTn id="14"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3"/>
                </p:tgtEl>
              </p:cMediaNode>
            </p:audio>
          </p:childTnLst>
        </p:cTn>
      </p:par>
    </p:tnLst>
    <p:bldLst>
      <p:bldP spid="2355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solidFill>
          <a:srgbClr val="008000"/>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A9F3920-B6A2-4BCC-9E7A-0B9B54888528}"/>
              </a:ext>
            </a:extLst>
          </p:cNvPr>
          <p:cNvSpPr>
            <a:spLocks noGrp="1"/>
          </p:cNvSpPr>
          <p:nvPr>
            <p:ph type="title"/>
          </p:nvPr>
        </p:nvSpPr>
        <p:spPr>
          <a:xfrm>
            <a:off x="620713" y="188913"/>
            <a:ext cx="8229600" cy="792162"/>
          </a:xfrm>
        </p:spPr>
        <p:txBody>
          <a:bodyPr/>
          <a:lstStyle/>
          <a:p>
            <a:pPr eaLnBrk="1" hangingPunct="1"/>
            <a:r>
              <a:rPr lang="en-GB" altLang="en-US" sz="4000" b="1">
                <a:solidFill>
                  <a:srgbClr val="7B9899"/>
                </a:solidFill>
                <a:latin typeface="Calibri" panose="020F0502020204030204" pitchFamily="34" charset="0"/>
                <a:cs typeface="Calibri" panose="020F0502020204030204" pitchFamily="34" charset="0"/>
              </a:rPr>
              <a:t>2. </a:t>
            </a:r>
            <a:r>
              <a:rPr lang="en-US" altLang="en-US" sz="4000" b="1">
                <a:solidFill>
                  <a:srgbClr val="7B9899"/>
                </a:solidFill>
                <a:latin typeface="Calibri" panose="020F0502020204030204" pitchFamily="34" charset="0"/>
                <a:cs typeface="Calibri" panose="020F0502020204030204" pitchFamily="34" charset="0"/>
              </a:rPr>
              <a:t>THE HOLY ROMAN EMPIRE</a:t>
            </a:r>
            <a:endParaRPr lang="en-GB" altLang="en-US" sz="4000" b="1">
              <a:solidFill>
                <a:srgbClr val="7B9899"/>
              </a:solidFill>
              <a:latin typeface="Calibri" panose="020F0502020204030204" pitchFamily="34" charset="0"/>
              <a:cs typeface="Calibri" panose="020F0502020204030204" pitchFamily="34" charset="0"/>
            </a:endParaRPr>
          </a:p>
        </p:txBody>
      </p:sp>
      <p:sp>
        <p:nvSpPr>
          <p:cNvPr id="25603" name="Rectangle 3">
            <a:extLst>
              <a:ext uri="{FF2B5EF4-FFF2-40B4-BE49-F238E27FC236}">
                <a16:creationId xmlns:a16="http://schemas.microsoft.com/office/drawing/2014/main" id="{6EAC1C4A-8B48-46EA-871C-AD5B2E4A49AD}"/>
              </a:ext>
            </a:extLst>
          </p:cNvPr>
          <p:cNvSpPr>
            <a:spLocks noGrp="1"/>
          </p:cNvSpPr>
          <p:nvPr>
            <p:ph sz="quarter" idx="1"/>
          </p:nvPr>
        </p:nvSpPr>
        <p:spPr>
          <a:xfrm>
            <a:off x="620713" y="2181225"/>
            <a:ext cx="7816850" cy="1216025"/>
          </a:xfrm>
        </p:spPr>
        <p:txBody>
          <a:bodyPr/>
          <a:lstStyle/>
          <a:p>
            <a:pPr eaLnBrk="1" hangingPunct="1">
              <a:buFontTx/>
              <a:buNone/>
            </a:pPr>
            <a:r>
              <a:rPr lang="en-GB" altLang="en-US" sz="2800">
                <a:latin typeface="Calibri" panose="020F0502020204030204" pitchFamily="34" charset="0"/>
                <a:cs typeface="Calibri" panose="020F0502020204030204" pitchFamily="34" charset="0"/>
              </a:rPr>
              <a:t>3 levels of political activity:</a:t>
            </a:r>
          </a:p>
          <a:p>
            <a:pPr eaLnBrk="1" hangingPunct="1">
              <a:buFontTx/>
              <a:buNone/>
            </a:pPr>
            <a:r>
              <a:rPr lang="en-GB" altLang="en-US" sz="2800">
                <a:latin typeface="Calibri" panose="020F0502020204030204" pitchFamily="34" charset="0"/>
                <a:cs typeface="Calibri" panose="020F0502020204030204" pitchFamily="34" charset="0"/>
              </a:rPr>
              <a:t>imperial, territorial, local</a:t>
            </a:r>
          </a:p>
        </p:txBody>
      </p:sp>
      <p:sp>
        <p:nvSpPr>
          <p:cNvPr id="4" name="Rectangle 3">
            <a:extLst>
              <a:ext uri="{FF2B5EF4-FFF2-40B4-BE49-F238E27FC236}">
                <a16:creationId xmlns:a16="http://schemas.microsoft.com/office/drawing/2014/main" id="{4E7005C9-837E-4FEC-9E76-47B88BDCF73F}"/>
              </a:ext>
            </a:extLst>
          </p:cNvPr>
          <p:cNvSpPr txBox="1">
            <a:spLocks noChangeArrowheads="1"/>
          </p:cNvSpPr>
          <p:nvPr/>
        </p:nvSpPr>
        <p:spPr bwMode="auto">
          <a:xfrm>
            <a:off x="620713" y="3663950"/>
            <a:ext cx="7816850" cy="1216025"/>
          </a:xfrm>
          <a:prstGeom prst="rect">
            <a:avLst/>
          </a:prstGeom>
          <a:noFill/>
          <a:ln w="9525">
            <a:noFill/>
            <a:miter lim="800000"/>
            <a:headEnd/>
            <a:tailEnd/>
          </a:ln>
        </p:spPr>
        <p:txBody>
          <a:bodyPr/>
          <a:lstStyle/>
          <a:p>
            <a:pPr marL="342900" indent="-342900">
              <a:spcBef>
                <a:spcPct val="20000"/>
              </a:spcBef>
              <a:defRPr/>
            </a:pPr>
            <a:r>
              <a:rPr lang="en-GB" sz="2800" kern="0" dirty="0">
                <a:latin typeface="Calibri" panose="020F0502020204030204" pitchFamily="34" charset="0"/>
                <a:cs typeface="Calibri" panose="020F0502020204030204" pitchFamily="34" charset="0"/>
              </a:rPr>
              <a:t>2 kinds of membership:</a:t>
            </a:r>
          </a:p>
          <a:p>
            <a:pPr marL="342900" indent="-342900">
              <a:spcBef>
                <a:spcPct val="20000"/>
              </a:spcBef>
              <a:defRPr/>
            </a:pPr>
            <a:r>
              <a:rPr lang="en-GB" sz="2800" i="1" kern="0" dirty="0">
                <a:latin typeface="Calibri" panose="020F0502020204030204" pitchFamily="34" charset="0"/>
                <a:cs typeface="Calibri" panose="020F0502020204030204" pitchFamily="34" charset="0"/>
              </a:rPr>
              <a:t>immediate</a:t>
            </a:r>
            <a:r>
              <a:rPr lang="en-GB" sz="2800" kern="0" dirty="0">
                <a:latin typeface="Calibri" panose="020F0502020204030204" pitchFamily="34" charset="0"/>
                <a:cs typeface="Calibri" panose="020F0502020204030204" pitchFamily="34" charset="0"/>
              </a:rPr>
              <a:t> and </a:t>
            </a:r>
            <a:r>
              <a:rPr lang="en-GB" sz="2800" i="1" kern="0" dirty="0">
                <a:latin typeface="Calibri" panose="020F0502020204030204" pitchFamily="34" charset="0"/>
                <a:cs typeface="Calibri" panose="020F0502020204030204" pitchFamily="34" charset="0"/>
              </a:rPr>
              <a:t>intermediate</a:t>
            </a:r>
          </a:p>
        </p:txBody>
      </p:sp>
      <p:pic>
        <p:nvPicPr>
          <p:cNvPr id="25605" name="Picture 2">
            <a:extLst>
              <a:ext uri="{FF2B5EF4-FFF2-40B4-BE49-F238E27FC236}">
                <a16:creationId xmlns:a16="http://schemas.microsoft.com/office/drawing/2014/main" id="{E9025D2F-4F4E-4FEE-A746-6535914324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625" y="1773238"/>
            <a:ext cx="3144838" cy="355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Box 4">
            <a:extLst>
              <a:ext uri="{FF2B5EF4-FFF2-40B4-BE49-F238E27FC236}">
                <a16:creationId xmlns:a16="http://schemas.microsoft.com/office/drawing/2014/main" id="{A7102C95-B62F-4051-8EA8-F6624B0968B1}"/>
              </a:ext>
            </a:extLst>
          </p:cNvPr>
          <p:cNvSpPr txBox="1">
            <a:spLocks noChangeArrowheads="1"/>
          </p:cNvSpPr>
          <p:nvPr/>
        </p:nvSpPr>
        <p:spPr bwMode="auto">
          <a:xfrm>
            <a:off x="5707063" y="5478463"/>
            <a:ext cx="27479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GB" altLang="en-US" sz="1400">
                <a:latin typeface="Calibri" panose="020F0502020204030204" pitchFamily="34" charset="0"/>
                <a:cs typeface="Calibri" panose="020F0502020204030204" pitchFamily="34" charset="0"/>
              </a:rPr>
              <a:t>Coat of arms of the imperial village</a:t>
            </a:r>
          </a:p>
          <a:p>
            <a:pPr algn="ctr"/>
            <a:r>
              <a:rPr lang="en-GB" altLang="en-US" sz="1400">
                <a:latin typeface="Calibri" panose="020F0502020204030204" pitchFamily="34" charset="0"/>
                <a:cs typeface="Calibri" panose="020F0502020204030204" pitchFamily="34" charset="0"/>
              </a:rPr>
              <a:t>of Gochsheim (granted in 1568)</a:t>
            </a:r>
          </a:p>
        </p:txBody>
      </p:sp>
      <p:pic>
        <p:nvPicPr>
          <p:cNvPr id="2" name="Audio 1">
            <a:hlinkClick r:id="" action="ppaction://media"/>
            <a:extLst>
              <a:ext uri="{FF2B5EF4-FFF2-40B4-BE49-F238E27FC236}">
                <a16:creationId xmlns:a16="http://schemas.microsoft.com/office/drawing/2014/main" id="{47109122-5637-4642-994F-BE3091C658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overrideClrMapping bg1="dk2" tx1="lt1" bg2="dk1" tx2="lt2" accent1="accent1" accent2="accent2" accent3="accent3" accent4="accent4" accent5="accent5" accent6="accent6" hlink="hlink" folHlink="folHlink"/>
  </p:clrMapOvr>
  <p:transition advTm="170955">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AAF5950-9DB5-4919-B9FB-833D441A009E}"/>
              </a:ext>
            </a:extLst>
          </p:cNvPr>
          <p:cNvSpPr>
            <a:spLocks noGrp="1" noChangeArrowheads="1"/>
          </p:cNvSpPr>
          <p:nvPr>
            <p:ph type="title"/>
          </p:nvPr>
        </p:nvSpPr>
        <p:spPr>
          <a:xfrm>
            <a:off x="5651500" y="2276475"/>
            <a:ext cx="3000375" cy="4929188"/>
          </a:xfrm>
        </p:spPr>
        <p:txBody>
          <a:bodyPr>
            <a:normAutofit fontScale="90000"/>
          </a:bodyPr>
          <a:lstStyle/>
          <a:p>
            <a:pPr eaLnBrk="1" fontAlgn="auto" hangingPunct="1">
              <a:spcAft>
                <a:spcPts val="0"/>
              </a:spcAft>
              <a:defRPr/>
            </a:pPr>
            <a:br>
              <a:rPr lang="en-GB" altLang="en-US" sz="3200" dirty="0">
                <a:solidFill>
                  <a:schemeClr val="tx1"/>
                </a:solidFill>
                <a:latin typeface="Calibri" panose="020F0502020204030204" pitchFamily="34" charset="0"/>
                <a:cs typeface="Calibri" panose="020F0502020204030204" pitchFamily="34" charset="0"/>
              </a:rPr>
            </a:br>
            <a:br>
              <a:rPr lang="en-GB" altLang="en-US" sz="3200" dirty="0">
                <a:solidFill>
                  <a:schemeClr val="tx1"/>
                </a:solidFill>
                <a:latin typeface="Calibri" panose="020F0502020204030204" pitchFamily="34" charset="0"/>
                <a:cs typeface="Calibri" panose="020F0502020204030204" pitchFamily="34" charset="0"/>
              </a:rPr>
            </a:br>
            <a:r>
              <a:rPr lang="en-US" altLang="en-US" sz="3200" dirty="0">
                <a:solidFill>
                  <a:schemeClr val="tx1"/>
                </a:solidFill>
                <a:latin typeface="Calibri" panose="020F0502020204030204" pitchFamily="34" charset="0"/>
                <a:cs typeface="Calibri" panose="020F0502020204030204" pitchFamily="34" charset="0"/>
              </a:rPr>
              <a:t>Albrecht</a:t>
            </a:r>
            <a:br>
              <a:rPr lang="en-US" altLang="en-US" sz="3200" dirty="0">
                <a:solidFill>
                  <a:schemeClr val="tx1"/>
                </a:solidFill>
                <a:latin typeface="Calibri" panose="020F0502020204030204" pitchFamily="34" charset="0"/>
                <a:cs typeface="Calibri" panose="020F0502020204030204" pitchFamily="34" charset="0"/>
              </a:rPr>
            </a:br>
            <a:r>
              <a:rPr lang="en-US" altLang="en-US" sz="3200" dirty="0" err="1">
                <a:solidFill>
                  <a:schemeClr val="tx1"/>
                </a:solidFill>
                <a:latin typeface="Calibri" panose="020F0502020204030204" pitchFamily="34" charset="0"/>
                <a:cs typeface="Calibri" panose="020F0502020204030204" pitchFamily="34" charset="0"/>
              </a:rPr>
              <a:t>Dürer</a:t>
            </a:r>
            <a:r>
              <a:rPr lang="en-US" altLang="en-US" sz="3200" dirty="0">
                <a:solidFill>
                  <a:schemeClr val="tx1"/>
                </a:solidFill>
                <a:latin typeface="Calibri" panose="020F0502020204030204" pitchFamily="34" charset="0"/>
                <a:cs typeface="Calibri" panose="020F0502020204030204" pitchFamily="34" charset="0"/>
              </a:rPr>
              <a:t>,</a:t>
            </a:r>
            <a:br>
              <a:rPr lang="en-US" altLang="en-US" sz="3200" dirty="0">
                <a:solidFill>
                  <a:schemeClr val="tx1"/>
                </a:solidFill>
                <a:latin typeface="Calibri" panose="020F0502020204030204" pitchFamily="34" charset="0"/>
                <a:cs typeface="Calibri" panose="020F0502020204030204" pitchFamily="34" charset="0"/>
              </a:rPr>
            </a:br>
            <a:r>
              <a:rPr lang="en-US" altLang="en-US" sz="3200" dirty="0">
                <a:solidFill>
                  <a:schemeClr val="tx1"/>
                </a:solidFill>
                <a:latin typeface="Calibri" panose="020F0502020204030204" pitchFamily="34" charset="0"/>
                <a:cs typeface="Calibri" panose="020F0502020204030204" pitchFamily="34" charset="0"/>
              </a:rPr>
              <a:t>‘Emperor</a:t>
            </a:r>
            <a:br>
              <a:rPr lang="en-US" altLang="en-US" sz="3200" dirty="0">
                <a:solidFill>
                  <a:schemeClr val="tx1"/>
                </a:solidFill>
                <a:latin typeface="Calibri" panose="020F0502020204030204" pitchFamily="34" charset="0"/>
                <a:cs typeface="Calibri" panose="020F0502020204030204" pitchFamily="34" charset="0"/>
              </a:rPr>
            </a:br>
            <a:r>
              <a:rPr lang="en-US" altLang="en-US" sz="3200" dirty="0">
                <a:solidFill>
                  <a:schemeClr val="tx1"/>
                </a:solidFill>
                <a:latin typeface="Calibri" panose="020F0502020204030204" pitchFamily="34" charset="0"/>
                <a:cs typeface="Calibri" panose="020F0502020204030204" pitchFamily="34" charset="0"/>
              </a:rPr>
              <a:t>Maximilian’</a:t>
            </a:r>
            <a:br>
              <a:rPr lang="en-US" altLang="en-US" sz="3200" dirty="0">
                <a:solidFill>
                  <a:schemeClr val="tx1"/>
                </a:solidFill>
                <a:latin typeface="Calibri" panose="020F0502020204030204" pitchFamily="34" charset="0"/>
                <a:cs typeface="Calibri" panose="020F0502020204030204" pitchFamily="34" charset="0"/>
              </a:rPr>
            </a:br>
            <a:r>
              <a:rPr lang="en-US" altLang="en-US" sz="3200" dirty="0">
                <a:solidFill>
                  <a:schemeClr val="tx1"/>
                </a:solidFill>
                <a:latin typeface="Calibri" panose="020F0502020204030204" pitchFamily="34" charset="0"/>
                <a:cs typeface="Calibri" panose="020F0502020204030204" pitchFamily="34" charset="0"/>
              </a:rPr>
              <a:t>(1518)</a:t>
            </a:r>
            <a:r>
              <a:rPr lang="en-GB" altLang="en-US" sz="3200" dirty="0">
                <a:solidFill>
                  <a:schemeClr val="tx1"/>
                </a:solidFill>
                <a:latin typeface="Calibri" panose="020F0502020204030204" pitchFamily="34" charset="0"/>
                <a:cs typeface="Calibri" panose="020F0502020204030204" pitchFamily="34" charset="0"/>
              </a:rPr>
              <a:t> </a:t>
            </a:r>
            <a:br>
              <a:rPr lang="en-GB" altLang="en-US" sz="3200" dirty="0">
                <a:solidFill>
                  <a:schemeClr val="tx1"/>
                </a:solidFill>
                <a:latin typeface="Calibri" panose="020F0502020204030204" pitchFamily="34" charset="0"/>
                <a:cs typeface="Calibri" panose="020F0502020204030204" pitchFamily="34" charset="0"/>
              </a:rPr>
            </a:br>
            <a:br>
              <a:rPr lang="en-GB" altLang="en-US" sz="3200" dirty="0">
                <a:solidFill>
                  <a:schemeClr val="tx1"/>
                </a:solidFill>
                <a:latin typeface="Calibri" panose="020F0502020204030204" pitchFamily="34" charset="0"/>
                <a:cs typeface="Calibri" panose="020F0502020204030204" pitchFamily="34" charset="0"/>
              </a:rPr>
            </a:br>
            <a:r>
              <a:rPr lang="en-GB" altLang="en-US" sz="1600" dirty="0">
                <a:solidFill>
                  <a:schemeClr val="accent3">
                    <a:shade val="75000"/>
                  </a:schemeClr>
                </a:solidFill>
                <a:latin typeface="Calibri" panose="020F0502020204030204" pitchFamily="34" charset="0"/>
                <a:cs typeface="Calibri" panose="020F0502020204030204" pitchFamily="34" charset="0"/>
              </a:rPr>
              <a:t>‘[your image is] not rendered according to the content of our command and according to the exemplar that you have in your hand … so that we are greatly displeased’: </a:t>
            </a:r>
            <a:br>
              <a:rPr lang="en-GB" altLang="en-US" sz="1600" dirty="0">
                <a:solidFill>
                  <a:schemeClr val="accent3">
                    <a:shade val="75000"/>
                  </a:schemeClr>
                </a:solidFill>
                <a:latin typeface="Calibri" panose="020F0502020204030204" pitchFamily="34" charset="0"/>
                <a:cs typeface="Calibri" panose="020F0502020204030204" pitchFamily="34" charset="0"/>
              </a:rPr>
            </a:br>
            <a:br>
              <a:rPr lang="en-GB" altLang="en-US" sz="1600" dirty="0">
                <a:solidFill>
                  <a:schemeClr val="accent3">
                    <a:shade val="75000"/>
                  </a:schemeClr>
                </a:solidFill>
                <a:latin typeface="Calibri" panose="020F0502020204030204" pitchFamily="34" charset="0"/>
                <a:cs typeface="Calibri" panose="020F0502020204030204" pitchFamily="34" charset="0"/>
              </a:rPr>
            </a:br>
            <a:r>
              <a:rPr lang="en-GB" altLang="en-US" sz="1400" dirty="0">
                <a:solidFill>
                  <a:schemeClr val="accent3">
                    <a:shade val="75000"/>
                  </a:schemeClr>
                </a:solidFill>
                <a:latin typeface="Calibri" panose="020F0502020204030204" pitchFamily="34" charset="0"/>
                <a:cs typeface="Calibri" panose="020F0502020204030204" pitchFamily="34" charset="0"/>
              </a:rPr>
              <a:t>L. Silver, </a:t>
            </a:r>
            <a:r>
              <a:rPr lang="en-GB" altLang="en-US" sz="1400" i="1" dirty="0">
                <a:solidFill>
                  <a:schemeClr val="accent3">
                    <a:shade val="75000"/>
                  </a:schemeClr>
                </a:solidFill>
                <a:latin typeface="Calibri" panose="020F0502020204030204" pitchFamily="34" charset="0"/>
                <a:cs typeface="Calibri" panose="020F0502020204030204" pitchFamily="34" charset="0"/>
              </a:rPr>
              <a:t>Marketing Maximilian</a:t>
            </a:r>
            <a:r>
              <a:rPr lang="en-GB" altLang="en-US" sz="1400" dirty="0">
                <a:solidFill>
                  <a:schemeClr val="accent3">
                    <a:shade val="75000"/>
                  </a:schemeClr>
                </a:solidFill>
                <a:latin typeface="Calibri" panose="020F0502020204030204" pitchFamily="34" charset="0"/>
                <a:cs typeface="Calibri" panose="020F0502020204030204" pitchFamily="34" charset="0"/>
              </a:rPr>
              <a:t>, 2008, 84</a:t>
            </a:r>
            <a:br>
              <a:rPr lang="en-GB" altLang="en-US" sz="1600" dirty="0">
                <a:solidFill>
                  <a:schemeClr val="accent3">
                    <a:shade val="75000"/>
                  </a:schemeClr>
                </a:solidFill>
                <a:latin typeface="Calibri" panose="020F0502020204030204" pitchFamily="34" charset="0"/>
                <a:cs typeface="Calibri" panose="020F0502020204030204" pitchFamily="34" charset="0"/>
              </a:rPr>
            </a:br>
            <a:r>
              <a:rPr lang="en-GB" altLang="en-US" sz="3200" dirty="0">
                <a:solidFill>
                  <a:schemeClr val="accent3">
                    <a:shade val="75000"/>
                  </a:schemeClr>
                </a:solidFill>
                <a:latin typeface="Calibri" panose="020F0502020204030204" pitchFamily="34" charset="0"/>
                <a:cs typeface="Calibri" panose="020F0502020204030204" pitchFamily="34" charset="0"/>
              </a:rPr>
              <a:t> </a:t>
            </a:r>
            <a:br>
              <a:rPr lang="en-GB" altLang="en-US" sz="3200" dirty="0">
                <a:solidFill>
                  <a:schemeClr val="tx1"/>
                </a:solidFill>
                <a:latin typeface="Calibri" panose="020F0502020204030204" pitchFamily="34" charset="0"/>
                <a:cs typeface="Calibri" panose="020F0502020204030204" pitchFamily="34" charset="0"/>
              </a:rPr>
            </a:br>
            <a:r>
              <a:rPr lang="en-GB" altLang="en-US" sz="3200" dirty="0">
                <a:solidFill>
                  <a:schemeClr val="tx1"/>
                </a:solidFill>
                <a:latin typeface="Calibri" panose="020F0502020204030204" pitchFamily="34" charset="0"/>
                <a:cs typeface="Calibri" panose="020F0502020204030204" pitchFamily="34" charset="0"/>
              </a:rPr>
              <a:t> </a:t>
            </a:r>
            <a:br>
              <a:rPr lang="en-GB" altLang="en-US" dirty="0">
                <a:solidFill>
                  <a:schemeClr val="tx1"/>
                </a:solidFill>
                <a:latin typeface="Calibri" panose="020F0502020204030204" pitchFamily="34" charset="0"/>
                <a:cs typeface="Calibri" panose="020F0502020204030204" pitchFamily="34" charset="0"/>
              </a:rPr>
            </a:br>
            <a:endParaRPr lang="en-GB" altLang="en-US" dirty="0">
              <a:solidFill>
                <a:schemeClr val="tx1"/>
              </a:solidFill>
              <a:latin typeface="Calibri" panose="020F0502020204030204" pitchFamily="34" charset="0"/>
              <a:cs typeface="Calibri" panose="020F0502020204030204" pitchFamily="34" charset="0"/>
            </a:endParaRPr>
          </a:p>
        </p:txBody>
      </p:sp>
      <p:pic>
        <p:nvPicPr>
          <p:cNvPr id="27651" name="Picture 7" descr="Maximilian by Duerer 1518">
            <a:extLst>
              <a:ext uri="{FF2B5EF4-FFF2-40B4-BE49-F238E27FC236}">
                <a16:creationId xmlns:a16="http://schemas.microsoft.com/office/drawing/2014/main" id="{4D9F5EDC-4912-471F-9368-6EADFAD36C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260350"/>
            <a:ext cx="4795838"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3">
            <a:extLst>
              <a:ext uri="{FF2B5EF4-FFF2-40B4-BE49-F238E27FC236}">
                <a16:creationId xmlns:a16="http://schemas.microsoft.com/office/drawing/2014/main" id="{F3C35DFA-1E0F-4686-A301-636B02F0FBA9}"/>
              </a:ext>
            </a:extLst>
          </p:cNvPr>
          <p:cNvSpPr>
            <a:spLocks noChangeArrowheads="1"/>
          </p:cNvSpPr>
          <p:nvPr/>
        </p:nvSpPr>
        <p:spPr bwMode="auto">
          <a:xfrm>
            <a:off x="7667625" y="188913"/>
            <a:ext cx="1227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i="1">
                <a:latin typeface="Calibri" panose="020F0502020204030204" pitchFamily="34" charset="0"/>
                <a:cs typeface="Calibri" panose="020F0502020204030204" pitchFamily="34" charset="0"/>
              </a:rPr>
              <a:t>imperial</a:t>
            </a:r>
            <a:endParaRPr lang="en-GB" altLang="en-US">
              <a:latin typeface="Calibri" panose="020F0502020204030204" pitchFamily="34" charset="0"/>
              <a:cs typeface="Calibri" panose="020F0502020204030204" pitchFamily="34" charset="0"/>
            </a:endParaRPr>
          </a:p>
        </p:txBody>
      </p:sp>
      <p:pic>
        <p:nvPicPr>
          <p:cNvPr id="2" name="Audio 1">
            <a:hlinkClick r:id="" action="ppaction://media"/>
            <a:extLst>
              <a:ext uri="{FF2B5EF4-FFF2-40B4-BE49-F238E27FC236}">
                <a16:creationId xmlns:a16="http://schemas.microsoft.com/office/drawing/2014/main" id="{4D6CFFBA-A99F-4F95-B596-ADB3EBF072A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masterClrMapping/>
  </p:clrMapOvr>
  <p:transition advTm="262511">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64829350-EE8D-4A02-82F6-1DB46BDD7435}"/>
              </a:ext>
            </a:extLst>
          </p:cNvPr>
          <p:cNvSpPr>
            <a:spLocks noGrp="1"/>
          </p:cNvSpPr>
          <p:nvPr>
            <p:ph type="title"/>
          </p:nvPr>
        </p:nvSpPr>
        <p:spPr>
          <a:xfrm>
            <a:off x="5148263" y="1052513"/>
            <a:ext cx="3611562" cy="5472112"/>
          </a:xfrm>
        </p:spPr>
        <p:txBody>
          <a:bodyPr/>
          <a:lstStyle/>
          <a:p>
            <a:pPr eaLnBrk="1" hangingPunct="1"/>
            <a:br>
              <a:rPr lang="en-GB" altLang="en-US" sz="3200">
                <a:solidFill>
                  <a:schemeClr val="tx1"/>
                </a:solidFill>
                <a:latin typeface="Calibri" panose="020F0502020204030204" pitchFamily="34" charset="0"/>
                <a:cs typeface="Calibri" panose="020F0502020204030204" pitchFamily="34" charset="0"/>
              </a:rPr>
            </a:br>
            <a:r>
              <a:rPr lang="en-US" altLang="en-US" sz="2800">
                <a:solidFill>
                  <a:schemeClr val="tx1"/>
                </a:solidFill>
                <a:latin typeface="Calibri" panose="020F0502020204030204" pitchFamily="34" charset="0"/>
                <a:cs typeface="Calibri" panose="020F0502020204030204" pitchFamily="34" charset="0"/>
              </a:rPr>
              <a:t>Lucas Cranach</a:t>
            </a:r>
            <a:br>
              <a:rPr lang="en-US" altLang="en-US" sz="2800">
                <a:solidFill>
                  <a:schemeClr val="tx1"/>
                </a:solidFill>
                <a:latin typeface="Calibri" panose="020F0502020204030204" pitchFamily="34" charset="0"/>
                <a:cs typeface="Calibri" panose="020F0502020204030204" pitchFamily="34" charset="0"/>
              </a:rPr>
            </a:br>
            <a:r>
              <a:rPr lang="en-US" altLang="en-US" sz="2800">
                <a:solidFill>
                  <a:schemeClr val="tx1"/>
                </a:solidFill>
                <a:latin typeface="Calibri" panose="020F0502020204030204" pitchFamily="34" charset="0"/>
                <a:cs typeface="Calibri" panose="020F0502020204030204" pitchFamily="34" charset="0"/>
              </a:rPr>
              <a:t>the Elder (attrib.),</a:t>
            </a:r>
            <a:br>
              <a:rPr lang="en-US" altLang="en-US" sz="3200">
                <a:solidFill>
                  <a:schemeClr val="tx1"/>
                </a:solidFill>
                <a:latin typeface="Calibri" panose="020F0502020204030204" pitchFamily="34" charset="0"/>
                <a:cs typeface="Calibri" panose="020F0502020204030204" pitchFamily="34" charset="0"/>
              </a:rPr>
            </a:br>
            <a:br>
              <a:rPr lang="en-US" altLang="en-US" sz="3200">
                <a:solidFill>
                  <a:schemeClr val="tx1"/>
                </a:solidFill>
                <a:latin typeface="Calibri" panose="020F0502020204030204" pitchFamily="34" charset="0"/>
                <a:cs typeface="Calibri" panose="020F0502020204030204" pitchFamily="34" charset="0"/>
              </a:rPr>
            </a:br>
            <a:r>
              <a:rPr lang="en-US" altLang="en-US" sz="3200">
                <a:solidFill>
                  <a:schemeClr val="tx1"/>
                </a:solidFill>
                <a:latin typeface="Calibri" panose="020F0502020204030204" pitchFamily="34" charset="0"/>
                <a:cs typeface="Calibri" panose="020F0502020204030204" pitchFamily="34" charset="0"/>
              </a:rPr>
              <a:t>Elector Frederick III </a:t>
            </a:r>
            <a:br>
              <a:rPr lang="en-US" altLang="en-US" sz="3200">
                <a:solidFill>
                  <a:schemeClr val="tx1"/>
                </a:solidFill>
                <a:latin typeface="Calibri" panose="020F0502020204030204" pitchFamily="34" charset="0"/>
                <a:cs typeface="Calibri" panose="020F0502020204030204" pitchFamily="34" charset="0"/>
              </a:rPr>
            </a:br>
            <a:r>
              <a:rPr lang="en-US" altLang="en-US" sz="3200">
                <a:solidFill>
                  <a:schemeClr val="tx1"/>
                </a:solidFill>
                <a:latin typeface="Calibri" panose="020F0502020204030204" pitchFamily="34" charset="0"/>
                <a:cs typeface="Calibri" panose="020F0502020204030204" pitchFamily="34" charset="0"/>
              </a:rPr>
              <a:t>the Wise</a:t>
            </a:r>
            <a:br>
              <a:rPr lang="en-US" altLang="en-US" sz="3200">
                <a:solidFill>
                  <a:schemeClr val="tx1"/>
                </a:solidFill>
                <a:latin typeface="Calibri" panose="020F0502020204030204" pitchFamily="34" charset="0"/>
                <a:cs typeface="Calibri" panose="020F0502020204030204" pitchFamily="34" charset="0"/>
              </a:rPr>
            </a:br>
            <a:r>
              <a:rPr lang="en-US" altLang="en-US" sz="3200">
                <a:solidFill>
                  <a:schemeClr val="tx1"/>
                </a:solidFill>
                <a:latin typeface="Calibri" panose="020F0502020204030204" pitchFamily="34" charset="0"/>
                <a:cs typeface="Calibri" panose="020F0502020204030204" pitchFamily="34" charset="0"/>
              </a:rPr>
              <a:t>of Saxony</a:t>
            </a:r>
            <a:br>
              <a:rPr lang="en-US" altLang="en-US" sz="3200">
                <a:solidFill>
                  <a:schemeClr val="tx1"/>
                </a:solidFill>
                <a:latin typeface="Calibri" panose="020F0502020204030204" pitchFamily="34" charset="0"/>
                <a:cs typeface="Calibri" panose="020F0502020204030204" pitchFamily="34" charset="0"/>
              </a:rPr>
            </a:br>
            <a:br>
              <a:rPr lang="en-US" altLang="en-US" sz="3200">
                <a:solidFill>
                  <a:schemeClr val="tx1"/>
                </a:solidFill>
                <a:latin typeface="Calibri" panose="020F0502020204030204" pitchFamily="34" charset="0"/>
                <a:cs typeface="Calibri" panose="020F0502020204030204" pitchFamily="34" charset="0"/>
              </a:rPr>
            </a:br>
            <a:r>
              <a:rPr lang="en-US" altLang="en-US" sz="3200">
                <a:solidFill>
                  <a:schemeClr val="tx1"/>
                </a:solidFill>
                <a:latin typeface="Calibri" panose="020F0502020204030204" pitchFamily="34" charset="0"/>
                <a:cs typeface="Calibri" panose="020F0502020204030204" pitchFamily="34" charset="0"/>
              </a:rPr>
              <a:t>(1533)</a:t>
            </a:r>
            <a:r>
              <a:rPr lang="en-GB" altLang="en-US" sz="3200">
                <a:solidFill>
                  <a:schemeClr val="tx1"/>
                </a:solidFill>
                <a:latin typeface="Calibri" panose="020F0502020204030204" pitchFamily="34" charset="0"/>
                <a:cs typeface="Calibri" panose="020F0502020204030204" pitchFamily="34" charset="0"/>
              </a:rPr>
              <a:t> </a:t>
            </a:r>
            <a:br>
              <a:rPr lang="en-GB" altLang="en-US">
                <a:solidFill>
                  <a:schemeClr val="tx1"/>
                </a:solidFill>
                <a:latin typeface="Calibri" panose="020F0502020204030204" pitchFamily="34" charset="0"/>
                <a:cs typeface="Calibri" panose="020F0502020204030204" pitchFamily="34" charset="0"/>
              </a:rPr>
            </a:br>
            <a:endParaRPr lang="en-GB" altLang="en-US">
              <a:solidFill>
                <a:schemeClr val="tx1"/>
              </a:solidFill>
              <a:latin typeface="Calibri" panose="020F0502020204030204" pitchFamily="34" charset="0"/>
              <a:cs typeface="Calibri" panose="020F0502020204030204" pitchFamily="34" charset="0"/>
            </a:endParaRPr>
          </a:p>
        </p:txBody>
      </p:sp>
      <p:pic>
        <p:nvPicPr>
          <p:cNvPr id="29699" name="Picture 4" descr="Frederick Wise by Cranach 1533">
            <a:extLst>
              <a:ext uri="{FF2B5EF4-FFF2-40B4-BE49-F238E27FC236}">
                <a16:creationId xmlns:a16="http://schemas.microsoft.com/office/drawing/2014/main" id="{79DE14ED-5424-4703-8718-D6D964F22E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238125"/>
            <a:ext cx="4573588" cy="607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3">
            <a:extLst>
              <a:ext uri="{FF2B5EF4-FFF2-40B4-BE49-F238E27FC236}">
                <a16:creationId xmlns:a16="http://schemas.microsoft.com/office/drawing/2014/main" id="{5350A10B-7CC1-4579-B1C6-DF1E0A8DD64F}"/>
              </a:ext>
            </a:extLst>
          </p:cNvPr>
          <p:cNvSpPr>
            <a:spLocks noChangeArrowheads="1"/>
          </p:cNvSpPr>
          <p:nvPr/>
        </p:nvSpPr>
        <p:spPr bwMode="auto">
          <a:xfrm>
            <a:off x="7235825" y="260350"/>
            <a:ext cx="152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i="1">
                <a:latin typeface="Calibri" panose="020F0502020204030204" pitchFamily="34" charset="0"/>
                <a:cs typeface="Calibri" panose="020F0502020204030204" pitchFamily="34" charset="0"/>
              </a:rPr>
              <a:t>immediate</a:t>
            </a:r>
            <a:endParaRPr lang="en-GB" altLang="en-US">
              <a:latin typeface="Calibri" panose="020F0502020204030204" pitchFamily="34" charset="0"/>
              <a:cs typeface="Calibri" panose="020F0502020204030204" pitchFamily="34" charset="0"/>
            </a:endParaRPr>
          </a:p>
        </p:txBody>
      </p:sp>
      <p:pic>
        <p:nvPicPr>
          <p:cNvPr id="2" name="Audio 1">
            <a:hlinkClick r:id="" action="ppaction://media"/>
            <a:extLst>
              <a:ext uri="{FF2B5EF4-FFF2-40B4-BE49-F238E27FC236}">
                <a16:creationId xmlns:a16="http://schemas.microsoft.com/office/drawing/2014/main" id="{94D4A2FC-469A-4E60-B09E-EB0B74F739E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masterClrMapping/>
  </p:clrMapOvr>
  <p:transition advTm="20135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E73EF7F8-F281-4DD7-940C-3C2942A466D8}"/>
              </a:ext>
            </a:extLst>
          </p:cNvPr>
          <p:cNvSpPr>
            <a:spLocks noGrp="1"/>
          </p:cNvSpPr>
          <p:nvPr>
            <p:ph type="title"/>
          </p:nvPr>
        </p:nvSpPr>
        <p:spPr>
          <a:xfrm>
            <a:off x="6011863" y="1196975"/>
            <a:ext cx="2819400" cy="2209800"/>
          </a:xfrm>
        </p:spPr>
        <p:txBody>
          <a:bodyPr/>
          <a:lstStyle/>
          <a:p>
            <a:pPr eaLnBrk="1" hangingPunct="1"/>
            <a:r>
              <a:rPr lang="en-US" altLang="en-US" sz="3200">
                <a:solidFill>
                  <a:schemeClr val="tx1"/>
                </a:solidFill>
                <a:latin typeface="Calibri" panose="020F0502020204030204" pitchFamily="34" charset="0"/>
                <a:cs typeface="Calibri" panose="020F0502020204030204" pitchFamily="34" charset="0"/>
              </a:rPr>
              <a:t>Ecclesiastical Territories </a:t>
            </a:r>
            <a:br>
              <a:rPr lang="en-US" altLang="en-US" sz="3200">
                <a:solidFill>
                  <a:schemeClr val="tx1"/>
                </a:solidFill>
                <a:latin typeface="Calibri" panose="020F0502020204030204" pitchFamily="34" charset="0"/>
                <a:cs typeface="Calibri" panose="020F0502020204030204" pitchFamily="34" charset="0"/>
              </a:rPr>
            </a:br>
            <a:r>
              <a:rPr lang="en-US" altLang="en-US" sz="3200">
                <a:solidFill>
                  <a:schemeClr val="tx1"/>
                </a:solidFill>
                <a:latin typeface="Calibri" panose="020F0502020204030204" pitchFamily="34" charset="0"/>
                <a:cs typeface="Calibri" panose="020F0502020204030204" pitchFamily="34" charset="0"/>
              </a:rPr>
              <a:t>in the Empire</a:t>
            </a:r>
            <a:endParaRPr lang="en-GB" altLang="en-US">
              <a:solidFill>
                <a:schemeClr val="tx1"/>
              </a:solidFill>
              <a:latin typeface="Calibri" panose="020F0502020204030204" pitchFamily="34" charset="0"/>
              <a:cs typeface="Calibri" panose="020F0502020204030204" pitchFamily="34" charset="0"/>
            </a:endParaRPr>
          </a:p>
        </p:txBody>
      </p:sp>
      <p:pic>
        <p:nvPicPr>
          <p:cNvPr id="31747" name="Picture 4" descr="Ecclesiastical Territ">
            <a:extLst>
              <a:ext uri="{FF2B5EF4-FFF2-40B4-BE49-F238E27FC236}">
                <a16:creationId xmlns:a16="http://schemas.microsoft.com/office/drawing/2014/main" id="{9F9C2E25-25AB-47EF-95C8-188F264AB1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0"/>
            <a:ext cx="6013451" cy="681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Rectangle 3">
            <a:extLst>
              <a:ext uri="{FF2B5EF4-FFF2-40B4-BE49-F238E27FC236}">
                <a16:creationId xmlns:a16="http://schemas.microsoft.com/office/drawing/2014/main" id="{1FF1AA07-FAA3-4B62-95B4-9A7E2DEBD8FB}"/>
              </a:ext>
            </a:extLst>
          </p:cNvPr>
          <p:cNvSpPr>
            <a:spLocks noChangeArrowheads="1"/>
          </p:cNvSpPr>
          <p:nvPr/>
        </p:nvSpPr>
        <p:spPr bwMode="auto">
          <a:xfrm>
            <a:off x="7308850" y="333375"/>
            <a:ext cx="152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i="1">
                <a:latin typeface="Calibri" panose="020F0502020204030204" pitchFamily="34" charset="0"/>
                <a:cs typeface="Calibri" panose="020F0502020204030204" pitchFamily="34" charset="0"/>
              </a:rPr>
              <a:t>immediate</a:t>
            </a:r>
            <a:endParaRPr lang="en-GB" altLang="en-US">
              <a:latin typeface="Calibri" panose="020F0502020204030204" pitchFamily="34" charset="0"/>
              <a:cs typeface="Calibri" panose="020F0502020204030204" pitchFamily="34" charset="0"/>
            </a:endParaRPr>
          </a:p>
        </p:txBody>
      </p:sp>
      <p:sp>
        <p:nvSpPr>
          <p:cNvPr id="31749" name="Text Box 4103">
            <a:extLst>
              <a:ext uri="{FF2B5EF4-FFF2-40B4-BE49-F238E27FC236}">
                <a16:creationId xmlns:a16="http://schemas.microsoft.com/office/drawing/2014/main" id="{E26664FD-BD3A-4648-8181-7B7EA99FD5D8}"/>
              </a:ext>
            </a:extLst>
          </p:cNvPr>
          <p:cNvSpPr txBox="1">
            <a:spLocks noChangeArrowheads="1"/>
          </p:cNvSpPr>
          <p:nvPr/>
        </p:nvSpPr>
        <p:spPr bwMode="auto">
          <a:xfrm>
            <a:off x="6804025" y="5661025"/>
            <a:ext cx="1346200" cy="461963"/>
          </a:xfrm>
          <a:prstGeom prst="rect">
            <a:avLst/>
          </a:prstGeom>
          <a:solidFill>
            <a:schemeClr val="accent1"/>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a:latin typeface="Calibri" panose="020F0502020204030204" pitchFamily="34" charset="0"/>
                <a:cs typeface="Calibri" panose="020F0502020204030204" pitchFamily="34" charset="0"/>
              </a:rPr>
              <a:t>Handout</a:t>
            </a:r>
          </a:p>
        </p:txBody>
      </p:sp>
      <p:pic>
        <p:nvPicPr>
          <p:cNvPr id="2" name="Audio 1">
            <a:hlinkClick r:id="" action="ppaction://media"/>
            <a:extLst>
              <a:ext uri="{FF2B5EF4-FFF2-40B4-BE49-F238E27FC236}">
                <a16:creationId xmlns:a16="http://schemas.microsoft.com/office/drawing/2014/main" id="{EF2B0A13-A53A-44E4-8934-EFA6D2D22B0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40738" y="6154738"/>
            <a:ext cx="487362" cy="487362"/>
          </a:xfrm>
          <a:prstGeom prst="rect">
            <a:avLst/>
          </a:prstGeom>
        </p:spPr>
      </p:pic>
    </p:spTree>
  </p:cSld>
  <p:clrMapOvr>
    <a:masterClrMapping/>
  </p:clrMapOvr>
  <p:transition advTm="107216">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01.4"/>
</p:tagLst>
</file>

<file path=ppt/tags/tag2.xml><?xml version="1.0" encoding="utf-8"?>
<p:tagLst xmlns:a="http://schemas.openxmlformats.org/drawingml/2006/main" xmlns:r="http://schemas.openxmlformats.org/officeDocument/2006/relationships" xmlns:p="http://schemas.openxmlformats.org/presentationml/2006/main">
  <p:tag name="TIMING" val="|112.2"/>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4260</TotalTime>
  <Words>2803</Words>
  <Application>Microsoft Office PowerPoint</Application>
  <PresentationFormat>On-screen Show (4:3)</PresentationFormat>
  <Paragraphs>155</Paragraphs>
  <Slides>13</Slides>
  <Notes>13</Notes>
  <HiddenSlides>0</HiddenSlides>
  <MMClips>13</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Times New Roman</vt:lpstr>
      <vt:lpstr>Arial</vt:lpstr>
      <vt:lpstr>Georgia</vt:lpstr>
      <vt:lpstr>Wingdings 2</vt:lpstr>
      <vt:lpstr>Wingdings</vt:lpstr>
      <vt:lpstr>Arial Black</vt:lpstr>
      <vt:lpstr>Calibri</vt:lpstr>
      <vt:lpstr>Civic</vt:lpstr>
      <vt:lpstr>PowerPoint Presentation</vt:lpstr>
      <vt:lpstr>OUTLINE OF PART I</vt:lpstr>
      <vt:lpstr>1. INTRODUCTION</vt:lpstr>
      <vt:lpstr>2. THE HOLY ROMAN EMPIRE</vt:lpstr>
      <vt:lpstr>North-Western Europe in 1500</vt:lpstr>
      <vt:lpstr>2. THE HOLY ROMAN EMPIRE</vt:lpstr>
      <vt:lpstr>  Albrecht Dürer, ‘Emperor Maximilian’ (1518)   ‘[your image is] not rendered according to the content of our command and according to the exemplar that you have in your hand … so that we are greatly displeased’:   L. Silver, Marketing Maximilian, 2008, 84     </vt:lpstr>
      <vt:lpstr> Lucas Cranach the Elder (attrib.),  Elector Frederick III  the Wise of Saxony  (1533)  </vt:lpstr>
      <vt:lpstr>Ecclesiastical Territories  in the Empire</vt:lpstr>
      <vt:lpstr>Composite Units within the Habsburg Territory </vt:lpstr>
      <vt:lpstr>2. THE HOLY ROMAN EMPIRE</vt:lpstr>
      <vt:lpstr>City of Nuremberg (Schedel’s World Chronicle, 1493)</vt:lpstr>
      <vt:lpstr>Albrecht Dürer, ‘Wiredrawing Mill’  (drawing, 1489)</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IT Services</dc:creator>
  <cp:lastModifiedBy>Kumin, Beat</cp:lastModifiedBy>
  <cp:revision>140</cp:revision>
  <cp:lastPrinted>2003-01-29T17:21:03Z</cp:lastPrinted>
  <dcterms:created xsi:type="dcterms:W3CDTF">2002-10-28T14:03:07Z</dcterms:created>
  <dcterms:modified xsi:type="dcterms:W3CDTF">2020-09-15T14:01:38Z</dcterms:modified>
</cp:coreProperties>
</file>