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2"/>
  </p:handoutMasterIdLst>
  <p:sldIdLst>
    <p:sldId id="256" r:id="rId2"/>
    <p:sldId id="257" r:id="rId3"/>
    <p:sldId id="258" r:id="rId4"/>
    <p:sldId id="261" r:id="rId5"/>
    <p:sldId id="262" r:id="rId6"/>
    <p:sldId id="259" r:id="rId7"/>
    <p:sldId id="263" r:id="rId8"/>
    <p:sldId id="260" r:id="rId9"/>
    <p:sldId id="264" r:id="rId10"/>
    <p:sldId id="265" r:id="rId11"/>
    <p:sldId id="268" r:id="rId12"/>
    <p:sldId id="266" r:id="rId13"/>
    <p:sldId id="273" r:id="rId14"/>
    <p:sldId id="274" r:id="rId15"/>
    <p:sldId id="275" r:id="rId16"/>
    <p:sldId id="276" r:id="rId17"/>
    <p:sldId id="277" r:id="rId18"/>
    <p:sldId id="279" r:id="rId19"/>
    <p:sldId id="280" r:id="rId20"/>
    <p:sldId id="278"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92"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EF32448-1044-47B1-8A26-9D970AE2D604}" type="datetimeFigureOut">
              <a:rPr lang="en-GB" smtClean="0"/>
              <a:t>06/03/2019</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DC9F115-AD99-4C23-AA33-AAD4DB8B4FDD}" type="slidenum">
              <a:rPr lang="en-GB" smtClean="0"/>
              <a:t>‹#›</a:t>
            </a:fld>
            <a:endParaRPr lang="en-GB"/>
          </a:p>
        </p:txBody>
      </p:sp>
    </p:spTree>
    <p:extLst>
      <p:ext uri="{BB962C8B-B14F-4D97-AF65-F5344CB8AC3E}">
        <p14:creationId xmlns:p14="http://schemas.microsoft.com/office/powerpoint/2010/main" val="176332009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D63D8F6-A721-44D0-AD41-38014BF18306}" type="datetimeFigureOut">
              <a:rPr lang="en-GB" smtClean="0"/>
              <a:t>06/03/2019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F56845-C270-44AE-AD62-001C3209526C}"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D63D8F6-A721-44D0-AD41-38014BF18306}" type="datetimeFigureOut">
              <a:rPr lang="en-GB" smtClean="0"/>
              <a:t>06/03/2019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F56845-C270-44AE-AD62-001C3209526C}"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D63D8F6-A721-44D0-AD41-38014BF18306}" type="datetimeFigureOut">
              <a:rPr lang="en-GB" smtClean="0"/>
              <a:t>06/03/2019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F56845-C270-44AE-AD62-001C3209526C}"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D63D8F6-A721-44D0-AD41-38014BF18306}" type="datetimeFigureOut">
              <a:rPr lang="en-GB" smtClean="0"/>
              <a:t>06/03/2019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F56845-C270-44AE-AD62-001C3209526C}"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D63D8F6-A721-44D0-AD41-38014BF18306}" type="datetimeFigureOut">
              <a:rPr lang="en-GB" smtClean="0"/>
              <a:t>06/03/2019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F56845-C270-44AE-AD62-001C3209526C}"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D63D8F6-A721-44D0-AD41-38014BF18306}" type="datetimeFigureOut">
              <a:rPr lang="en-GB" smtClean="0"/>
              <a:t>06/03/2019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5F56845-C270-44AE-AD62-001C3209526C}"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D63D8F6-A721-44D0-AD41-38014BF18306}" type="datetimeFigureOut">
              <a:rPr lang="en-GB" smtClean="0"/>
              <a:t>06/03/2019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5F56845-C270-44AE-AD62-001C3209526C}"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D63D8F6-A721-44D0-AD41-38014BF18306}" type="datetimeFigureOut">
              <a:rPr lang="en-GB" smtClean="0"/>
              <a:t>06/03/2019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5F56845-C270-44AE-AD62-001C3209526C}"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63D8F6-A721-44D0-AD41-38014BF18306}" type="datetimeFigureOut">
              <a:rPr lang="en-GB" smtClean="0"/>
              <a:t>06/03/2019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5F56845-C270-44AE-AD62-001C3209526C}"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63D8F6-A721-44D0-AD41-38014BF18306}" type="datetimeFigureOut">
              <a:rPr lang="en-GB" smtClean="0"/>
              <a:t>06/03/2019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5F56845-C270-44AE-AD62-001C3209526C}"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63D8F6-A721-44D0-AD41-38014BF18306}" type="datetimeFigureOut">
              <a:rPr lang="en-GB" smtClean="0"/>
              <a:t>06/03/2019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5F56845-C270-44AE-AD62-001C3209526C}"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63D8F6-A721-44D0-AD41-38014BF18306}" type="datetimeFigureOut">
              <a:rPr lang="en-GB" smtClean="0"/>
              <a:t>06/03/2019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F56845-C270-44AE-AD62-001C3209526C}"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Women and Politics after 1850</a:t>
            </a:r>
            <a:endParaRPr lang="en-GB" dirty="0"/>
          </a:p>
        </p:txBody>
      </p:sp>
      <p:sp>
        <p:nvSpPr>
          <p:cNvPr id="3" name="Subtitle 2"/>
          <p:cNvSpPr>
            <a:spLocks noGrp="1"/>
          </p:cNvSpPr>
          <p:nvPr>
            <p:ph type="subTitle" idx="1"/>
          </p:nvPr>
        </p:nvSpPr>
        <p:spPr/>
        <p:txBody>
          <a:bodyPr/>
          <a:lstStyle/>
          <a:p>
            <a:endParaRPr lang="en-GB"/>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Councillors</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London </a:t>
            </a:r>
            <a:r>
              <a:rPr lang="en-GB" dirty="0"/>
              <a:t>County Council </a:t>
            </a:r>
            <a:r>
              <a:rPr lang="en-GB" dirty="0" smtClean="0"/>
              <a:t>established </a:t>
            </a:r>
            <a:r>
              <a:rPr lang="en-GB" dirty="0"/>
              <a:t>as a result of the 1888 County Councils Act. </a:t>
            </a:r>
            <a:endParaRPr lang="en-GB" dirty="0" smtClean="0"/>
          </a:p>
          <a:p>
            <a:r>
              <a:rPr lang="en-GB" dirty="0" smtClean="0"/>
              <a:t>The </a:t>
            </a:r>
            <a:r>
              <a:rPr lang="en-GB" dirty="0"/>
              <a:t>118 councillors were elected by household suffrage with female ratepayers eligible to vote </a:t>
            </a:r>
            <a:endParaRPr lang="en-GB" dirty="0" smtClean="0"/>
          </a:p>
          <a:p>
            <a:r>
              <a:rPr lang="en-GB" dirty="0" smtClean="0"/>
              <a:t>New </a:t>
            </a:r>
            <a:r>
              <a:rPr lang="en-GB" dirty="0"/>
              <a:t>County Councils Act stated that ‘every person shall be qualified to be a councillor who is qualified to elect to the office of a councillor’. </a:t>
            </a:r>
            <a:endParaRPr lang="en-GB" dirty="0" smtClean="0"/>
          </a:p>
          <a:p>
            <a:r>
              <a:rPr lang="en-GB" dirty="0" smtClean="0"/>
              <a:t>The </a:t>
            </a:r>
            <a:r>
              <a:rPr lang="en-GB" dirty="0"/>
              <a:t>Society for Promoting the Return of Women as County </a:t>
            </a:r>
            <a:r>
              <a:rPr lang="en-GB" dirty="0" smtClean="0"/>
              <a:t>Councillors put </a:t>
            </a:r>
            <a:r>
              <a:rPr lang="en-GB" dirty="0"/>
              <a:t>forward </a:t>
            </a:r>
            <a:r>
              <a:rPr lang="en-GB" dirty="0" smtClean="0"/>
              <a:t> Jane Cobden as </a:t>
            </a:r>
            <a:r>
              <a:rPr lang="en-GB" dirty="0"/>
              <a:t>a Progressive candidate in Bow and Bromley, with Lady </a:t>
            </a:r>
            <a:r>
              <a:rPr lang="en-GB" dirty="0" err="1"/>
              <a:t>Sandhurst</a:t>
            </a:r>
            <a:r>
              <a:rPr lang="en-GB" dirty="0"/>
              <a:t> standing for Brixton. Both women were elected and the Council then co-opted Emma Cons a prominent Liberal philanthropist as an alderman. </a:t>
            </a:r>
          </a:p>
          <a:p>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www.bristol.ac.uk/is/library/collections/specialcollections/archives/treasures/images/065-big.jpg"/>
          <p:cNvPicPr>
            <a:picLocks noChangeAspect="1" noChangeArrowheads="1"/>
          </p:cNvPicPr>
          <p:nvPr/>
        </p:nvPicPr>
        <p:blipFill>
          <a:blip r:embed="rId2" cstate="print"/>
          <a:srcRect/>
          <a:stretch>
            <a:fillRect/>
          </a:stretch>
        </p:blipFill>
        <p:spPr bwMode="auto">
          <a:xfrm>
            <a:off x="2267744" y="260647"/>
            <a:ext cx="4320480" cy="6410208"/>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0" y="604471"/>
            <a:ext cx="914400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Knowing that the Council, as a body, did not wish to exclude women from their rights of citizenship, I have done my best to justify the confidence they placed in me by serving them to the best of my ability during the past year, though under extremely disadvantageous circumstances… My feelings on the subject of women councillors are as strong as ever, and I shall neglect no means in my power to secure a perfect freedom of choice to the ratepayers, and equal municipal rights for women as for men. It is a bitter experience when one for the first time fully realizes that even a long life spent in the service of one’s fellow citizens is powerless to blot out the disgrace and crime (in the eyes of the law) of having been born a woman.</a:t>
            </a:r>
          </a:p>
          <a:p>
            <a:pPr marL="0" marR="0" lvl="0" indent="0" algn="l" defTabSz="914400" rtl="0" eaLnBrk="1" fontAlgn="base" latinLnBrk="0" hangingPunct="1">
              <a:lnSpc>
                <a:spcPct val="100000"/>
              </a:lnSpc>
              <a:spcBef>
                <a:spcPct val="0"/>
              </a:spcBef>
              <a:spcAft>
                <a:spcPct val="0"/>
              </a:spcAft>
              <a:buClrTx/>
              <a:buSzTx/>
              <a:buFontTx/>
              <a:buNone/>
              <a:tabLst/>
            </a:pPr>
            <a:r>
              <a:rPr lang="en-GB" sz="2400" b="1" i="1" dirty="0" smtClean="0">
                <a:solidFill>
                  <a:srgbClr val="000000"/>
                </a:solidFill>
                <a:latin typeface="Calibri" pitchFamily="34" charset="0"/>
                <a:cs typeface="Times New Roman" pitchFamily="18" charset="0"/>
              </a:rPr>
              <a:t>Emma Cons</a:t>
            </a:r>
            <a:endParaRPr kumimoji="0" lang="en-GB" sz="4000" b="1" i="1"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Women and Liberal Party</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National </a:t>
            </a:r>
            <a:r>
              <a:rPr lang="en-GB" dirty="0"/>
              <a:t>Liberal Federation </a:t>
            </a:r>
            <a:r>
              <a:rPr lang="en-GB" dirty="0" smtClean="0"/>
              <a:t>established in 1887 </a:t>
            </a:r>
          </a:p>
          <a:p>
            <a:r>
              <a:rPr lang="en-GB" i="1" dirty="0" smtClean="0"/>
              <a:t>Westminster </a:t>
            </a:r>
            <a:r>
              <a:rPr lang="en-GB" i="1" dirty="0"/>
              <a:t>Review</a:t>
            </a:r>
            <a:r>
              <a:rPr lang="en-GB" dirty="0"/>
              <a:t> </a:t>
            </a:r>
            <a:r>
              <a:rPr lang="en-GB" dirty="0" smtClean="0"/>
              <a:t>reported </a:t>
            </a:r>
            <a:r>
              <a:rPr lang="en-GB" dirty="0"/>
              <a:t>that over 10,000 women </a:t>
            </a:r>
            <a:r>
              <a:rPr lang="en-GB" dirty="0" smtClean="0"/>
              <a:t>joined local groups</a:t>
            </a:r>
          </a:p>
          <a:p>
            <a:r>
              <a:rPr lang="en-GB" dirty="0" smtClean="0"/>
              <a:t>In </a:t>
            </a:r>
            <a:r>
              <a:rPr lang="en-GB" dirty="0"/>
              <a:t>1886, Sophia Fry </a:t>
            </a:r>
            <a:r>
              <a:rPr lang="en-GB" dirty="0" smtClean="0"/>
              <a:t>drew local </a:t>
            </a:r>
            <a:r>
              <a:rPr lang="en-GB" dirty="0"/>
              <a:t>associations into a single affiliate </a:t>
            </a:r>
            <a:r>
              <a:rPr lang="en-GB" dirty="0" smtClean="0"/>
              <a:t>organisation </a:t>
            </a:r>
          </a:p>
          <a:p>
            <a:r>
              <a:rPr lang="en-GB" dirty="0" smtClean="0"/>
              <a:t>Catherine </a:t>
            </a:r>
            <a:r>
              <a:rPr lang="en-GB" dirty="0"/>
              <a:t>Gladstone </a:t>
            </a:r>
            <a:r>
              <a:rPr lang="en-GB" dirty="0" smtClean="0"/>
              <a:t>was its </a:t>
            </a:r>
            <a:r>
              <a:rPr lang="en-GB" dirty="0"/>
              <a:t>figurehead </a:t>
            </a:r>
            <a:r>
              <a:rPr lang="en-GB" dirty="0" smtClean="0"/>
              <a:t>president </a:t>
            </a:r>
          </a:p>
          <a:p>
            <a:r>
              <a:rPr lang="en-GB" dirty="0" smtClean="0"/>
              <a:t>Membership was 75,000 </a:t>
            </a:r>
            <a:r>
              <a:rPr lang="en-GB" dirty="0"/>
              <a:t>in 1892, peaking at </a:t>
            </a:r>
            <a:r>
              <a:rPr lang="en-GB" dirty="0" smtClean="0"/>
              <a:t>133,215 in </a:t>
            </a:r>
            <a:r>
              <a:rPr lang="en-GB" dirty="0"/>
              <a:t>837 local associations in </a:t>
            </a:r>
            <a:r>
              <a:rPr lang="en-GB" dirty="0" smtClean="0"/>
              <a:t>1912 </a:t>
            </a:r>
          </a:p>
          <a:p>
            <a:r>
              <a:rPr lang="en-GB" dirty="0" smtClean="0"/>
              <a:t>Aimed </a:t>
            </a:r>
            <a:r>
              <a:rPr lang="en-GB" dirty="0"/>
              <a:t>to be inclusive and attract a diverse </a:t>
            </a:r>
            <a:r>
              <a:rPr lang="en-GB" dirty="0" smtClean="0"/>
              <a:t>membership </a:t>
            </a:r>
          </a:p>
          <a:p>
            <a:r>
              <a:rPr lang="en-GB" dirty="0" smtClean="0"/>
              <a:t>Local </a:t>
            </a:r>
            <a:r>
              <a:rPr lang="en-GB" dirty="0"/>
              <a:t>branch subscriptions were kept low and could be waived for less affluent members. </a:t>
            </a:r>
            <a:endParaRPr lang="en-GB" dirty="0" smtClean="0"/>
          </a:p>
          <a:p>
            <a:r>
              <a:rPr lang="en-GB" dirty="0" smtClean="0"/>
              <a:t>Women </a:t>
            </a:r>
            <a:r>
              <a:rPr lang="en-GB" dirty="0"/>
              <a:t>with more radical views and working-class activists were not tempted to join instead joining local socialist </a:t>
            </a:r>
            <a:r>
              <a:rPr lang="en-GB" dirty="0" smtClean="0"/>
              <a:t>groups</a:t>
            </a:r>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Suffragettes in Demonstration"/>
          <p:cNvPicPr>
            <a:picLocks noChangeAspect="1" noChangeArrowheads="1"/>
          </p:cNvPicPr>
          <p:nvPr/>
        </p:nvPicPr>
        <p:blipFill>
          <a:blip r:embed="rId2" cstate="print"/>
          <a:srcRect/>
          <a:stretch>
            <a:fillRect/>
          </a:stretch>
        </p:blipFill>
        <p:spPr bwMode="auto">
          <a:xfrm>
            <a:off x="1043608" y="620687"/>
            <a:ext cx="7416824" cy="5284487"/>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Women and Conservatism</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After </a:t>
            </a:r>
            <a:r>
              <a:rPr lang="en-GB" dirty="0"/>
              <a:t>1918 </a:t>
            </a:r>
            <a:r>
              <a:rPr lang="en-GB" dirty="0" smtClean="0"/>
              <a:t>success </a:t>
            </a:r>
            <a:r>
              <a:rPr lang="en-GB" dirty="0"/>
              <a:t>of the Conservative party in electoral terms was due </a:t>
            </a:r>
            <a:r>
              <a:rPr lang="en-GB" dirty="0" smtClean="0"/>
              <a:t>to </a:t>
            </a:r>
            <a:r>
              <a:rPr lang="en-GB" dirty="0"/>
              <a:t>female members and </a:t>
            </a:r>
            <a:r>
              <a:rPr lang="en-GB" dirty="0" smtClean="0"/>
              <a:t>voters </a:t>
            </a:r>
          </a:p>
          <a:p>
            <a:r>
              <a:rPr lang="en-GB" dirty="0" smtClean="0"/>
              <a:t>Gerry </a:t>
            </a:r>
            <a:r>
              <a:rPr lang="en-GB" dirty="0"/>
              <a:t>Maguire cautioned </a:t>
            </a:r>
            <a:r>
              <a:rPr lang="en-GB" dirty="0" smtClean="0"/>
              <a:t>history </a:t>
            </a:r>
            <a:r>
              <a:rPr lang="en-GB" dirty="0"/>
              <a:t>of feminism should not be the history of left-wing feminism </a:t>
            </a:r>
            <a:r>
              <a:rPr lang="en-GB" dirty="0" smtClean="0"/>
              <a:t>alone </a:t>
            </a:r>
          </a:p>
          <a:p>
            <a:r>
              <a:rPr lang="en-GB" dirty="0" smtClean="0"/>
              <a:t>Attractions </a:t>
            </a:r>
            <a:r>
              <a:rPr lang="en-GB" dirty="0"/>
              <a:t>of conservatism for  many female activists </a:t>
            </a:r>
            <a:r>
              <a:rPr lang="en-GB" dirty="0" smtClean="0"/>
              <a:t>included imperialism </a:t>
            </a:r>
            <a:r>
              <a:rPr lang="en-GB" dirty="0"/>
              <a:t>and </a:t>
            </a:r>
            <a:r>
              <a:rPr lang="en-GB" dirty="0" err="1"/>
              <a:t>maternalist</a:t>
            </a:r>
            <a:r>
              <a:rPr lang="en-GB" dirty="0"/>
              <a:t> </a:t>
            </a:r>
            <a:r>
              <a:rPr lang="en-GB" dirty="0" smtClean="0"/>
              <a:t>policies </a:t>
            </a:r>
          </a:p>
          <a:p>
            <a:r>
              <a:rPr lang="en-GB" dirty="0" smtClean="0"/>
              <a:t>Female </a:t>
            </a:r>
            <a:r>
              <a:rPr lang="en-GB" dirty="0"/>
              <a:t>conservatives </a:t>
            </a:r>
            <a:r>
              <a:rPr lang="en-GB" dirty="0" smtClean="0"/>
              <a:t>wary </a:t>
            </a:r>
            <a:r>
              <a:rPr lang="en-GB" dirty="0"/>
              <a:t>of being labelled as women’s rights campaigners </a:t>
            </a:r>
            <a:endParaRPr lang="en-GB" dirty="0" smtClean="0"/>
          </a:p>
          <a:p>
            <a:r>
              <a:rPr lang="en-GB" dirty="0" smtClean="0"/>
              <a:t>Emily Davies </a:t>
            </a:r>
            <a:r>
              <a:rPr lang="en-GB" dirty="0"/>
              <a:t>and </a:t>
            </a:r>
            <a:r>
              <a:rPr lang="en-GB" dirty="0" smtClean="0"/>
              <a:t>Frances Power </a:t>
            </a:r>
            <a:r>
              <a:rPr lang="en-GB" dirty="0" err="1" smtClean="0"/>
              <a:t>Cobbe</a:t>
            </a:r>
            <a:r>
              <a:rPr lang="en-GB" dirty="0" smtClean="0"/>
              <a:t> </a:t>
            </a:r>
            <a:r>
              <a:rPr lang="en-GB" dirty="0"/>
              <a:t>preferred quiet lobbying </a:t>
            </a:r>
            <a:r>
              <a:rPr lang="en-GB" dirty="0" smtClean="0"/>
              <a:t>rather </a:t>
            </a:r>
            <a:r>
              <a:rPr lang="en-GB" dirty="0"/>
              <a:t>than mass </a:t>
            </a:r>
            <a:r>
              <a:rPr lang="en-GB" dirty="0" smtClean="0"/>
              <a:t>meetings</a:t>
            </a:r>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Primrose League</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t>Primrose </a:t>
            </a:r>
            <a:r>
              <a:rPr lang="en-GB" dirty="0"/>
              <a:t>League characterised by Martin Pugh as a party within a </a:t>
            </a:r>
            <a:r>
              <a:rPr lang="en-GB" dirty="0" smtClean="0"/>
              <a:t>party</a:t>
            </a:r>
          </a:p>
          <a:p>
            <a:r>
              <a:rPr lang="en-GB" dirty="0" smtClean="0"/>
              <a:t>Founded </a:t>
            </a:r>
            <a:r>
              <a:rPr lang="en-GB" dirty="0"/>
              <a:t>in 1883 in England and 1884 in Scotland </a:t>
            </a:r>
            <a:endParaRPr lang="en-GB" dirty="0" smtClean="0"/>
          </a:p>
          <a:p>
            <a:r>
              <a:rPr lang="en-GB" dirty="0" smtClean="0"/>
              <a:t>Had </a:t>
            </a:r>
            <a:r>
              <a:rPr lang="en-GB" dirty="0"/>
              <a:t>a vague ideology of defending tradition which focused around crown, church and </a:t>
            </a:r>
            <a:r>
              <a:rPr lang="en-GB" dirty="0" smtClean="0"/>
              <a:t>empire </a:t>
            </a:r>
          </a:p>
          <a:p>
            <a:r>
              <a:rPr lang="en-GB" dirty="0" smtClean="0"/>
              <a:t>League </a:t>
            </a:r>
            <a:r>
              <a:rPr lang="en-GB" dirty="0"/>
              <a:t>embraced medieval terms and language: branches were termed habitations and members Knights or Dames. It was ruled by a Grand Council and members paid an annual tribute rather than a membership </a:t>
            </a:r>
            <a:r>
              <a:rPr lang="en-GB" dirty="0" smtClean="0"/>
              <a:t>fee</a:t>
            </a:r>
          </a:p>
          <a:p>
            <a:r>
              <a:rPr lang="en-GB" dirty="0" smtClean="0"/>
              <a:t>By </a:t>
            </a:r>
            <a:r>
              <a:rPr lang="en-GB" dirty="0"/>
              <a:t>the early 20</a:t>
            </a:r>
            <a:r>
              <a:rPr lang="en-GB" baseline="30000" dirty="0"/>
              <a:t>th</a:t>
            </a:r>
            <a:r>
              <a:rPr lang="en-GB" dirty="0"/>
              <a:t> century membership exceeded 1 </a:t>
            </a:r>
            <a:r>
              <a:rPr lang="en-GB" dirty="0" smtClean="0"/>
              <a:t>million </a:t>
            </a:r>
          </a:p>
          <a:p>
            <a:r>
              <a:rPr lang="en-GB" dirty="0" smtClean="0"/>
              <a:t>By </a:t>
            </a:r>
            <a:r>
              <a:rPr lang="en-GB" dirty="0"/>
              <a:t>1892 the Ladies Grand Council </a:t>
            </a:r>
            <a:r>
              <a:rPr lang="en-GB" dirty="0" smtClean="0"/>
              <a:t>had </a:t>
            </a:r>
            <a:r>
              <a:rPr lang="en-GB" dirty="0"/>
              <a:t>its own touring propaganda </a:t>
            </a:r>
            <a:r>
              <a:rPr lang="en-GB" dirty="0" smtClean="0"/>
              <a:t>van. Primrose </a:t>
            </a:r>
            <a:r>
              <a:rPr lang="en-GB" dirty="0"/>
              <a:t>Cycling Corps enabled women to undertake mobile propaganda closer to </a:t>
            </a:r>
            <a:r>
              <a:rPr lang="en-GB" dirty="0" smtClean="0"/>
              <a:t>home.</a:t>
            </a:r>
          </a:p>
          <a:p>
            <a:r>
              <a:rPr lang="en-GB" dirty="0" smtClean="0"/>
              <a:t>Suffrage </a:t>
            </a:r>
            <a:r>
              <a:rPr lang="en-GB" dirty="0"/>
              <a:t>issue divided Conservative women, just as it did Liberals. </a:t>
            </a:r>
            <a:endParaRPr lang="en-GB" dirty="0" smtClean="0"/>
          </a:p>
          <a:p>
            <a:r>
              <a:rPr lang="en-GB" dirty="0" smtClean="0"/>
              <a:t>In </a:t>
            </a:r>
            <a:r>
              <a:rPr lang="en-GB" dirty="0"/>
              <a:t>1908 a group of suffragists formed the Conservative and Unionist Women’s Franchise </a:t>
            </a:r>
            <a:r>
              <a:rPr lang="en-GB" dirty="0" smtClean="0"/>
              <a:t>Association</a:t>
            </a:r>
            <a:endParaRPr lang="en-GB" dirty="0"/>
          </a:p>
          <a:p>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t0.gstatic.com/images?q=tbn:ANd9GcQAFjZK9INE6QfrVlWVVVawguKFQF12yZZXb4xUs0QskfNl5np9"/>
          <p:cNvPicPr>
            <a:picLocks noChangeAspect="1" noChangeArrowheads="1"/>
          </p:cNvPicPr>
          <p:nvPr/>
        </p:nvPicPr>
        <p:blipFill>
          <a:blip r:embed="rId2" cstate="print"/>
          <a:srcRect/>
          <a:stretch>
            <a:fillRect/>
          </a:stretch>
        </p:blipFill>
        <p:spPr bwMode="auto">
          <a:xfrm>
            <a:off x="395536" y="908720"/>
            <a:ext cx="2019300" cy="2266951"/>
          </a:xfrm>
          <a:prstGeom prst="rect">
            <a:avLst/>
          </a:prstGeom>
          <a:noFill/>
        </p:spPr>
      </p:pic>
      <p:pic>
        <p:nvPicPr>
          <p:cNvPr id="32772" name="Picture 4" descr="http://t1.gstatic.com/images?q=tbn:ANd9GcR3z7eu-PuCO-PtVYV-Bpl1dEjczEY4Q1218-CgdBW4PHfhvVFsVg"/>
          <p:cNvPicPr>
            <a:picLocks noChangeAspect="1" noChangeArrowheads="1"/>
          </p:cNvPicPr>
          <p:nvPr/>
        </p:nvPicPr>
        <p:blipFill>
          <a:blip r:embed="rId3" cstate="print"/>
          <a:srcRect/>
          <a:stretch>
            <a:fillRect/>
          </a:stretch>
        </p:blipFill>
        <p:spPr bwMode="auto">
          <a:xfrm>
            <a:off x="3635896" y="548680"/>
            <a:ext cx="4091678" cy="2808312"/>
          </a:xfrm>
          <a:prstGeom prst="rect">
            <a:avLst/>
          </a:prstGeom>
          <a:noFill/>
        </p:spPr>
      </p:pic>
      <p:pic>
        <p:nvPicPr>
          <p:cNvPr id="32774" name="Picture 6" descr="http://t0.gstatic.com/images?q=tbn:ANd9GcTCghpqPIo95inYynrMxAOh1csojU13_G113u2AXKFCwUCNoX1v"/>
          <p:cNvPicPr>
            <a:picLocks noChangeAspect="1" noChangeArrowheads="1"/>
          </p:cNvPicPr>
          <p:nvPr/>
        </p:nvPicPr>
        <p:blipFill>
          <a:blip r:embed="rId4" cstate="print"/>
          <a:srcRect/>
          <a:stretch>
            <a:fillRect/>
          </a:stretch>
        </p:blipFill>
        <p:spPr bwMode="auto">
          <a:xfrm>
            <a:off x="467544" y="3573016"/>
            <a:ext cx="3005800" cy="2232248"/>
          </a:xfrm>
          <a:prstGeom prst="rect">
            <a:avLst/>
          </a:prstGeom>
          <a:noFill/>
        </p:spPr>
      </p:pic>
      <p:sp>
        <p:nvSpPr>
          <p:cNvPr id="7" name="TextBox 6"/>
          <p:cNvSpPr txBox="1"/>
          <p:nvPr/>
        </p:nvSpPr>
        <p:spPr>
          <a:xfrm>
            <a:off x="3491880" y="3573016"/>
            <a:ext cx="4320480" cy="1938992"/>
          </a:xfrm>
          <a:prstGeom prst="rect">
            <a:avLst/>
          </a:prstGeom>
          <a:noFill/>
        </p:spPr>
        <p:txBody>
          <a:bodyPr wrap="square" rtlCol="0">
            <a:spAutoFit/>
          </a:bodyPr>
          <a:lstStyle/>
          <a:p>
            <a:r>
              <a:rPr lang="en-GB" sz="2400" dirty="0" smtClean="0"/>
              <a:t>Primrose League Cycling Corps badge</a:t>
            </a:r>
          </a:p>
          <a:p>
            <a:r>
              <a:rPr lang="en-GB" sz="2400" dirty="0" smtClean="0"/>
              <a:t>The </a:t>
            </a:r>
            <a:r>
              <a:rPr lang="en-GB" sz="2400" dirty="0" err="1" smtClean="0"/>
              <a:t>Headington</a:t>
            </a:r>
            <a:r>
              <a:rPr lang="en-GB" sz="2400" dirty="0" smtClean="0"/>
              <a:t> Buds (junior Primrose League group)</a:t>
            </a:r>
          </a:p>
          <a:p>
            <a:r>
              <a:rPr lang="en-GB" sz="2400" dirty="0" smtClean="0"/>
              <a:t>Primrose League tea party</a:t>
            </a:r>
            <a:endParaRPr lang="en-GB"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Women and Socialism</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Socialist </a:t>
            </a:r>
            <a:r>
              <a:rPr lang="en-GB" dirty="0"/>
              <a:t>views </a:t>
            </a:r>
            <a:r>
              <a:rPr lang="en-GB" dirty="0" smtClean="0"/>
              <a:t>shaped </a:t>
            </a:r>
            <a:r>
              <a:rPr lang="en-GB" dirty="0"/>
              <a:t>by international discussions on the woman </a:t>
            </a:r>
            <a:r>
              <a:rPr lang="en-GB" dirty="0" smtClean="0"/>
              <a:t>question which led </a:t>
            </a:r>
            <a:r>
              <a:rPr lang="en-GB" dirty="0"/>
              <a:t>to equal structures being established in the Independent Labour Party and Social Democratic Federation. </a:t>
            </a:r>
            <a:endParaRPr lang="en-GB" dirty="0" smtClean="0"/>
          </a:p>
          <a:p>
            <a:r>
              <a:rPr lang="en-GB" dirty="0" smtClean="0"/>
              <a:t>Socialist </a:t>
            </a:r>
            <a:r>
              <a:rPr lang="en-GB" dirty="0"/>
              <a:t>women demanded inclusion in politics on more radical terms than those used by Conservative or Liberal women. </a:t>
            </a:r>
          </a:p>
          <a:p>
            <a:r>
              <a:rPr lang="en-GB" dirty="0" smtClean="0"/>
              <a:t>But equality difficult to achieve: Hannah </a:t>
            </a:r>
            <a:r>
              <a:rPr lang="en-GB" dirty="0"/>
              <a:t>Mitchell </a:t>
            </a:r>
            <a:r>
              <a:rPr lang="en-GB" dirty="0" smtClean="0"/>
              <a:t>said embarking </a:t>
            </a:r>
            <a:r>
              <a:rPr lang="en-GB" dirty="0"/>
              <a:t>on political activism was like having to work ‘with one hand tied behind us’. Women rarely took on key branch </a:t>
            </a:r>
            <a:r>
              <a:rPr lang="en-GB" dirty="0" smtClean="0"/>
              <a:t>roles</a:t>
            </a:r>
            <a:endParaRPr lang="en-GB" dirty="0"/>
          </a:p>
          <a:p>
            <a:r>
              <a:rPr lang="en-GB" dirty="0" smtClean="0"/>
              <a:t>Key </a:t>
            </a:r>
            <a:r>
              <a:rPr lang="en-GB" dirty="0"/>
              <a:t>discussion </a:t>
            </a:r>
            <a:r>
              <a:rPr lang="en-GB" dirty="0" smtClean="0"/>
              <a:t>was if there </a:t>
            </a:r>
            <a:r>
              <a:rPr lang="en-GB" dirty="0"/>
              <a:t>should be separate women’s organisations. </a:t>
            </a:r>
            <a:r>
              <a:rPr lang="en-GB" dirty="0" smtClean="0"/>
              <a:t>Women’s </a:t>
            </a:r>
            <a:r>
              <a:rPr lang="en-GB" dirty="0"/>
              <a:t>groups began to attach to local branches of the ILP and SDF in the 1890s. </a:t>
            </a:r>
            <a:endParaRPr lang="en-GB" dirty="0" smtClean="0"/>
          </a:p>
          <a:p>
            <a:r>
              <a:rPr lang="en-GB" dirty="0" smtClean="0"/>
              <a:t>Women’s </a:t>
            </a:r>
            <a:r>
              <a:rPr lang="en-GB" dirty="0"/>
              <a:t>Labour League founded in 1906 had 100 branches by 1911. This was founded by Mary Fenton </a:t>
            </a:r>
            <a:r>
              <a:rPr lang="en-GB" dirty="0" smtClean="0"/>
              <a:t>McPherson </a:t>
            </a:r>
            <a:r>
              <a:rPr lang="en-GB" dirty="0"/>
              <a:t>who was active in the Railway Women’s Guild an organisation for the female relatives of unionised railwaymen. </a:t>
            </a:r>
          </a:p>
          <a:p>
            <a:endParaRPr lang="en-GB" dirty="0"/>
          </a:p>
        </p:txBody>
      </p:sp>
    </p:spTree>
    <p:extLst>
      <p:ext uri="{BB962C8B-B14F-4D97-AF65-F5344CB8AC3E}">
        <p14:creationId xmlns:p14="http://schemas.microsoft.com/office/powerpoint/2010/main" val="10405459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women and socialism englan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32656"/>
            <a:ext cx="4632449" cy="342462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Photograph from the 'Daily Graphic' 26 January, 1916 of the platform at the annual conference of the Women's Labour League in Bristo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817" y="4077072"/>
            <a:ext cx="6176243" cy="263098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women labour leagu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23219" y="332655"/>
            <a:ext cx="2727577" cy="342462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660232" y="4221088"/>
            <a:ext cx="2088232" cy="1200329"/>
          </a:xfrm>
          <a:prstGeom prst="rect">
            <a:avLst/>
          </a:prstGeom>
          <a:noFill/>
        </p:spPr>
        <p:txBody>
          <a:bodyPr wrap="square" rtlCol="0">
            <a:spAutoFit/>
          </a:bodyPr>
          <a:lstStyle/>
          <a:p>
            <a:r>
              <a:rPr lang="en-GB" dirty="0" smtClean="0"/>
              <a:t>Women’s Labour League Conference 1916 (left) and pamphlet (above)</a:t>
            </a:r>
            <a:endParaRPr lang="en-GB" dirty="0"/>
          </a:p>
        </p:txBody>
      </p:sp>
      <p:sp>
        <p:nvSpPr>
          <p:cNvPr id="5" name="TextBox 4"/>
          <p:cNvSpPr txBox="1"/>
          <p:nvPr/>
        </p:nvSpPr>
        <p:spPr>
          <a:xfrm>
            <a:off x="5076056" y="548680"/>
            <a:ext cx="864096" cy="2031325"/>
          </a:xfrm>
          <a:prstGeom prst="rect">
            <a:avLst/>
          </a:prstGeom>
          <a:noFill/>
        </p:spPr>
        <p:txBody>
          <a:bodyPr wrap="square" rtlCol="0">
            <a:spAutoFit/>
          </a:bodyPr>
          <a:lstStyle/>
          <a:p>
            <a:r>
              <a:rPr lang="en-GB" dirty="0" smtClean="0"/>
              <a:t>Bryant and May Match Girls Strike 1888</a:t>
            </a:r>
            <a:endParaRPr lang="en-GB" dirty="0"/>
          </a:p>
        </p:txBody>
      </p:sp>
    </p:spTree>
    <p:extLst>
      <p:ext uri="{BB962C8B-B14F-4D97-AF65-F5344CB8AC3E}">
        <p14:creationId xmlns:p14="http://schemas.microsoft.com/office/powerpoint/2010/main" val="4018038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Overview</a:t>
            </a:r>
            <a:endParaRPr lang="en-GB" dirty="0"/>
          </a:p>
        </p:txBody>
      </p:sp>
      <p:sp>
        <p:nvSpPr>
          <p:cNvPr id="3" name="Content Placeholder 2"/>
          <p:cNvSpPr>
            <a:spLocks noGrp="1"/>
          </p:cNvSpPr>
          <p:nvPr>
            <p:ph idx="1"/>
          </p:nvPr>
        </p:nvSpPr>
        <p:spPr/>
        <p:txBody>
          <a:bodyPr/>
          <a:lstStyle/>
          <a:p>
            <a:r>
              <a:rPr lang="en-GB" dirty="0"/>
              <a:t>Women and Local </a:t>
            </a:r>
            <a:r>
              <a:rPr lang="en-GB" dirty="0" smtClean="0"/>
              <a:t>Government</a:t>
            </a:r>
          </a:p>
          <a:p>
            <a:r>
              <a:rPr lang="en-GB" dirty="0" smtClean="0"/>
              <a:t>Women </a:t>
            </a:r>
            <a:r>
              <a:rPr lang="en-GB" dirty="0"/>
              <a:t>and the Liberal Party</a:t>
            </a:r>
          </a:p>
          <a:p>
            <a:r>
              <a:rPr lang="en-GB" dirty="0"/>
              <a:t>Women and the Conservative </a:t>
            </a:r>
            <a:r>
              <a:rPr lang="en-GB" dirty="0" smtClean="0"/>
              <a:t>Party</a:t>
            </a:r>
          </a:p>
          <a:p>
            <a:r>
              <a:rPr lang="en-GB" dirty="0" smtClean="0"/>
              <a:t>Women and Socialism</a:t>
            </a:r>
            <a:endParaRPr lang="en-GB" dirty="0"/>
          </a:p>
          <a:p>
            <a:r>
              <a:rPr lang="en-GB" dirty="0" smtClean="0"/>
              <a:t>Conclusion</a:t>
            </a:r>
            <a:endParaRPr lang="en-GB" dirty="0"/>
          </a:p>
          <a:p>
            <a:pPr>
              <a:buNone/>
            </a:pP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a:t>
            </a:r>
            <a:endParaRPr lang="en-GB" dirty="0"/>
          </a:p>
        </p:txBody>
      </p:sp>
      <p:sp>
        <p:nvSpPr>
          <p:cNvPr id="3" name="Content Placeholder 2"/>
          <p:cNvSpPr>
            <a:spLocks noGrp="1"/>
          </p:cNvSpPr>
          <p:nvPr>
            <p:ph idx="1"/>
          </p:nvPr>
        </p:nvSpPr>
        <p:spPr/>
        <p:txBody>
          <a:bodyPr>
            <a:normAutofit fontScale="77500" lnSpcReduction="20000"/>
          </a:bodyPr>
          <a:lstStyle/>
          <a:p>
            <a:pPr lvl="0"/>
            <a:r>
              <a:rPr lang="en-GB" dirty="0" smtClean="0"/>
              <a:t>Women’s </a:t>
            </a:r>
            <a:r>
              <a:rPr lang="en-GB" dirty="0"/>
              <a:t>political activism </a:t>
            </a:r>
            <a:r>
              <a:rPr lang="en-GB" dirty="0" smtClean="0"/>
              <a:t>due </a:t>
            </a:r>
            <a:r>
              <a:rPr lang="en-GB" dirty="0"/>
              <a:t>to </a:t>
            </a:r>
            <a:r>
              <a:rPr lang="en-GB" dirty="0" smtClean="0"/>
              <a:t>rising </a:t>
            </a:r>
            <a:r>
              <a:rPr lang="en-GB" dirty="0"/>
              <a:t>number of parliamentary voters after the Reform Acts of 1832, 1867 and 1884; rise in local government organisations; rise in contested elections and transformation of political </a:t>
            </a:r>
            <a:r>
              <a:rPr lang="en-GB" dirty="0" smtClean="0"/>
              <a:t>parties</a:t>
            </a:r>
            <a:endParaRPr lang="en-GB" dirty="0"/>
          </a:p>
          <a:p>
            <a:pPr lvl="0"/>
            <a:r>
              <a:rPr lang="en-GB" dirty="0"/>
              <a:t>Women remained outside the political establishment but had more opportunities to engage in collective political activism</a:t>
            </a:r>
          </a:p>
          <a:p>
            <a:pPr lvl="0"/>
            <a:r>
              <a:rPr lang="en-GB" dirty="0"/>
              <a:t>Political activism </a:t>
            </a:r>
            <a:r>
              <a:rPr lang="en-GB" dirty="0" smtClean="0"/>
              <a:t>dominated </a:t>
            </a:r>
            <a:r>
              <a:rPr lang="en-GB" dirty="0"/>
              <a:t>by middle-class and elite </a:t>
            </a:r>
            <a:r>
              <a:rPr lang="en-GB" dirty="0" smtClean="0"/>
              <a:t>women </a:t>
            </a:r>
          </a:p>
          <a:p>
            <a:pPr lvl="0"/>
            <a:r>
              <a:rPr lang="en-GB" dirty="0" smtClean="0"/>
              <a:t>Philanthropic </a:t>
            </a:r>
            <a:r>
              <a:rPr lang="en-GB" dirty="0"/>
              <a:t>work </a:t>
            </a:r>
            <a:r>
              <a:rPr lang="en-GB" dirty="0" smtClean="0"/>
              <a:t>bridge to local </a:t>
            </a:r>
            <a:r>
              <a:rPr lang="en-GB" dirty="0"/>
              <a:t>government</a:t>
            </a:r>
          </a:p>
          <a:p>
            <a:pPr lvl="0"/>
            <a:r>
              <a:rPr lang="en-GB" dirty="0" smtClean="0"/>
              <a:t>Women drawn </a:t>
            </a:r>
            <a:r>
              <a:rPr lang="en-GB"/>
              <a:t>to </a:t>
            </a:r>
            <a:r>
              <a:rPr lang="en-GB" smtClean="0"/>
              <a:t>suffrage </a:t>
            </a:r>
            <a:r>
              <a:rPr lang="en-GB" dirty="0"/>
              <a:t>campaigns as they became acutely aware of the lack of women’s political rights and the limitations of </a:t>
            </a:r>
            <a:r>
              <a:rPr lang="en-GB"/>
              <a:t>their </a:t>
            </a:r>
            <a:r>
              <a:rPr lang="en-GB" smtClean="0"/>
              <a:t>activism</a:t>
            </a:r>
            <a:endParaRPr lang="en-GB" dirty="0"/>
          </a:p>
          <a:p>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Local Government</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Population </a:t>
            </a:r>
            <a:r>
              <a:rPr lang="en-GB" dirty="0"/>
              <a:t>growth and increasing urbanisation prompted </a:t>
            </a:r>
            <a:r>
              <a:rPr lang="en-GB" dirty="0" smtClean="0"/>
              <a:t>reforms </a:t>
            </a:r>
            <a:r>
              <a:rPr lang="en-GB" dirty="0"/>
              <a:t>in </a:t>
            </a:r>
            <a:r>
              <a:rPr lang="en-GB" dirty="0" smtClean="0"/>
              <a:t>local government:</a:t>
            </a:r>
          </a:p>
          <a:p>
            <a:pPr lvl="1"/>
            <a:r>
              <a:rPr lang="en-GB" dirty="0" smtClean="0"/>
              <a:t>Poor </a:t>
            </a:r>
            <a:r>
              <a:rPr lang="en-GB" dirty="0"/>
              <a:t>Law Amendment Acts in 1834 and 1844 established Boards of Guardians elected annually to administer the new Poor Law. </a:t>
            </a:r>
            <a:endParaRPr lang="en-GB" dirty="0" smtClean="0"/>
          </a:p>
          <a:p>
            <a:pPr lvl="1"/>
            <a:r>
              <a:rPr lang="en-GB" dirty="0" smtClean="0"/>
              <a:t>Municipal </a:t>
            </a:r>
            <a:r>
              <a:rPr lang="en-GB" dirty="0"/>
              <a:t>Corporation Act of 1835 reformed the government of around 200 towns and cities, replacing municipal corporations with elected councils. </a:t>
            </a:r>
          </a:p>
          <a:p>
            <a:pPr lvl="1"/>
            <a:r>
              <a:rPr lang="en-GB" dirty="0" smtClean="0"/>
              <a:t>Local </a:t>
            </a:r>
            <a:r>
              <a:rPr lang="en-GB" dirty="0"/>
              <a:t>Government Act in 1888 reformed rural government providing for county councils. </a:t>
            </a:r>
            <a:endParaRPr lang="en-GB" dirty="0" smtClean="0"/>
          </a:p>
          <a:p>
            <a:pPr lvl="1"/>
            <a:r>
              <a:rPr lang="en-GB" dirty="0" smtClean="0"/>
              <a:t>1870 </a:t>
            </a:r>
            <a:r>
              <a:rPr lang="en-GB" dirty="0"/>
              <a:t>Education Act set up 2000 elected school boards in England and Wales (extended to Scotland in 1872) </a:t>
            </a:r>
          </a:p>
          <a:p>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1836BeadleElectionC"/>
          <p:cNvPicPr>
            <a:picLocks noChangeAspect="1" noChangeArrowheads="1"/>
          </p:cNvPicPr>
          <p:nvPr/>
        </p:nvPicPr>
        <p:blipFill>
          <a:blip r:embed="rId2" cstate="print"/>
          <a:srcRect/>
          <a:stretch>
            <a:fillRect/>
          </a:stretch>
        </p:blipFill>
        <p:spPr bwMode="auto">
          <a:xfrm>
            <a:off x="807969" y="260648"/>
            <a:ext cx="4772143" cy="6086528"/>
          </a:xfrm>
          <a:prstGeom prst="rect">
            <a:avLst/>
          </a:prstGeom>
          <a:noFill/>
          <a:ln w="9525">
            <a:noFill/>
            <a:miter lim="800000"/>
            <a:headEnd/>
            <a:tailEnd/>
          </a:ln>
        </p:spPr>
      </p:pic>
      <p:sp>
        <p:nvSpPr>
          <p:cNvPr id="1027" name="Rectangle 3"/>
          <p:cNvSpPr>
            <a:spLocks noChangeArrowheads="1"/>
          </p:cNvSpPr>
          <p:nvPr/>
        </p:nvSpPr>
        <p:spPr bwMode="auto">
          <a:xfrm>
            <a:off x="5652120" y="1753943"/>
            <a:ext cx="2952328" cy="32932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Dickens parodied the notion of women’s voters in local government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‘The Election for Beadle’ by George Cruikshank, front </a:t>
            </a:r>
            <a:r>
              <a:rPr kumimoji="0" lang="en-GB" b="0" i="0" u="none" strike="noStrike" cap="none" normalizeH="0" baseline="0" dirty="0" err="1" smtClean="0">
                <a:ln>
                  <a:noFill/>
                </a:ln>
                <a:solidFill>
                  <a:schemeClr val="tx1"/>
                </a:solidFill>
                <a:effectLst/>
                <a:latin typeface="Verdana" pitchFamily="34" charset="0"/>
                <a:ea typeface="Times New Roman" pitchFamily="18" charset="0"/>
                <a:cs typeface="Times New Roman" pitchFamily="18" charset="0"/>
              </a:rPr>
              <a:t>flypage</a:t>
            </a:r>
            <a:r>
              <a:rPr kumimoji="0" lang="en-GB" sz="28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 </a:t>
            </a:r>
            <a:r>
              <a:rPr kumimoji="0" lang="en-GB"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in Charles Dickens, </a:t>
            </a:r>
            <a:r>
              <a:rPr kumimoji="0" lang="en-GB" b="0" i="1"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Sketches by </a:t>
            </a:r>
            <a:r>
              <a:rPr kumimoji="0" lang="en-GB" b="0" i="1" u="none" strike="noStrike" cap="none" normalizeH="0" baseline="0" dirty="0" err="1" smtClean="0">
                <a:ln>
                  <a:noFill/>
                </a:ln>
                <a:solidFill>
                  <a:schemeClr val="tx1"/>
                </a:solidFill>
                <a:effectLst/>
                <a:latin typeface="Verdana" pitchFamily="34" charset="0"/>
                <a:ea typeface="Times New Roman" pitchFamily="18" charset="0"/>
                <a:cs typeface="Times New Roman" pitchFamily="18" charset="0"/>
              </a:rPr>
              <a:t>Boz</a:t>
            </a:r>
            <a:endParaRPr kumimoji="0" lang="en-GB" sz="4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Extract from Guardian 23 November 1907"/>
          <p:cNvPicPr>
            <a:picLocks noChangeAspect="1" noChangeArrowheads="1"/>
          </p:cNvPicPr>
          <p:nvPr/>
        </p:nvPicPr>
        <p:blipFill>
          <a:blip r:embed="rId2" cstate="print"/>
          <a:srcRect/>
          <a:stretch>
            <a:fillRect/>
          </a:stretch>
        </p:blipFill>
        <p:spPr bwMode="auto">
          <a:xfrm>
            <a:off x="0" y="0"/>
            <a:ext cx="4973563" cy="7250754"/>
          </a:xfrm>
          <a:prstGeom prst="rect">
            <a:avLst/>
          </a:prstGeom>
          <a:noFill/>
        </p:spPr>
      </p:pic>
      <p:sp>
        <p:nvSpPr>
          <p:cNvPr id="3" name="TextBox 2"/>
          <p:cNvSpPr txBox="1"/>
          <p:nvPr/>
        </p:nvSpPr>
        <p:spPr>
          <a:xfrm>
            <a:off x="5292080" y="836712"/>
            <a:ext cx="3384376" cy="1569660"/>
          </a:xfrm>
          <a:prstGeom prst="rect">
            <a:avLst/>
          </a:prstGeom>
          <a:noFill/>
        </p:spPr>
        <p:txBody>
          <a:bodyPr wrap="square" rtlCol="0">
            <a:spAutoFit/>
          </a:bodyPr>
          <a:lstStyle/>
          <a:p>
            <a:r>
              <a:rPr lang="en-GB" sz="2400" dirty="0" smtClean="0"/>
              <a:t>First woman, Mrs Constance Lees, to be elected to Oldham Council in 1907</a:t>
            </a: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School Boards</a:t>
            </a:r>
            <a:endParaRPr lang="en-GB" dirty="0"/>
          </a:p>
        </p:txBody>
      </p:sp>
      <p:sp>
        <p:nvSpPr>
          <p:cNvPr id="3" name="Content Placeholder 2"/>
          <p:cNvSpPr>
            <a:spLocks noGrp="1"/>
          </p:cNvSpPr>
          <p:nvPr>
            <p:ph idx="1"/>
          </p:nvPr>
        </p:nvSpPr>
        <p:spPr/>
        <p:txBody>
          <a:bodyPr>
            <a:normAutofit fontScale="85000" lnSpcReduction="20000"/>
          </a:bodyPr>
          <a:lstStyle/>
          <a:p>
            <a:r>
              <a:rPr lang="en-GB" dirty="0"/>
              <a:t>Eleven women </a:t>
            </a:r>
            <a:r>
              <a:rPr lang="en-GB" dirty="0" smtClean="0"/>
              <a:t>elected </a:t>
            </a:r>
            <a:r>
              <a:rPr lang="en-GB" dirty="0"/>
              <a:t>at the first school board contests in </a:t>
            </a:r>
            <a:r>
              <a:rPr lang="en-GB" dirty="0" smtClean="0"/>
              <a:t>1870</a:t>
            </a:r>
          </a:p>
          <a:p>
            <a:r>
              <a:rPr lang="en-GB" dirty="0" smtClean="0"/>
              <a:t>By </a:t>
            </a:r>
            <a:r>
              <a:rPr lang="en-GB" dirty="0"/>
              <a:t>1902 when the school boards were abolished in England and Wales there were around 370 women members. </a:t>
            </a:r>
            <a:endParaRPr lang="en-GB" dirty="0" smtClean="0"/>
          </a:p>
          <a:p>
            <a:r>
              <a:rPr lang="en-GB" dirty="0" smtClean="0"/>
              <a:t>In </a:t>
            </a:r>
            <a:r>
              <a:rPr lang="en-GB" dirty="0"/>
              <a:t>Scotland 17 women were elected in the first school board elections in </a:t>
            </a:r>
            <a:r>
              <a:rPr lang="en-GB" dirty="0" smtClean="0"/>
              <a:t>1873</a:t>
            </a:r>
          </a:p>
          <a:p>
            <a:r>
              <a:rPr lang="en-GB" dirty="0" smtClean="0"/>
              <a:t>Some </a:t>
            </a:r>
            <a:r>
              <a:rPr lang="en-GB" dirty="0"/>
              <a:t>observers were concerned about women standing for election </a:t>
            </a:r>
            <a:r>
              <a:rPr lang="en-GB" dirty="0" smtClean="0"/>
              <a:t>others </a:t>
            </a:r>
            <a:r>
              <a:rPr lang="en-GB" dirty="0"/>
              <a:t>argued </a:t>
            </a:r>
            <a:r>
              <a:rPr lang="en-GB" dirty="0" smtClean="0"/>
              <a:t>feminine </a:t>
            </a:r>
            <a:r>
              <a:rPr lang="en-GB" dirty="0"/>
              <a:t>influence on school boards was </a:t>
            </a:r>
            <a:r>
              <a:rPr lang="en-GB" dirty="0" smtClean="0"/>
              <a:t>desirable </a:t>
            </a:r>
          </a:p>
          <a:p>
            <a:r>
              <a:rPr lang="en-GB" dirty="0" smtClean="0"/>
              <a:t>Most candidates </a:t>
            </a:r>
            <a:r>
              <a:rPr lang="en-GB" dirty="0"/>
              <a:t>had considerable educational </a:t>
            </a:r>
            <a:r>
              <a:rPr lang="en-GB" dirty="0" smtClean="0"/>
              <a:t>experience</a:t>
            </a:r>
            <a:endParaRPr lang="en-GB" dirty="0"/>
          </a:p>
          <a:p>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www.old-print.com/mas_assets/full/B3481880258.jpg"/>
          <p:cNvPicPr>
            <a:picLocks noChangeAspect="1" noChangeArrowheads="1"/>
          </p:cNvPicPr>
          <p:nvPr/>
        </p:nvPicPr>
        <p:blipFill>
          <a:blip r:embed="rId2" cstate="print"/>
          <a:srcRect l="6274" t="6226" r="6521" b="19065"/>
          <a:stretch>
            <a:fillRect/>
          </a:stretch>
        </p:blipFill>
        <p:spPr bwMode="auto">
          <a:xfrm>
            <a:off x="0" y="0"/>
            <a:ext cx="9143999" cy="5525870"/>
          </a:xfrm>
          <a:prstGeom prst="rect">
            <a:avLst/>
          </a:prstGeom>
          <a:noFill/>
        </p:spPr>
      </p:pic>
      <p:sp>
        <p:nvSpPr>
          <p:cNvPr id="5" name="TextBox 4"/>
          <p:cNvSpPr txBox="1"/>
          <p:nvPr/>
        </p:nvSpPr>
        <p:spPr>
          <a:xfrm>
            <a:off x="539552" y="5805264"/>
            <a:ext cx="8352928" cy="461665"/>
          </a:xfrm>
          <a:prstGeom prst="rect">
            <a:avLst/>
          </a:prstGeom>
          <a:noFill/>
        </p:spPr>
        <p:txBody>
          <a:bodyPr wrap="square" rtlCol="0">
            <a:spAutoFit/>
          </a:bodyPr>
          <a:lstStyle/>
          <a:p>
            <a:pPr algn="ctr"/>
            <a:r>
              <a:rPr lang="en-GB" sz="2400" b="1" dirty="0" smtClean="0"/>
              <a:t>The First London School Board</a:t>
            </a:r>
            <a:endParaRPr lang="en-GB" sz="24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Boards of Guardians</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Boards </a:t>
            </a:r>
            <a:r>
              <a:rPr lang="en-GB" dirty="0"/>
              <a:t>of Guardians </a:t>
            </a:r>
            <a:r>
              <a:rPr lang="en-GB" dirty="0" smtClean="0"/>
              <a:t>administered </a:t>
            </a:r>
            <a:r>
              <a:rPr lang="en-GB" dirty="0"/>
              <a:t>the Poor </a:t>
            </a:r>
            <a:r>
              <a:rPr lang="en-GB" dirty="0" smtClean="0"/>
              <a:t>Law </a:t>
            </a:r>
          </a:p>
          <a:p>
            <a:r>
              <a:rPr lang="en-GB" dirty="0" smtClean="0"/>
              <a:t>Guardians </a:t>
            </a:r>
            <a:r>
              <a:rPr lang="en-GB" dirty="0"/>
              <a:t>dealt with the mentally unstable, the morally suspect, and the </a:t>
            </a:r>
            <a:r>
              <a:rPr lang="en-GB" dirty="0" smtClean="0"/>
              <a:t>workhouse </a:t>
            </a:r>
          </a:p>
          <a:p>
            <a:r>
              <a:rPr lang="en-GB" dirty="0" smtClean="0"/>
              <a:t>1875 first </a:t>
            </a:r>
            <a:r>
              <a:rPr lang="en-GB" dirty="0"/>
              <a:t>woman, Martha </a:t>
            </a:r>
            <a:r>
              <a:rPr lang="en-GB" dirty="0" err="1"/>
              <a:t>Merrington</a:t>
            </a:r>
            <a:r>
              <a:rPr lang="en-GB" dirty="0"/>
              <a:t>, was elected as a poor law </a:t>
            </a:r>
            <a:r>
              <a:rPr lang="en-GB" dirty="0" smtClean="0"/>
              <a:t>guardian </a:t>
            </a:r>
          </a:p>
          <a:p>
            <a:r>
              <a:rPr lang="en-GB" dirty="0" smtClean="0"/>
              <a:t>Many </a:t>
            </a:r>
            <a:r>
              <a:rPr lang="en-GB" dirty="0"/>
              <a:t>male guardians argued that women were unsuited </a:t>
            </a:r>
            <a:r>
              <a:rPr lang="en-GB" dirty="0" smtClean="0"/>
              <a:t>because </a:t>
            </a:r>
            <a:r>
              <a:rPr lang="en-GB" dirty="0"/>
              <a:t>of the subjects that would be discussed. </a:t>
            </a:r>
            <a:endParaRPr lang="en-GB" dirty="0" smtClean="0"/>
          </a:p>
          <a:p>
            <a:r>
              <a:rPr lang="en-GB" dirty="0" smtClean="0"/>
              <a:t>Women </a:t>
            </a:r>
            <a:r>
              <a:rPr lang="en-GB" dirty="0"/>
              <a:t>countered that </a:t>
            </a:r>
            <a:r>
              <a:rPr lang="en-GB" dirty="0" smtClean="0"/>
              <a:t>managing </a:t>
            </a:r>
            <a:r>
              <a:rPr lang="en-GB" dirty="0"/>
              <a:t>workhouses was akin to household management </a:t>
            </a:r>
            <a:endParaRPr lang="en-GB" dirty="0" smtClean="0"/>
          </a:p>
          <a:p>
            <a:r>
              <a:rPr lang="en-GB" dirty="0" smtClean="0"/>
              <a:t>Numbers </a:t>
            </a:r>
            <a:r>
              <a:rPr lang="en-GB" dirty="0"/>
              <a:t>of guardians rose steadily </a:t>
            </a:r>
            <a:r>
              <a:rPr lang="en-GB" dirty="0" smtClean="0"/>
              <a:t>to </a:t>
            </a:r>
            <a:r>
              <a:rPr lang="en-GB" dirty="0"/>
              <a:t>around 900 by </a:t>
            </a:r>
            <a:r>
              <a:rPr lang="en-GB" dirty="0" smtClean="0"/>
              <a:t>1895</a:t>
            </a:r>
            <a:endParaRPr lang="en-GB" dirty="0"/>
          </a:p>
          <a:p>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t1.gstatic.com/images?q=tbn:ANd9GcS_OJchkHEFGS39sVkN-K3XAtDnyokQxVS3QoSeRhBxqYpWIqO10g"/>
          <p:cNvPicPr>
            <a:picLocks noChangeAspect="1" noChangeArrowheads="1"/>
          </p:cNvPicPr>
          <p:nvPr/>
        </p:nvPicPr>
        <p:blipFill>
          <a:blip r:embed="rId2" cstate="print"/>
          <a:srcRect/>
          <a:stretch>
            <a:fillRect/>
          </a:stretch>
        </p:blipFill>
        <p:spPr bwMode="auto">
          <a:xfrm>
            <a:off x="0" y="1052736"/>
            <a:ext cx="4413706" cy="3744416"/>
          </a:xfrm>
          <a:prstGeom prst="rect">
            <a:avLst/>
          </a:prstGeom>
          <a:noFill/>
        </p:spPr>
      </p:pic>
      <p:sp>
        <p:nvSpPr>
          <p:cNvPr id="21507" name="Rectangle 3"/>
          <p:cNvSpPr>
            <a:spLocks noChangeArrowheads="1"/>
          </p:cNvSpPr>
          <p:nvPr/>
        </p:nvSpPr>
        <p:spPr bwMode="auto">
          <a:xfrm>
            <a:off x="4427984" y="548679"/>
            <a:ext cx="3995936" cy="54476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b="1"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Why should women be on a Board of Guardians?</a:t>
            </a:r>
            <a:endParaRPr kumimoji="0" lang="en-GB"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Because the larger number of Paupers are women and children. Because the care of the poor, the aged, the sick, and the miserable devolves on Guardians. An important part of the work of Guardians is the election of nurses and female servants. In the great matters of housekeeping, clothing, and education the matron and the house committee are obviously entitled to the assistance of WOMEN GUARDIANS.</a:t>
            </a:r>
            <a:r>
              <a:rPr kumimoji="0" lang="en-GB" sz="2400" b="0" i="0" u="none" strike="noStrike" cap="none" normalizeH="0" baseline="0" dirty="0" smtClean="0">
                <a:ln>
                  <a:noFill/>
                </a:ln>
                <a:solidFill>
                  <a:schemeClr val="tx1"/>
                </a:solidFill>
                <a:effectLst/>
                <a:latin typeface="Arial"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GB" i="1" dirty="0" smtClean="0">
                <a:latin typeface="Arial" pitchFamily="34" charset="0"/>
                <a:cs typeface="Arial" pitchFamily="34" charset="0"/>
              </a:rPr>
              <a:t>Campaign poster from Louisa Edwards, St Pauls Parish, Bedford, 1887</a:t>
            </a:r>
            <a:endParaRPr kumimoji="0" lang="en-GB" sz="3200" b="0" i="1"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TotalTime>
  <Words>1237</Words>
  <Application>Microsoft Office PowerPoint</Application>
  <PresentationFormat>On-screen Show (4:3)</PresentationFormat>
  <Paragraphs>82</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Times New Roman</vt:lpstr>
      <vt:lpstr>Verdana</vt:lpstr>
      <vt:lpstr>Office Theme</vt:lpstr>
      <vt:lpstr>Women and Politics after 1850</vt:lpstr>
      <vt:lpstr>Overview</vt:lpstr>
      <vt:lpstr>Local Government</vt:lpstr>
      <vt:lpstr>PowerPoint Presentation</vt:lpstr>
      <vt:lpstr>PowerPoint Presentation</vt:lpstr>
      <vt:lpstr>School Boards</vt:lpstr>
      <vt:lpstr>PowerPoint Presentation</vt:lpstr>
      <vt:lpstr>Boards of Guardians</vt:lpstr>
      <vt:lpstr>PowerPoint Presentation</vt:lpstr>
      <vt:lpstr>Councillors</vt:lpstr>
      <vt:lpstr>PowerPoint Presentation</vt:lpstr>
      <vt:lpstr>PowerPoint Presentation</vt:lpstr>
      <vt:lpstr>Women and Liberal Party</vt:lpstr>
      <vt:lpstr>PowerPoint Presentation</vt:lpstr>
      <vt:lpstr>Women and Conservatism</vt:lpstr>
      <vt:lpstr>Primrose League</vt:lpstr>
      <vt:lpstr>PowerPoint Presentation</vt:lpstr>
      <vt:lpstr>Women and Socialism</vt:lpstr>
      <vt:lpstr>PowerPoint Presentation</vt:lpstr>
      <vt:lpstr>Conclusion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Women and Politics after 1850</dc:title>
  <dc:creator>Sarah</dc:creator>
  <cp:lastModifiedBy>Richardson, Sarah</cp:lastModifiedBy>
  <cp:revision>13</cp:revision>
  <cp:lastPrinted>2015-02-25T08:12:23Z</cp:lastPrinted>
  <dcterms:created xsi:type="dcterms:W3CDTF">2011-02-22T18:01:47Z</dcterms:created>
  <dcterms:modified xsi:type="dcterms:W3CDTF">2019-03-06T08:07:39Z</dcterms:modified>
</cp:coreProperties>
</file>