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63" r:id="rId3"/>
    <p:sldId id="264" r:id="rId4"/>
    <p:sldId id="265" r:id="rId5"/>
    <p:sldId id="257" r:id="rId6"/>
    <p:sldId id="267" r:id="rId7"/>
    <p:sldId id="266" r:id="rId8"/>
    <p:sldId id="274" r:id="rId9"/>
    <p:sldId id="275" r:id="rId10"/>
    <p:sldId id="276" r:id="rId11"/>
    <p:sldId id="286" r:id="rId12"/>
    <p:sldId id="287" r:id="rId13"/>
    <p:sldId id="261" r:id="rId14"/>
    <p:sldId id="285" r:id="rId15"/>
    <p:sldId id="294" r:id="rId16"/>
    <p:sldId id="295" r:id="rId17"/>
    <p:sldId id="296" r:id="rId18"/>
    <p:sldId id="292" r:id="rId19"/>
    <p:sldId id="262" r:id="rId20"/>
    <p:sldId id="297" r:id="rId21"/>
    <p:sldId id="298" r:id="rId22"/>
    <p:sldId id="299" r:id="rId23"/>
    <p:sldId id="300" r:id="rId24"/>
    <p:sldId id="293" r:id="rId25"/>
  </p:sldIdLst>
  <p:sldSz cx="9144000" cy="6858000" type="screen4x3"/>
  <p:notesSz cx="6877050" cy="965358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482600"/>
          </a:xfrm>
          <a:prstGeom prst="rect">
            <a:avLst/>
          </a:prstGeom>
        </p:spPr>
        <p:txBody>
          <a:bodyPr vert="horz" lIns="94458" tIns="47229" rIns="94458" bIns="47229" rtlCol="0"/>
          <a:lstStyle>
            <a:lvl1pPr algn="l">
              <a:defRPr sz="1200" smtClean="0"/>
            </a:lvl1pPr>
          </a:lstStyle>
          <a:p>
            <a:pPr>
              <a:defRPr/>
            </a:pPr>
            <a:endParaRPr lang="en-GB"/>
          </a:p>
        </p:txBody>
      </p:sp>
      <p:sp>
        <p:nvSpPr>
          <p:cNvPr id="3" name="Date Placeholder 2"/>
          <p:cNvSpPr>
            <a:spLocks noGrp="1"/>
          </p:cNvSpPr>
          <p:nvPr>
            <p:ph type="dt" sz="quarter" idx="1"/>
          </p:nvPr>
        </p:nvSpPr>
        <p:spPr>
          <a:xfrm>
            <a:off x="3895725" y="0"/>
            <a:ext cx="2979738" cy="482600"/>
          </a:xfrm>
          <a:prstGeom prst="rect">
            <a:avLst/>
          </a:prstGeom>
        </p:spPr>
        <p:txBody>
          <a:bodyPr vert="horz" lIns="94458" tIns="47229" rIns="94458" bIns="47229" rtlCol="0"/>
          <a:lstStyle>
            <a:lvl1pPr algn="r">
              <a:defRPr sz="1200" smtClean="0"/>
            </a:lvl1pPr>
          </a:lstStyle>
          <a:p>
            <a:pPr>
              <a:defRPr/>
            </a:pPr>
            <a:fld id="{5BA075FF-63D5-41C3-98AE-39D798874C13}" type="datetimeFigureOut">
              <a:rPr lang="en-US"/>
              <a:pPr>
                <a:defRPr/>
              </a:pPr>
              <a:t>11/21/2018</a:t>
            </a:fld>
            <a:endParaRPr lang="en-GB"/>
          </a:p>
        </p:txBody>
      </p:sp>
      <p:sp>
        <p:nvSpPr>
          <p:cNvPr id="4" name="Footer Placeholder 3"/>
          <p:cNvSpPr>
            <a:spLocks noGrp="1"/>
          </p:cNvSpPr>
          <p:nvPr>
            <p:ph type="ftr" sz="quarter" idx="2"/>
          </p:nvPr>
        </p:nvSpPr>
        <p:spPr>
          <a:xfrm>
            <a:off x="0" y="9169400"/>
            <a:ext cx="2979738" cy="482600"/>
          </a:xfrm>
          <a:prstGeom prst="rect">
            <a:avLst/>
          </a:prstGeom>
        </p:spPr>
        <p:txBody>
          <a:bodyPr vert="horz" lIns="94458" tIns="47229" rIns="94458" bIns="47229"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895725" y="9169400"/>
            <a:ext cx="2979738" cy="482600"/>
          </a:xfrm>
          <a:prstGeom prst="rect">
            <a:avLst/>
          </a:prstGeom>
        </p:spPr>
        <p:txBody>
          <a:bodyPr vert="horz" lIns="94458" tIns="47229" rIns="94458" bIns="47229" rtlCol="0" anchor="b"/>
          <a:lstStyle>
            <a:lvl1pPr algn="r">
              <a:defRPr sz="1200" smtClean="0"/>
            </a:lvl1pPr>
          </a:lstStyle>
          <a:p>
            <a:pPr>
              <a:defRPr/>
            </a:pPr>
            <a:fld id="{98ED7C81-CF94-4239-B056-364E148DD909}" type="slidenum">
              <a:rPr lang="en-GB"/>
              <a:pPr>
                <a:defRPr/>
              </a:pPr>
              <a:t>‹#›</a:t>
            </a:fld>
            <a:endParaRPr lang="en-GB"/>
          </a:p>
        </p:txBody>
      </p:sp>
    </p:spTree>
    <p:extLst>
      <p:ext uri="{BB962C8B-B14F-4D97-AF65-F5344CB8AC3E}">
        <p14:creationId xmlns:p14="http://schemas.microsoft.com/office/powerpoint/2010/main" val="21128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482600"/>
          </a:xfrm>
          <a:prstGeom prst="rect">
            <a:avLst/>
          </a:prstGeom>
        </p:spPr>
        <p:txBody>
          <a:bodyPr vert="horz" lIns="94458" tIns="47229" rIns="94458" bIns="47229"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95725" y="0"/>
            <a:ext cx="2979738" cy="482600"/>
          </a:xfrm>
          <a:prstGeom prst="rect">
            <a:avLst/>
          </a:prstGeom>
        </p:spPr>
        <p:txBody>
          <a:bodyPr vert="horz" lIns="94458" tIns="47229" rIns="94458" bIns="47229" rtlCol="0"/>
          <a:lstStyle>
            <a:lvl1pPr algn="r" fontAlgn="auto">
              <a:spcBef>
                <a:spcPts val="0"/>
              </a:spcBef>
              <a:spcAft>
                <a:spcPts val="0"/>
              </a:spcAft>
              <a:defRPr sz="1200">
                <a:latin typeface="+mn-lt"/>
                <a:cs typeface="+mn-cs"/>
              </a:defRPr>
            </a:lvl1pPr>
          </a:lstStyle>
          <a:p>
            <a:pPr>
              <a:defRPr/>
            </a:pPr>
            <a:fld id="{6AB1B367-A6B7-4E36-B9B7-9F5657480B90}" type="datetimeFigureOut">
              <a:rPr lang="en-US"/>
              <a:pPr>
                <a:defRPr/>
              </a:pPr>
              <a:t>11/21/2018</a:t>
            </a:fld>
            <a:endParaRPr lang="en-GB"/>
          </a:p>
        </p:txBody>
      </p:sp>
      <p:sp>
        <p:nvSpPr>
          <p:cNvPr id="4" name="Slide Image Placeholder 3"/>
          <p:cNvSpPr>
            <a:spLocks noGrp="1" noRot="1" noChangeAspect="1"/>
          </p:cNvSpPr>
          <p:nvPr>
            <p:ph type="sldImg" idx="2"/>
          </p:nvPr>
        </p:nvSpPr>
        <p:spPr>
          <a:xfrm>
            <a:off x="1025525" y="723900"/>
            <a:ext cx="4826000" cy="3619500"/>
          </a:xfrm>
          <a:prstGeom prst="rect">
            <a:avLst/>
          </a:prstGeom>
          <a:noFill/>
          <a:ln w="12700">
            <a:solidFill>
              <a:prstClr val="black"/>
            </a:solidFill>
          </a:ln>
        </p:spPr>
        <p:txBody>
          <a:bodyPr vert="horz" lIns="94458" tIns="47229" rIns="94458" bIns="47229" rtlCol="0" anchor="ctr"/>
          <a:lstStyle/>
          <a:p>
            <a:pPr lvl="0"/>
            <a:endParaRPr lang="en-GB" noProof="0"/>
          </a:p>
        </p:txBody>
      </p:sp>
      <p:sp>
        <p:nvSpPr>
          <p:cNvPr id="5" name="Notes Placeholder 4"/>
          <p:cNvSpPr>
            <a:spLocks noGrp="1"/>
          </p:cNvSpPr>
          <p:nvPr>
            <p:ph type="body" sz="quarter" idx="3"/>
          </p:nvPr>
        </p:nvSpPr>
        <p:spPr>
          <a:xfrm>
            <a:off x="687388" y="4584700"/>
            <a:ext cx="5502275" cy="4344988"/>
          </a:xfrm>
          <a:prstGeom prst="rect">
            <a:avLst/>
          </a:prstGeom>
        </p:spPr>
        <p:txBody>
          <a:bodyPr vert="horz" lIns="94458" tIns="47229" rIns="94458" bIns="4722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169400"/>
            <a:ext cx="2979738" cy="482600"/>
          </a:xfrm>
          <a:prstGeom prst="rect">
            <a:avLst/>
          </a:prstGeom>
        </p:spPr>
        <p:txBody>
          <a:bodyPr vert="horz" lIns="94458" tIns="47229" rIns="94458" bIns="47229"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95725" y="9169400"/>
            <a:ext cx="2979738" cy="482600"/>
          </a:xfrm>
          <a:prstGeom prst="rect">
            <a:avLst/>
          </a:prstGeom>
        </p:spPr>
        <p:txBody>
          <a:bodyPr vert="horz" lIns="94458" tIns="47229" rIns="94458" bIns="47229" rtlCol="0" anchor="b"/>
          <a:lstStyle>
            <a:lvl1pPr algn="r" fontAlgn="auto">
              <a:spcBef>
                <a:spcPts val="0"/>
              </a:spcBef>
              <a:spcAft>
                <a:spcPts val="0"/>
              </a:spcAft>
              <a:defRPr sz="1200">
                <a:latin typeface="+mn-lt"/>
                <a:cs typeface="+mn-cs"/>
              </a:defRPr>
            </a:lvl1pPr>
          </a:lstStyle>
          <a:p>
            <a:pPr>
              <a:defRPr/>
            </a:pPr>
            <a:fld id="{80395651-11BB-494D-9A08-E373CB769612}" type="slidenum">
              <a:rPr lang="en-GB"/>
              <a:pPr>
                <a:defRPr/>
              </a:pPr>
              <a:t>‹#›</a:t>
            </a:fld>
            <a:endParaRPr lang="en-GB"/>
          </a:p>
        </p:txBody>
      </p:sp>
    </p:spTree>
    <p:extLst>
      <p:ext uri="{BB962C8B-B14F-4D97-AF65-F5344CB8AC3E}">
        <p14:creationId xmlns:p14="http://schemas.microsoft.com/office/powerpoint/2010/main" val="14233147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973DA49D-78DA-4959-99EE-E7BCB030621D}" type="datetimeFigureOut">
              <a:rPr lang="en-US"/>
              <a:pPr>
                <a:defRPr/>
              </a:pPr>
              <a:t>11/21/2018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FB55486-E383-4F21-AF69-50A536B800BC}"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C8AD3FF-F0B7-4567-B3C3-5AA384D41764}" type="datetimeFigureOut">
              <a:rPr lang="en-US"/>
              <a:pPr>
                <a:defRPr/>
              </a:pPr>
              <a:t>11/21/2018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0307195-8087-4D1E-B5C3-0FEC3FE0A67D}"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828B5D8-0E57-4752-BA48-7DB139CD0911}" type="datetimeFigureOut">
              <a:rPr lang="en-US"/>
              <a:pPr>
                <a:defRPr/>
              </a:pPr>
              <a:t>11/21/2018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0E03828-52DD-440D-A517-34BAE2F72C3C}"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5184EAA-DAEE-4D46-97EF-62CED833E34F}" type="datetimeFigureOut">
              <a:rPr lang="en-US"/>
              <a:pPr>
                <a:defRPr/>
              </a:pPr>
              <a:t>11/21/2018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59D2217-32C7-4237-BEEC-4C1EDBBEC11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EC3CFC0-ACE9-419A-ACB3-377B769538A2}" type="datetimeFigureOut">
              <a:rPr lang="en-US"/>
              <a:pPr>
                <a:defRPr/>
              </a:pPr>
              <a:t>11/21/2018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ED610F1-2553-4D83-A8DF-290318B7740C}"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6A8E328A-9438-441B-BE00-5CA6A17233CD}" type="datetimeFigureOut">
              <a:rPr lang="en-US"/>
              <a:pPr>
                <a:defRPr/>
              </a:pPr>
              <a:t>11/21/2018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EA7570C-5394-454C-9206-7663055A29B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8F06694B-113D-4742-A596-808116D19FDB}" type="datetimeFigureOut">
              <a:rPr lang="en-US"/>
              <a:pPr>
                <a:defRPr/>
              </a:pPr>
              <a:t>11/21/2018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B7D2E964-3241-4E2D-AF54-A12E334C892E}"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DCB721E0-2458-458F-BFAD-22135651EDBD}" type="datetimeFigureOut">
              <a:rPr lang="en-US"/>
              <a:pPr>
                <a:defRPr/>
              </a:pPr>
              <a:t>11/21/2018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66EC963A-79D2-4DAB-A35D-F4C05450072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713F47A-542C-4475-A727-FFE9C709DEE0}" type="datetimeFigureOut">
              <a:rPr lang="en-US"/>
              <a:pPr>
                <a:defRPr/>
              </a:pPr>
              <a:t>11/21/2018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F1AA7443-3693-4463-A6D0-A6726801E7B6}"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810928A-4543-49DB-8995-EF894E049B85}" type="datetimeFigureOut">
              <a:rPr lang="en-US"/>
              <a:pPr>
                <a:defRPr/>
              </a:pPr>
              <a:t>11/21/2018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C05D27E-1F3E-4E5C-BAAA-4C8EC466E7FF}"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007961-1526-4DB3-926C-C0A1CD74FFB2}" type="datetimeFigureOut">
              <a:rPr lang="en-US"/>
              <a:pPr>
                <a:defRPr/>
              </a:pPr>
              <a:t>11/21/2018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594530D-B9CA-445F-9B1C-E0B17038B04C}"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A9DB43A-C068-4AB1-B403-2D15D6BBD8D1}" type="datetimeFigureOut">
              <a:rPr lang="en-US"/>
              <a:pPr>
                <a:defRPr/>
              </a:pPr>
              <a:t>11/21/2018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B0AE0DA-6666-4D9C-BD7A-BB87D6B05F23}"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C:\Users\Sarah\Documents\Georgian%20Britain\Equiano_Kidnap.mp3" TargetMode="External"/><Relationship Id="rId5" Type="http://schemas.openxmlformats.org/officeDocument/2006/relationships/image" Target="../media/image5.jpeg"/><Relationship Id="rId4" Type="http://schemas.openxmlformats.org/officeDocument/2006/relationships/hyperlink" Target="http://images.google.co.uk/imgres?imgurl=http://www.westminster.gov.uk/archives/images/celebrating7.jpg&amp;imgrefurl=http://www.westminster.gov.uk/libraries/archives/blackpresence/07.cfm&amp;h=600&amp;w=592&amp;sz=108&amp;hl=en&amp;start=2&amp;um=1&amp;tbnid=kmJrVB9VRQOiYM:&amp;tbnh=135&amp;tbnw=133&amp;prev=/images?q=equiano+olaudah&amp;svnum=10&amp;um=1&amp;hl=en&amp;rlz=1T4ADBF_en-GBGB235GB235&amp;sa=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GB" smtClean="0"/>
              <a:t>Slavery and Abolition</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GB" dirty="0" smtClean="0"/>
              <a:t>Sarah Richardson</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man"/>
          <p:cNvPicPr>
            <a:picLocks noChangeAspect="1" noChangeArrowheads="1"/>
          </p:cNvPicPr>
          <p:nvPr/>
        </p:nvPicPr>
        <p:blipFill>
          <a:blip r:embed="rId2" cstate="print"/>
          <a:srcRect l="29019" t="21626" r="40393" b="44383"/>
          <a:stretch>
            <a:fillRect/>
          </a:stretch>
        </p:blipFill>
        <p:spPr>
          <a:xfrm>
            <a:off x="4659313" y="0"/>
            <a:ext cx="4484687" cy="6858000"/>
          </a:xfrm>
          <a:prstGeom prst="rect">
            <a:avLst/>
          </a:prstGeom>
          <a:effectLst>
            <a:outerShdw dist="12700" dir="8100000" algn="ctr" rotWithShape="0">
              <a:srgbClr val="808080">
                <a:alpha val="75000"/>
              </a:srgbClr>
            </a:outerShdw>
          </a:effectLst>
        </p:spPr>
      </p:pic>
      <p:sp>
        <p:nvSpPr>
          <p:cNvPr id="17411" name="TextBox 2"/>
          <p:cNvSpPr txBox="1">
            <a:spLocks noChangeArrowheads="1"/>
          </p:cNvSpPr>
          <p:nvPr/>
        </p:nvSpPr>
        <p:spPr bwMode="auto">
          <a:xfrm>
            <a:off x="1071563" y="1357313"/>
            <a:ext cx="2500312" cy="1477962"/>
          </a:xfrm>
          <a:prstGeom prst="rect">
            <a:avLst/>
          </a:prstGeom>
          <a:noFill/>
          <a:ln w="9525">
            <a:noFill/>
            <a:miter lim="800000"/>
            <a:headEnd/>
            <a:tailEnd/>
          </a:ln>
        </p:spPr>
        <p:txBody>
          <a:bodyPr>
            <a:spAutoFit/>
          </a:bodyPr>
          <a:lstStyle/>
          <a:p>
            <a:r>
              <a:rPr lang="en-GB" b="1">
                <a:latin typeface="Calibri" pitchFamily="34" charset="0"/>
              </a:rPr>
              <a:t>A brutally beaten slave with heavy scarring on his back, (Photograph taken in 1863. From the US National Archives)</a:t>
            </a:r>
            <a:endParaRPr lang="en-GB">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thepotteries.org/did_you/slave_medallion.jpg"/>
          <p:cNvPicPr>
            <a:picLocks noChangeAspect="1" noChangeArrowheads="1"/>
          </p:cNvPicPr>
          <p:nvPr/>
        </p:nvPicPr>
        <p:blipFill>
          <a:blip r:embed="rId2" cstate="print"/>
          <a:srcRect/>
          <a:stretch>
            <a:fillRect/>
          </a:stretch>
        </p:blipFill>
        <p:spPr bwMode="auto">
          <a:xfrm>
            <a:off x="0" y="0"/>
            <a:ext cx="5173663" cy="6858000"/>
          </a:xfrm>
          <a:prstGeom prst="rect">
            <a:avLst/>
          </a:prstGeom>
          <a:noFill/>
          <a:ln w="9525">
            <a:noFill/>
            <a:miter lim="800000"/>
            <a:headEnd/>
            <a:tailEnd/>
          </a:ln>
        </p:spPr>
      </p:pic>
      <p:sp>
        <p:nvSpPr>
          <p:cNvPr id="29699" name="TextBox 2"/>
          <p:cNvSpPr txBox="1">
            <a:spLocks noChangeArrowheads="1"/>
          </p:cNvSpPr>
          <p:nvPr/>
        </p:nvSpPr>
        <p:spPr bwMode="auto">
          <a:xfrm>
            <a:off x="6072188" y="857250"/>
            <a:ext cx="2643187" cy="923925"/>
          </a:xfrm>
          <a:prstGeom prst="rect">
            <a:avLst/>
          </a:prstGeom>
          <a:noFill/>
          <a:ln w="9525">
            <a:noFill/>
            <a:miter lim="800000"/>
            <a:headEnd/>
            <a:tailEnd/>
          </a:ln>
        </p:spPr>
        <p:txBody>
          <a:bodyPr>
            <a:spAutoFit/>
          </a:bodyPr>
          <a:lstStyle/>
          <a:p>
            <a:r>
              <a:rPr lang="en-GB">
                <a:latin typeface="Calibri" pitchFamily="34" charset="0"/>
              </a:rPr>
              <a:t>Josiah Wedgwood’s famous medallion: ‘Am I not a man and a brother?’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0"/>
            <a:ext cx="7772400" cy="609600"/>
          </a:xfrm>
          <a:prstGeom prst="rect">
            <a:avLst/>
          </a:prstGeom>
        </p:spPr>
        <p:txBody>
          <a:bodyPr/>
          <a:lstStyle/>
          <a:p>
            <a:pPr algn="ctr" fontAlgn="auto">
              <a:spcAft>
                <a:spcPts val="0"/>
              </a:spcAft>
              <a:defRPr/>
            </a:pPr>
            <a:r>
              <a:rPr lang="en-US" sz="4400" dirty="0">
                <a:latin typeface="+mj-lt"/>
                <a:ea typeface="+mj-ea"/>
                <a:cs typeface="+mj-cs"/>
              </a:rPr>
              <a:t>Plan of the Liverpool slave ship, the </a:t>
            </a:r>
            <a:r>
              <a:rPr lang="en-US" sz="4400" i="1" dirty="0">
                <a:latin typeface="+mj-lt"/>
                <a:ea typeface="+mj-ea"/>
                <a:cs typeface="+mj-cs"/>
              </a:rPr>
              <a:t>Brookes</a:t>
            </a:r>
            <a:r>
              <a:rPr lang="en-US" sz="4400" dirty="0">
                <a:latin typeface="+mj-lt"/>
                <a:ea typeface="+mj-ea"/>
                <a:cs typeface="+mj-cs"/>
              </a:rPr>
              <a:t> </a:t>
            </a:r>
          </a:p>
        </p:txBody>
      </p:sp>
      <p:pic>
        <p:nvPicPr>
          <p:cNvPr id="30723" name="Picture 5"/>
          <p:cNvPicPr>
            <a:picLocks noChangeAspect="1" noChangeArrowheads="1"/>
          </p:cNvPicPr>
          <p:nvPr/>
        </p:nvPicPr>
        <p:blipFill>
          <a:blip r:embed="rId2" cstate="print"/>
          <a:srcRect b="2856"/>
          <a:stretch>
            <a:fillRect/>
          </a:stretch>
        </p:blipFill>
        <p:spPr bwMode="auto">
          <a:xfrm>
            <a:off x="0" y="1428750"/>
            <a:ext cx="91440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l="13020" t="36667" r="56250" b="25000"/>
          <a:stretch>
            <a:fillRect/>
          </a:stretch>
        </p:blipFill>
        <p:spPr bwMode="auto">
          <a:xfrm>
            <a:off x="1571625" y="0"/>
            <a:ext cx="6321425" cy="4929188"/>
          </a:xfrm>
          <a:prstGeom prst="rect">
            <a:avLst/>
          </a:prstGeom>
          <a:noFill/>
          <a:ln w="9525">
            <a:noFill/>
            <a:miter lim="800000"/>
            <a:headEnd/>
            <a:tailEnd/>
          </a:ln>
        </p:spPr>
      </p:pic>
      <p:sp>
        <p:nvSpPr>
          <p:cNvPr id="31747" name="TextBox 2"/>
          <p:cNvSpPr txBox="1">
            <a:spLocks noChangeArrowheads="1"/>
          </p:cNvSpPr>
          <p:nvPr/>
        </p:nvSpPr>
        <p:spPr bwMode="auto">
          <a:xfrm>
            <a:off x="1071563" y="5357813"/>
            <a:ext cx="6858000" cy="646112"/>
          </a:xfrm>
          <a:prstGeom prst="rect">
            <a:avLst/>
          </a:prstGeom>
          <a:noFill/>
          <a:ln w="9525">
            <a:noFill/>
            <a:miter lim="800000"/>
            <a:headEnd/>
            <a:tailEnd/>
          </a:ln>
        </p:spPr>
        <p:txBody>
          <a:bodyPr>
            <a:spAutoFit/>
          </a:bodyPr>
          <a:lstStyle/>
          <a:p>
            <a:r>
              <a:rPr lang="en-GB">
                <a:latin typeface="Calibri" pitchFamily="34" charset="0"/>
              </a:rPr>
              <a:t>Wilberforce had a model of the </a:t>
            </a:r>
            <a:r>
              <a:rPr lang="en-GB" i="1">
                <a:latin typeface="Calibri" pitchFamily="34" charset="0"/>
              </a:rPr>
              <a:t>Brookes </a:t>
            </a:r>
            <a:r>
              <a:rPr lang="en-GB">
                <a:latin typeface="Calibri" pitchFamily="34" charset="0"/>
              </a:rPr>
              <a:t>made as evidence to the Commons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GB" dirty="0" smtClean="0"/>
              <a:t>Abolitionist tactics</a:t>
            </a:r>
          </a:p>
        </p:txBody>
      </p:sp>
      <p:sp>
        <p:nvSpPr>
          <p:cNvPr id="3" name="Content Placeholder 2"/>
          <p:cNvSpPr>
            <a:spLocks noGrp="1"/>
          </p:cNvSpPr>
          <p:nvPr>
            <p:ph idx="1"/>
          </p:nvPr>
        </p:nvSpPr>
        <p:spPr/>
        <p:txBody>
          <a:bodyPr rtlCol="0">
            <a:normAutofit fontScale="70000" lnSpcReduction="20000"/>
          </a:bodyPr>
          <a:lstStyle/>
          <a:p>
            <a:pPr eaLnBrk="1" fontAlgn="auto" hangingPunct="1">
              <a:spcAft>
                <a:spcPts val="0"/>
              </a:spcAft>
              <a:buFont typeface="Arial" pitchFamily="34" charset="0"/>
              <a:buChar char="•"/>
              <a:defRPr/>
            </a:pPr>
            <a:r>
              <a:rPr lang="en-GB" dirty="0" smtClean="0"/>
              <a:t>Petitioning movement. Between 1787 and 1792 petitions were signed by 1.5 million people in Britain (almost 1/6 of the total population)</a:t>
            </a:r>
          </a:p>
          <a:p>
            <a:pPr eaLnBrk="1" fontAlgn="auto" hangingPunct="1">
              <a:spcAft>
                <a:spcPts val="0"/>
              </a:spcAft>
              <a:buFont typeface="Arial" pitchFamily="34" charset="0"/>
              <a:buChar char="•"/>
              <a:defRPr/>
            </a:pPr>
            <a:r>
              <a:rPr lang="en-GB" dirty="0" smtClean="0"/>
              <a:t>Abolitionists established a free black colony in Sierra Leone</a:t>
            </a:r>
          </a:p>
          <a:p>
            <a:pPr eaLnBrk="1" fontAlgn="auto" hangingPunct="1">
              <a:spcAft>
                <a:spcPts val="0"/>
              </a:spcAft>
              <a:buFont typeface="Arial" pitchFamily="34" charset="0"/>
              <a:buChar char="•"/>
              <a:defRPr/>
            </a:pPr>
            <a:r>
              <a:rPr lang="en-GB" dirty="0" smtClean="0"/>
              <a:t>Outpouring of anti-slavery tracts, hymns, novels, poems and pamphlets. </a:t>
            </a:r>
          </a:p>
          <a:p>
            <a:pPr eaLnBrk="1" fontAlgn="auto" hangingPunct="1">
              <a:spcAft>
                <a:spcPts val="0"/>
              </a:spcAft>
              <a:buFont typeface="Arial" pitchFamily="34" charset="0"/>
              <a:buChar char="•"/>
              <a:defRPr/>
            </a:pPr>
            <a:r>
              <a:rPr lang="en-GB" dirty="0" smtClean="0"/>
              <a:t>Two leading members of the black community in London: </a:t>
            </a:r>
            <a:r>
              <a:rPr lang="en-GB" dirty="0" err="1" smtClean="0"/>
              <a:t>Olaudah</a:t>
            </a:r>
            <a:r>
              <a:rPr lang="en-GB" dirty="0" smtClean="0"/>
              <a:t> </a:t>
            </a:r>
            <a:r>
              <a:rPr lang="en-GB" dirty="0" err="1" smtClean="0"/>
              <a:t>Equiano</a:t>
            </a:r>
            <a:r>
              <a:rPr lang="en-GB" dirty="0" smtClean="0"/>
              <a:t> and </a:t>
            </a:r>
            <a:r>
              <a:rPr lang="en-GB" dirty="0" err="1" smtClean="0"/>
              <a:t>Ottabah</a:t>
            </a:r>
            <a:r>
              <a:rPr lang="en-GB" dirty="0" smtClean="0"/>
              <a:t> </a:t>
            </a:r>
            <a:r>
              <a:rPr lang="en-GB" dirty="0" err="1" smtClean="0"/>
              <a:t>Cugoano</a:t>
            </a:r>
            <a:r>
              <a:rPr lang="en-GB" dirty="0" smtClean="0"/>
              <a:t> also publicised the movement. </a:t>
            </a:r>
          </a:p>
          <a:p>
            <a:pPr eaLnBrk="1" fontAlgn="auto" hangingPunct="1">
              <a:spcAft>
                <a:spcPts val="0"/>
              </a:spcAft>
              <a:buFont typeface="Arial" pitchFamily="34" charset="0"/>
              <a:buChar char="•"/>
              <a:defRPr/>
            </a:pPr>
            <a:r>
              <a:rPr lang="en-GB" dirty="0" err="1" smtClean="0"/>
              <a:t>Equiano</a:t>
            </a:r>
            <a:r>
              <a:rPr lang="en-GB" dirty="0" smtClean="0"/>
              <a:t> wrote a best-selling autobiography and </a:t>
            </a:r>
            <a:r>
              <a:rPr lang="en-GB" dirty="0" err="1" smtClean="0"/>
              <a:t>Cugoano</a:t>
            </a:r>
            <a:r>
              <a:rPr lang="en-GB" dirty="0" smtClean="0"/>
              <a:t> authored </a:t>
            </a:r>
            <a:r>
              <a:rPr lang="en-GB" i="1" dirty="0" smtClean="0"/>
              <a:t>Thoughts and Sentiments </a:t>
            </a:r>
            <a:r>
              <a:rPr lang="en-GB" dirty="0" smtClean="0"/>
              <a:t>which described the afflictions of the black people. </a:t>
            </a:r>
          </a:p>
          <a:p>
            <a:pPr eaLnBrk="1" fontAlgn="auto" hangingPunct="1">
              <a:spcAft>
                <a:spcPts val="0"/>
              </a:spcAft>
              <a:buFont typeface="Arial" pitchFamily="34" charset="0"/>
              <a:buChar char="•"/>
              <a:defRPr/>
            </a:pPr>
            <a:r>
              <a:rPr lang="en-GB" dirty="0" smtClean="0"/>
              <a:t>Art forms propagated the message including tokens, medals, engravings and paintings. </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&amp; Anti-slavery</a:t>
            </a:r>
            <a:endParaRPr lang="en-GB" dirty="0"/>
          </a:p>
        </p:txBody>
      </p:sp>
      <p:sp>
        <p:nvSpPr>
          <p:cNvPr id="3" name="Content Placeholder 2"/>
          <p:cNvSpPr>
            <a:spLocks noGrp="1"/>
          </p:cNvSpPr>
          <p:nvPr>
            <p:ph idx="1"/>
          </p:nvPr>
        </p:nvSpPr>
        <p:spPr/>
        <p:txBody>
          <a:bodyPr/>
          <a:lstStyle/>
          <a:p>
            <a:r>
              <a:rPr lang="en-GB" sz="2400" dirty="0" smtClean="0"/>
              <a:t>Historians and literary critics have recently begun to recover the significant part played by women </a:t>
            </a:r>
          </a:p>
          <a:p>
            <a:r>
              <a:rPr lang="en-GB" sz="2400" dirty="0" smtClean="0"/>
              <a:t>Recovery rewrites history of the anti-slavery movement and our understanding of gender roles in the late-18</a:t>
            </a:r>
            <a:r>
              <a:rPr lang="en-GB" sz="2400" baseline="30000" dirty="0" smtClean="0"/>
              <a:t>th</a:t>
            </a:r>
            <a:r>
              <a:rPr lang="en-GB" sz="2400" dirty="0" smtClean="0"/>
              <a:t> and early 19</a:t>
            </a:r>
            <a:r>
              <a:rPr lang="en-GB" sz="2400" baseline="30000" dirty="0" smtClean="0"/>
              <a:t>th</a:t>
            </a:r>
            <a:r>
              <a:rPr lang="en-GB" sz="2400" dirty="0" smtClean="0"/>
              <a:t> centuries. </a:t>
            </a:r>
          </a:p>
          <a:p>
            <a:r>
              <a:rPr lang="en-GB" sz="2400" dirty="0" smtClean="0"/>
              <a:t>According to </a:t>
            </a:r>
            <a:r>
              <a:rPr lang="en-GB" sz="2400" dirty="0" err="1" smtClean="0"/>
              <a:t>Vron</a:t>
            </a:r>
            <a:r>
              <a:rPr lang="en-GB" sz="2400" dirty="0" smtClean="0"/>
              <a:t> Ware it also provides an arena to trace the connections that women themselves made between the social relations of race, class and gender.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47864" y="260648"/>
            <a:ext cx="5338936" cy="5865515"/>
          </a:xfrm>
        </p:spPr>
        <p:txBody>
          <a:bodyPr/>
          <a:lstStyle/>
          <a:p>
            <a:r>
              <a:rPr lang="en-GB" sz="2400" dirty="0" err="1" smtClean="0"/>
              <a:t>Aphra</a:t>
            </a:r>
            <a:r>
              <a:rPr lang="en-GB" sz="2400" dirty="0" smtClean="0"/>
              <a:t> </a:t>
            </a:r>
            <a:r>
              <a:rPr lang="en-GB" sz="2400" dirty="0" err="1" smtClean="0"/>
              <a:t>Behn's</a:t>
            </a:r>
            <a:r>
              <a:rPr lang="en-GB" sz="2400" dirty="0" smtClean="0"/>
              <a:t> novel, </a:t>
            </a:r>
            <a:r>
              <a:rPr lang="en-GB" sz="2400" dirty="0" err="1" smtClean="0"/>
              <a:t>Oroonoko</a:t>
            </a:r>
            <a:r>
              <a:rPr lang="en-GB" sz="2400" dirty="0" smtClean="0"/>
              <a:t> - or the Royal Slave which was published in 1678, the first novel to be published in English by a woman. </a:t>
            </a:r>
            <a:r>
              <a:rPr lang="en-GB" sz="2400" dirty="0" err="1" smtClean="0"/>
              <a:t>Behn</a:t>
            </a:r>
            <a:r>
              <a:rPr lang="en-GB" sz="2400" dirty="0" smtClean="0"/>
              <a:t> changed the way in which black slaves were treated in literature and by the public</a:t>
            </a:r>
          </a:p>
          <a:p>
            <a:r>
              <a:rPr lang="en-GB" sz="2400" dirty="0" smtClean="0"/>
              <a:t>Women writers' interest in the issues raised by the existence of slavery in a number of sentimental novels and poems which stress the benevolence of the West Indian planters, sometimes contrasting their humane masculinity with figures of feminine corruption and ignorance. </a:t>
            </a:r>
            <a:endParaRPr lang="en-GB" sz="2400" dirty="0"/>
          </a:p>
        </p:txBody>
      </p:sp>
      <p:pic>
        <p:nvPicPr>
          <p:cNvPr id="56322" name="Picture 2" descr="http://blogs.warwick.ac.uk/images/aliceeardley/2008/02/26/oroonoko.jpg?maxWidth=500"/>
          <p:cNvPicPr>
            <a:picLocks noChangeAspect="1" noChangeArrowheads="1"/>
          </p:cNvPicPr>
          <p:nvPr/>
        </p:nvPicPr>
        <p:blipFill>
          <a:blip r:embed="rId2" cstate="print"/>
          <a:srcRect/>
          <a:stretch>
            <a:fillRect/>
          </a:stretch>
        </p:blipFill>
        <p:spPr bwMode="auto">
          <a:xfrm>
            <a:off x="0" y="404664"/>
            <a:ext cx="3181350" cy="5715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251520" y="227259"/>
            <a:ext cx="792088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mn-lt"/>
                <a:ea typeface="Times New Roman" pitchFamily="18" charset="0"/>
                <a:cs typeface="Arial" pitchFamily="34" charset="0"/>
              </a:rPr>
              <a:t>Mary </a:t>
            </a:r>
            <a:r>
              <a:rPr kumimoji="0" lang="en-GB" sz="1600" b="1" i="0" u="none" strike="noStrike" cap="none" normalizeH="0" baseline="0" dirty="0" err="1" smtClean="0">
                <a:ln>
                  <a:noFill/>
                </a:ln>
                <a:solidFill>
                  <a:schemeClr val="tx1"/>
                </a:solidFill>
                <a:effectLst/>
                <a:latin typeface="+mn-lt"/>
                <a:ea typeface="Times New Roman" pitchFamily="18" charset="0"/>
                <a:cs typeface="Arial" pitchFamily="34" charset="0"/>
              </a:rPr>
              <a:t>Birkett</a:t>
            </a:r>
            <a:r>
              <a:rPr kumimoji="0" lang="en-GB" sz="1600" b="1" i="0" u="none" strike="noStrike" cap="none" normalizeH="0" baseline="0" dirty="0" smtClean="0">
                <a:ln>
                  <a:noFill/>
                </a:ln>
                <a:solidFill>
                  <a:schemeClr val="tx1"/>
                </a:solidFill>
                <a:effectLst/>
                <a:latin typeface="+mn-lt"/>
                <a:ea typeface="Times New Roman" pitchFamily="18" charset="0"/>
                <a:cs typeface="Arial" pitchFamily="34" charset="0"/>
              </a:rPr>
              <a:t> Card,</a:t>
            </a:r>
            <a:r>
              <a:rPr kumimoji="0" lang="en-GB" sz="1600" b="1" i="0" u="none" strike="noStrike" cap="none" normalizeH="0" dirty="0" smtClean="0">
                <a:ln>
                  <a:noFill/>
                </a:ln>
                <a:solidFill>
                  <a:schemeClr val="tx1"/>
                </a:solidFill>
                <a:effectLst/>
                <a:latin typeface="+mn-lt"/>
                <a:ea typeface="Times New Roman" pitchFamily="18" charset="0"/>
                <a:cs typeface="Arial" pitchFamily="34" charset="0"/>
              </a:rPr>
              <a:t> </a:t>
            </a:r>
            <a:r>
              <a:rPr kumimoji="0" lang="en-GB" sz="1600" b="1" i="1" u="none" strike="noStrike" cap="none" normalizeH="0" baseline="0" dirty="0" smtClean="0">
                <a:ln>
                  <a:noFill/>
                </a:ln>
                <a:solidFill>
                  <a:schemeClr val="tx1"/>
                </a:solidFill>
                <a:effectLst/>
                <a:latin typeface="+mn-lt"/>
                <a:ea typeface="Times New Roman" pitchFamily="18" charset="0"/>
                <a:cs typeface="Arial" pitchFamily="34" charset="0"/>
              </a:rPr>
              <a:t>A Poem on the African Slave Trade. Addressed to her own Sex</a:t>
            </a:r>
            <a:endParaRPr kumimoji="0" lang="en-GB" sz="2400" b="1" i="0" u="none" strike="noStrike" cap="none" normalizeH="0" baseline="0" dirty="0" smtClean="0">
              <a:ln>
                <a:noFill/>
              </a:ln>
              <a:solidFill>
                <a:schemeClr val="tx1"/>
              </a:solidFill>
              <a:effectLst/>
              <a:latin typeface="+mn-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So tides of wealth by peace and justice got,</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Oh, philanthropic heart! will be thy lot. </a:t>
            </a:r>
            <a:endParaRPr kumimoji="0" lang="en-GB" sz="2400" b="0" i="0" u="none" strike="noStrike" cap="none" normalizeH="0" baseline="0" dirty="0" smtClean="0">
              <a:ln>
                <a:noFill/>
              </a:ln>
              <a:solidFill>
                <a:schemeClr val="tx1"/>
              </a:solidFill>
              <a:effectLst/>
              <a:latin typeface="+mn-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   Plant there our colonies, and to their soul,</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Declare the God who </a:t>
            </a:r>
            <a:r>
              <a:rPr kumimoji="0" lang="en-GB" sz="1600" b="0" i="0" u="none" strike="noStrike" cap="none" normalizeH="0" baseline="0" dirty="0" err="1" smtClean="0">
                <a:ln>
                  <a:noFill/>
                </a:ln>
                <a:solidFill>
                  <a:schemeClr val="tx1"/>
                </a:solidFill>
                <a:effectLst/>
                <a:latin typeface="+mn-lt"/>
                <a:ea typeface="Times New Roman" pitchFamily="18" charset="0"/>
                <a:cs typeface="Arial" pitchFamily="34" charset="0"/>
              </a:rPr>
              <a:t>form'd</a:t>
            </a: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 this boundless whole;</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Improve their manners - teach them how to live,</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To them the useful lore of science give;</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So shall with us their praise and glory rest,</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And we in blessing be supremely blest;</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For 'tis a duty which we surely owe,</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We to the Romans were what to us </a:t>
            </a:r>
            <a:r>
              <a:rPr kumimoji="0" lang="en-GB" sz="1600" b="0" i="0" u="none" strike="noStrike" cap="none" normalizeH="0" baseline="0" dirty="0" err="1" smtClean="0">
                <a:ln>
                  <a:noFill/>
                </a:ln>
                <a:solidFill>
                  <a:schemeClr val="tx1"/>
                </a:solidFill>
                <a:effectLst/>
                <a:latin typeface="+mn-lt"/>
                <a:ea typeface="Times New Roman" pitchFamily="18" charset="0"/>
                <a:cs typeface="Arial" pitchFamily="34" charset="0"/>
              </a:rPr>
              <a:t>Afric</a:t>
            </a: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 now. </a:t>
            </a:r>
            <a:endParaRPr kumimoji="0" lang="en-GB" sz="2400" b="0" i="0" u="none" strike="noStrike" cap="none" normalizeH="0" baseline="0" dirty="0" smtClean="0">
              <a:ln>
                <a:noFill/>
              </a:ln>
              <a:solidFill>
                <a:schemeClr val="tx1"/>
              </a:solidFill>
              <a:effectLst/>
              <a:latin typeface="+mn-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   Hibernian fair, who own compassion’s sway,</a:t>
            </a:r>
            <a:endParaRPr kumimoji="0" lang="en-GB" sz="2400" b="0" i="0" u="none" strike="noStrike" cap="none" normalizeH="0" baseline="0" dirty="0" smtClean="0">
              <a:ln>
                <a:noFill/>
              </a:ln>
              <a:solidFill>
                <a:schemeClr val="tx1"/>
              </a:solidFill>
              <a:effectLst/>
              <a:latin typeface="+mn-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Scorn not a younger sister’s artless lay;</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To you the Muse would raise her daring song,</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For Mercy’s softest beams to you belong;</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To you the sympathetic sigh is known,</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And Charity’s sweet lustre - all your own;</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To you </a:t>
            </a:r>
            <a:r>
              <a:rPr kumimoji="0" lang="en-GB" sz="1600" b="0" i="0" u="none" strike="noStrike" cap="none" normalizeH="0" baseline="0" dirty="0" err="1" smtClean="0">
                <a:ln>
                  <a:noFill/>
                </a:ln>
                <a:solidFill>
                  <a:schemeClr val="tx1"/>
                </a:solidFill>
                <a:effectLst/>
                <a:latin typeface="+mn-lt"/>
                <a:ea typeface="Times New Roman" pitchFamily="18" charset="0"/>
                <a:cs typeface="Arial" pitchFamily="34" charset="0"/>
              </a:rPr>
              <a:t>gall'd</a:t>
            </a: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 </a:t>
            </a:r>
            <a:r>
              <a:rPr kumimoji="0" lang="en-GB" sz="1600" b="0" i="0" u="none" strike="noStrike" cap="none" normalizeH="0" baseline="0" dirty="0" err="1" smtClean="0">
                <a:ln>
                  <a:noFill/>
                </a:ln>
                <a:solidFill>
                  <a:schemeClr val="tx1"/>
                </a:solidFill>
                <a:effectLst/>
                <a:latin typeface="+mn-lt"/>
                <a:ea typeface="Times New Roman" pitchFamily="18" charset="0"/>
                <a:cs typeface="Arial" pitchFamily="34" charset="0"/>
              </a:rPr>
              <a:t>Mis'ry</a:t>
            </a: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 seldom pleads in vain,</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Oh, let us rise and burst the Negro’s chain!</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Yes, sisters, yes, to us the task belongs,</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err="1" smtClean="0">
                <a:ln>
                  <a:noFill/>
                </a:ln>
                <a:solidFill>
                  <a:schemeClr val="tx1"/>
                </a:solidFill>
                <a:effectLst/>
                <a:latin typeface="+mn-lt"/>
                <a:ea typeface="Times New Roman" pitchFamily="18" charset="0"/>
                <a:cs typeface="Arial" pitchFamily="34" charset="0"/>
              </a:rPr>
              <a:t>'Tis</a:t>
            </a: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 we increase or mitigate their wrongs.</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If we the produce of their toils refuse,</a:t>
            </a:r>
            <a:b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b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If we no more the blood-</a:t>
            </a:r>
            <a:r>
              <a:rPr kumimoji="0" lang="en-GB" sz="1600" b="0" i="0" u="none" strike="noStrike" cap="none" normalizeH="0" baseline="0" dirty="0" err="1" smtClean="0">
                <a:ln>
                  <a:noFill/>
                </a:ln>
                <a:solidFill>
                  <a:schemeClr val="tx1"/>
                </a:solidFill>
                <a:effectLst/>
                <a:latin typeface="+mn-lt"/>
                <a:ea typeface="Times New Roman" pitchFamily="18" charset="0"/>
                <a:cs typeface="Arial" pitchFamily="34" charset="0"/>
              </a:rPr>
              <a:t>stain'd</a:t>
            </a: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 </a:t>
            </a:r>
            <a:r>
              <a:rPr kumimoji="0" lang="en-GB" sz="1600" b="0" i="0" u="none" strike="noStrike" cap="none" normalizeH="0" baseline="0" dirty="0" err="1" smtClean="0">
                <a:ln>
                  <a:noFill/>
                </a:ln>
                <a:solidFill>
                  <a:schemeClr val="tx1"/>
                </a:solidFill>
                <a:effectLst/>
                <a:latin typeface="+mn-lt"/>
                <a:ea typeface="Times New Roman" pitchFamily="18" charset="0"/>
                <a:cs typeface="Arial" pitchFamily="34" charset="0"/>
              </a:rPr>
              <a:t>lux’ry</a:t>
            </a:r>
            <a:r>
              <a:rPr kumimoji="0" lang="en-GB" sz="1600" b="0" i="0" u="none" strike="noStrike" cap="none" normalizeH="0" baseline="0" dirty="0" smtClean="0">
                <a:ln>
                  <a:noFill/>
                </a:ln>
                <a:solidFill>
                  <a:schemeClr val="tx1"/>
                </a:solidFill>
                <a:effectLst/>
                <a:latin typeface="+mn-lt"/>
                <a:ea typeface="Times New Roman" pitchFamily="18" charset="0"/>
                <a:cs typeface="Arial" pitchFamily="34" charset="0"/>
              </a:rPr>
              <a:t> choose;</a:t>
            </a:r>
            <a:endParaRPr kumimoji="0" lang="en-GB" sz="3600" b="0" i="0" u="none" strike="noStrike" cap="none" normalizeH="0" baseline="0" dirty="0" smtClean="0">
              <a:ln>
                <a:noFill/>
              </a:ln>
              <a:solidFill>
                <a:schemeClr val="tx1"/>
              </a:solidFill>
              <a:effectLst/>
              <a:latin typeface="+mn-lt"/>
              <a:cs typeface="Arial" pitchFamily="34" charset="0"/>
            </a:endParaRPr>
          </a:p>
        </p:txBody>
      </p:sp>
      <p:pic>
        <p:nvPicPr>
          <p:cNvPr id="69635" name="Picture 3" descr="http://www.brycchancarey.com/abolition/mbc.jpg"/>
          <p:cNvPicPr>
            <a:picLocks noChangeAspect="1" noChangeArrowheads="1"/>
          </p:cNvPicPr>
          <p:nvPr/>
        </p:nvPicPr>
        <p:blipFill>
          <a:blip r:embed="rId2" cstate="print"/>
          <a:srcRect/>
          <a:stretch>
            <a:fillRect/>
          </a:stretch>
        </p:blipFill>
        <p:spPr bwMode="auto">
          <a:xfrm>
            <a:off x="4918488" y="980728"/>
            <a:ext cx="2967815" cy="468052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nationalarchives.gov.uk/pathways/blackhistory/images/rights/am_not_woman_sm.jpg"/>
          <p:cNvPicPr>
            <a:picLocks noChangeAspect="1" noChangeArrowheads="1"/>
          </p:cNvPicPr>
          <p:nvPr/>
        </p:nvPicPr>
        <p:blipFill>
          <a:blip r:embed="rId2" cstate="print"/>
          <a:srcRect/>
          <a:stretch>
            <a:fillRect/>
          </a:stretch>
        </p:blipFill>
        <p:spPr bwMode="auto">
          <a:xfrm>
            <a:off x="4103688" y="0"/>
            <a:ext cx="5040312" cy="6858000"/>
          </a:xfrm>
          <a:prstGeom prst="rect">
            <a:avLst/>
          </a:prstGeom>
          <a:noFill/>
          <a:ln w="9525">
            <a:noFill/>
            <a:miter lim="800000"/>
            <a:headEnd/>
            <a:tailEnd/>
          </a:ln>
        </p:spPr>
      </p:pic>
      <p:sp>
        <p:nvSpPr>
          <p:cNvPr id="38915" name="TextBox 2"/>
          <p:cNvSpPr txBox="1">
            <a:spLocks noChangeArrowheads="1"/>
          </p:cNvSpPr>
          <p:nvPr/>
        </p:nvSpPr>
        <p:spPr bwMode="auto">
          <a:xfrm>
            <a:off x="857250" y="785813"/>
            <a:ext cx="2143125" cy="1200150"/>
          </a:xfrm>
          <a:prstGeom prst="rect">
            <a:avLst/>
          </a:prstGeom>
          <a:noFill/>
          <a:ln w="9525">
            <a:noFill/>
            <a:miter lim="800000"/>
            <a:headEnd/>
            <a:tailEnd/>
          </a:ln>
        </p:spPr>
        <p:txBody>
          <a:bodyPr>
            <a:spAutoFit/>
          </a:bodyPr>
          <a:lstStyle/>
          <a:p>
            <a:r>
              <a:rPr lang="en-GB">
                <a:latin typeface="Calibri" pitchFamily="34" charset="0"/>
              </a:rPr>
              <a:t>Wedgwood’s cameo of 1828: ‘Am I not a woman and a sister?’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cstate="print"/>
          <a:srcRect l="12500" t="46667" r="55730" b="14166"/>
          <a:stretch>
            <a:fillRect/>
          </a:stretch>
        </p:blipFill>
        <p:spPr bwMode="auto">
          <a:xfrm>
            <a:off x="0" y="214313"/>
            <a:ext cx="6643688" cy="5119687"/>
          </a:xfrm>
          <a:prstGeom prst="rect">
            <a:avLst/>
          </a:prstGeom>
          <a:noFill/>
          <a:ln w="9525">
            <a:noFill/>
            <a:miter lim="800000"/>
            <a:headEnd/>
            <a:tailEnd/>
          </a:ln>
        </p:spPr>
      </p:pic>
      <p:sp>
        <p:nvSpPr>
          <p:cNvPr id="34819" name="TextBox 2"/>
          <p:cNvSpPr txBox="1">
            <a:spLocks noChangeArrowheads="1"/>
          </p:cNvSpPr>
          <p:nvPr/>
        </p:nvSpPr>
        <p:spPr bwMode="auto">
          <a:xfrm>
            <a:off x="6643688" y="214313"/>
            <a:ext cx="2071687" cy="5354637"/>
          </a:xfrm>
          <a:prstGeom prst="rect">
            <a:avLst/>
          </a:prstGeom>
          <a:noFill/>
          <a:ln w="9525">
            <a:noFill/>
            <a:miter lim="800000"/>
            <a:headEnd/>
            <a:tailEnd/>
          </a:ln>
        </p:spPr>
        <p:txBody>
          <a:bodyPr>
            <a:spAutoFit/>
          </a:bodyPr>
          <a:lstStyle/>
          <a:p>
            <a:r>
              <a:rPr lang="en-GB">
                <a:latin typeface="Calibri" pitchFamily="34" charset="0"/>
              </a:rPr>
              <a:t>George III was opposed to abolition. Gillray's cartoon hints the king was more interested in saving money than promoting the abolition of the slave trade:</a:t>
            </a:r>
          </a:p>
          <a:p>
            <a:r>
              <a:rPr lang="en-GB">
                <a:latin typeface="Calibri" pitchFamily="34" charset="0"/>
              </a:rPr>
              <a:t>‘… you'll save the poor Blackamoors by leaving off the use of it! and above all, remember how much expence it will save your poor Papa!’</a:t>
            </a:r>
          </a:p>
          <a:p>
            <a:endParaRPr lang="en-GB">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GB" smtClean="0"/>
              <a:t>Slavery</a:t>
            </a:r>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Arial" pitchFamily="34" charset="0"/>
              <a:buChar char="•"/>
              <a:defRPr/>
            </a:pPr>
            <a:r>
              <a:rPr lang="en-GB" dirty="0" smtClean="0"/>
              <a:t>Slave trade defined as the enforced migration of people across national boundaries over long distances to bondage in a different setting </a:t>
            </a:r>
          </a:p>
          <a:p>
            <a:pPr eaLnBrk="1" fontAlgn="auto" hangingPunct="1">
              <a:spcAft>
                <a:spcPts val="0"/>
              </a:spcAft>
              <a:buFont typeface="Arial" pitchFamily="34" charset="0"/>
              <a:buChar char="•"/>
              <a:defRPr/>
            </a:pPr>
            <a:r>
              <a:rPr lang="en-GB" dirty="0" smtClean="0"/>
              <a:t>Ancient empires of Egypt, Greece and Rome all utilised slave labour </a:t>
            </a:r>
          </a:p>
          <a:p>
            <a:pPr eaLnBrk="1" fontAlgn="auto" hangingPunct="1">
              <a:spcAft>
                <a:spcPts val="0"/>
              </a:spcAft>
              <a:buFont typeface="Arial" pitchFamily="34" charset="0"/>
              <a:buChar char="•"/>
              <a:defRPr/>
            </a:pPr>
            <a:r>
              <a:rPr lang="en-GB" dirty="0" smtClean="0"/>
              <a:t>Within Europe Portugal and Spain had a slave trade by the sixteenth century. </a:t>
            </a:r>
          </a:p>
          <a:p>
            <a:pPr eaLnBrk="1" fontAlgn="auto" hangingPunct="1">
              <a:spcAft>
                <a:spcPts val="0"/>
              </a:spcAft>
              <a:buFont typeface="Arial" pitchFamily="34" charset="0"/>
              <a:buChar char="•"/>
              <a:defRPr/>
            </a:pPr>
            <a:r>
              <a:rPr lang="en-GB" dirty="0" smtClean="0"/>
              <a:t>English began to exploit the possibilities of slave labour after 1580</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1"/>
          <p:cNvSpPr>
            <a:spLocks noChangeArrowheads="1"/>
          </p:cNvSpPr>
          <p:nvPr/>
        </p:nvSpPr>
        <p:spPr bwMode="auto">
          <a:xfrm>
            <a:off x="0" y="1066294"/>
            <a:ext cx="9144000"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mj-lt"/>
                <a:ea typeface="Times New Roman" pitchFamily="18" charset="0"/>
                <a:cs typeface="Arial" pitchFamily="34" charset="0"/>
              </a:rPr>
              <a:t>Hannah More, </a:t>
            </a:r>
            <a:r>
              <a:rPr kumimoji="0" lang="en-GB" sz="2000" b="1" i="1" u="none" strike="noStrike" cap="none" normalizeH="0" baseline="0" dirty="0" smtClean="0">
                <a:ln>
                  <a:noFill/>
                </a:ln>
                <a:solidFill>
                  <a:schemeClr val="tx1"/>
                </a:solidFill>
                <a:effectLst/>
                <a:latin typeface="+mj-lt"/>
                <a:ea typeface="Times New Roman" pitchFamily="18" charset="0"/>
                <a:cs typeface="Arial" pitchFamily="34" charset="0"/>
              </a:rPr>
              <a:t>Sorrows of </a:t>
            </a:r>
            <a:r>
              <a:rPr kumimoji="0" lang="en-GB" sz="2000" b="1" i="1" u="none" strike="noStrike" cap="none" normalizeH="0" baseline="0" dirty="0" err="1" smtClean="0">
                <a:ln>
                  <a:noFill/>
                </a:ln>
                <a:solidFill>
                  <a:schemeClr val="tx1"/>
                </a:solidFill>
                <a:effectLst/>
                <a:latin typeface="+mj-lt"/>
                <a:ea typeface="Times New Roman" pitchFamily="18" charset="0"/>
                <a:cs typeface="Arial" pitchFamily="34" charset="0"/>
              </a:rPr>
              <a:t>Yamba</a:t>
            </a:r>
            <a:endParaRPr kumimoji="0" lang="en-GB" sz="2800" b="1"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Cease, ye British Sons of murder!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Cease from forging </a:t>
            </a:r>
            <a:r>
              <a:rPr kumimoji="0" lang="en-GB" sz="2000" b="0" i="0" u="none" strike="noStrike" cap="none" normalizeH="0" baseline="0" dirty="0" err="1" smtClean="0">
                <a:ln>
                  <a:noFill/>
                </a:ln>
                <a:solidFill>
                  <a:schemeClr val="tx1"/>
                </a:solidFill>
                <a:effectLst/>
                <a:latin typeface="+mj-lt"/>
                <a:ea typeface="Times New Roman" pitchFamily="18" charset="0"/>
                <a:cs typeface="Arial" pitchFamily="34" charset="0"/>
              </a:rPr>
              <a:t>Afric's</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Chain;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Mock your Saviour's name no further,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Cease your savage lust of gain.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Ye that boast "</a:t>
            </a:r>
            <a:r>
              <a:rPr kumimoji="0" lang="en-GB" sz="2000" b="0" i="1" u="none" strike="noStrike" cap="none" normalizeH="0" baseline="0" dirty="0" smtClean="0">
                <a:ln>
                  <a:noFill/>
                </a:ln>
                <a:solidFill>
                  <a:schemeClr val="tx1"/>
                </a:solidFill>
                <a:effectLst/>
                <a:latin typeface="+mj-lt"/>
                <a:ea typeface="Times New Roman" pitchFamily="18" charset="0"/>
                <a:cs typeface="Arial" pitchFamily="34" charset="0"/>
              </a:rPr>
              <a:t>Ye rule the waves</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Bid no Slave Ship soil the sea,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Ye that "</a:t>
            </a:r>
            <a:r>
              <a:rPr kumimoji="0" lang="en-GB" sz="2000" b="0" i="1" u="none" strike="noStrike" cap="none" normalizeH="0" baseline="0" dirty="0" smtClean="0">
                <a:ln>
                  <a:noFill/>
                </a:ln>
                <a:solidFill>
                  <a:schemeClr val="tx1"/>
                </a:solidFill>
                <a:effectLst/>
                <a:latin typeface="+mj-lt"/>
                <a:ea typeface="Times New Roman" pitchFamily="18" charset="0"/>
                <a:cs typeface="Arial" pitchFamily="34" charset="0"/>
              </a:rPr>
              <a:t>never will be slaves</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Bid poor </a:t>
            </a:r>
            <a:r>
              <a:rPr kumimoji="0" lang="en-GB" sz="2000" b="0" i="0" u="none" strike="noStrike" cap="none" normalizeH="0" baseline="0" dirty="0" err="1" smtClean="0">
                <a:ln>
                  <a:noFill/>
                </a:ln>
                <a:solidFill>
                  <a:schemeClr val="tx1"/>
                </a:solidFill>
                <a:effectLst/>
                <a:latin typeface="+mj-lt"/>
                <a:ea typeface="Times New Roman" pitchFamily="18" charset="0"/>
                <a:cs typeface="Arial" pitchFamily="34" charset="0"/>
              </a:rPr>
              <a:t>Afric's</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land be free.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Where ye gave to war it's birth,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Where your traders </a:t>
            </a:r>
            <a:r>
              <a:rPr kumimoji="0" lang="en-GB" sz="2000" b="0" i="0" u="none" strike="noStrike" cap="none" normalizeH="0" baseline="0" dirty="0" err="1" smtClean="0">
                <a:ln>
                  <a:noFill/>
                </a:ln>
                <a:solidFill>
                  <a:schemeClr val="tx1"/>
                </a:solidFill>
                <a:effectLst/>
                <a:latin typeface="+mj-lt"/>
                <a:ea typeface="Times New Roman" pitchFamily="18" charset="0"/>
                <a:cs typeface="Arial" pitchFamily="34" charset="0"/>
              </a:rPr>
              <a:t>fix'd</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their den,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There go publish "</a:t>
            </a:r>
            <a:r>
              <a:rPr kumimoji="0" lang="en-GB" sz="2000" b="0" i="1" u="none" strike="noStrike" cap="none" normalizeH="0" baseline="0" dirty="0" smtClean="0">
                <a:ln>
                  <a:noFill/>
                </a:ln>
                <a:solidFill>
                  <a:schemeClr val="tx1"/>
                </a:solidFill>
                <a:effectLst/>
                <a:latin typeface="+mj-lt"/>
                <a:ea typeface="Times New Roman" pitchFamily="18" charset="0"/>
                <a:cs typeface="Arial" pitchFamily="34" charset="0"/>
              </a:rPr>
              <a:t>Peace on Earth</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Go proclaim "</a:t>
            </a:r>
            <a:r>
              <a:rPr kumimoji="0" lang="en-GB" sz="2000" b="0" i="1" u="none" strike="noStrike" cap="none" normalizeH="0" baseline="0" dirty="0" smtClean="0">
                <a:ln>
                  <a:noFill/>
                </a:ln>
                <a:solidFill>
                  <a:schemeClr val="tx1"/>
                </a:solidFill>
                <a:effectLst/>
                <a:latin typeface="+mj-lt"/>
                <a:ea typeface="Times New Roman" pitchFamily="18" charset="0"/>
                <a:cs typeface="Arial" pitchFamily="34" charset="0"/>
              </a:rPr>
              <a:t>good-will to men</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Where ye once have carried slaughter,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Vice, and Slavery, and Sin;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err="1" smtClean="0">
                <a:ln>
                  <a:noFill/>
                </a:ln>
                <a:solidFill>
                  <a:schemeClr val="tx1"/>
                </a:solidFill>
                <a:effectLst/>
                <a:latin typeface="+mj-lt"/>
                <a:ea typeface="Times New Roman" pitchFamily="18" charset="0"/>
                <a:cs typeface="Arial" pitchFamily="34" charset="0"/>
              </a:rPr>
              <a:t>Seiz'd</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on Husband, Wife, and Daughter, </a:t>
            </a:r>
            <a:b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Let the Gospel enter in.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3200" b="0" i="0" u="none" strike="noStrike" cap="none" normalizeH="0" baseline="0" dirty="0" smtClean="0">
              <a:ln>
                <a:noFill/>
              </a:ln>
              <a:solidFill>
                <a:schemeClr val="tx1"/>
              </a:solidFill>
              <a:effectLst/>
              <a:latin typeface="+mj-lt"/>
              <a:cs typeface="Arial" pitchFamily="34" charset="0"/>
            </a:endParaRPr>
          </a:p>
        </p:txBody>
      </p:sp>
      <p:pic>
        <p:nvPicPr>
          <p:cNvPr id="70659" name="Picture 3" descr="http://gallery.e2bn.org/gallery_images/0709/0000/0047/24_yamba_irohd82711428_p1011_mid.jpg"/>
          <p:cNvPicPr>
            <a:picLocks noChangeAspect="1" noChangeArrowheads="1"/>
          </p:cNvPicPr>
          <p:nvPr/>
        </p:nvPicPr>
        <p:blipFill>
          <a:blip r:embed="rId2" cstate="print"/>
          <a:srcRect/>
          <a:stretch>
            <a:fillRect/>
          </a:stretch>
        </p:blipFill>
        <p:spPr bwMode="auto">
          <a:xfrm>
            <a:off x="4004639" y="1196752"/>
            <a:ext cx="5139361" cy="446449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Women’s Activism</a:t>
            </a:r>
            <a:endParaRPr lang="en-GB" dirty="0"/>
          </a:p>
        </p:txBody>
      </p:sp>
      <p:sp>
        <p:nvSpPr>
          <p:cNvPr id="3" name="Content Placeholder 2"/>
          <p:cNvSpPr>
            <a:spLocks noGrp="1"/>
          </p:cNvSpPr>
          <p:nvPr>
            <p:ph idx="1"/>
          </p:nvPr>
        </p:nvSpPr>
        <p:spPr/>
        <p:txBody>
          <a:bodyPr/>
          <a:lstStyle/>
          <a:p>
            <a:r>
              <a:rPr lang="en-GB" sz="2000" dirty="0" smtClean="0"/>
              <a:t>Women played extensive role in anti-slavery ladies' associations, through involvement in widespread national petitioning, and in their writing and campaigning. </a:t>
            </a:r>
          </a:p>
          <a:p>
            <a:r>
              <a:rPr lang="en-GB" sz="2000" dirty="0" smtClean="0"/>
              <a:t>Between 1825 and 1833 at least 73 such ladies associations were active.</a:t>
            </a:r>
          </a:p>
          <a:p>
            <a:r>
              <a:rPr lang="en-GB" sz="2000" dirty="0" smtClean="0"/>
              <a:t>Such associations had as their models middle-class pressure groups, and philanthropic and charitable societies. </a:t>
            </a:r>
          </a:p>
          <a:p>
            <a:r>
              <a:rPr lang="en-GB" sz="2000" dirty="0" smtClean="0"/>
              <a:t>Birmingham society appointed its own paid agents, all men, as travelling anti-slavery lecturers. </a:t>
            </a:r>
          </a:p>
          <a:p>
            <a:r>
              <a:rPr lang="en-GB" sz="2000" dirty="0" smtClean="0"/>
              <a:t>Raised money for relief and educational work </a:t>
            </a:r>
            <a:r>
              <a:rPr lang="en-GB" sz="2000" dirty="0" err="1" smtClean="0"/>
              <a:t>eg</a:t>
            </a:r>
            <a:r>
              <a:rPr lang="en-GB" sz="2000" dirty="0" smtClean="0"/>
              <a:t> Sunday schools, female refuges, the purchase of books, benevolent societies for the black populations of the British West Indies. They also gave funds to help individual slaves and free black men and women. Their work was often linked to missionary activity, although they were anxious also to maintain their primary aim, the abolition of slavery. </a:t>
            </a:r>
            <a:endParaRPr lang="en-GB"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Elizabeth </a:t>
            </a:r>
            <a:r>
              <a:rPr lang="en-GB" dirty="0" err="1" smtClean="0"/>
              <a:t>Heyrick</a:t>
            </a:r>
            <a:endParaRPr lang="en-GB" dirty="0"/>
          </a:p>
        </p:txBody>
      </p:sp>
      <p:sp>
        <p:nvSpPr>
          <p:cNvPr id="3" name="Content Placeholder 2"/>
          <p:cNvSpPr>
            <a:spLocks noGrp="1"/>
          </p:cNvSpPr>
          <p:nvPr>
            <p:ph idx="1"/>
          </p:nvPr>
        </p:nvSpPr>
        <p:spPr/>
        <p:txBody>
          <a:bodyPr/>
          <a:lstStyle/>
          <a:p>
            <a:r>
              <a:rPr lang="en-GB" sz="2000" dirty="0" smtClean="0"/>
              <a:t>Leicester Quaker and District Treasurer for the Female Society of Birmingham. </a:t>
            </a:r>
          </a:p>
          <a:p>
            <a:r>
              <a:rPr lang="en-GB" sz="2000" dirty="0" smtClean="0"/>
              <a:t>She was deeply involved in the renewal of the campaign to abstain from sugar, and urged ladies associations to promote abstention from sugar and force planters to move from slaves to free labour. </a:t>
            </a:r>
          </a:p>
          <a:p>
            <a:r>
              <a:rPr lang="en-GB" sz="2000" dirty="0" smtClean="0"/>
              <a:t>In her pamphlet </a:t>
            </a:r>
            <a:r>
              <a:rPr lang="en-GB" sz="2000" i="1" dirty="0" smtClean="0"/>
              <a:t>Immediate, not Gradual Abolition; or an Inquiry into the shortest, safest, and most effectual means of getting rid of West-Indian Slavery </a:t>
            </a:r>
            <a:r>
              <a:rPr lang="en-GB" sz="2000" dirty="0" smtClean="0"/>
              <a:t>written in 1824, she called for immediate action through mass abstention, attacking the leadership for placing political expediency ahead of Christian principles and the natural rights of all.  </a:t>
            </a:r>
          </a:p>
          <a:p>
            <a:r>
              <a:rPr lang="en-GB" sz="2000" dirty="0" smtClean="0"/>
              <a:t>Followed up her pamphlet by personally carrying out a door-to-door survey of households in her home town of Leicester finding support for the idea of a consumer boycott. Many of the ladies associations followed her call and finally from 1830, the national policy shifted. </a:t>
            </a:r>
            <a:endParaRPr lang="en-GB"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Post-1830s</a:t>
            </a:r>
            <a:endParaRPr lang="en-GB" dirty="0"/>
          </a:p>
        </p:txBody>
      </p:sp>
      <p:sp>
        <p:nvSpPr>
          <p:cNvPr id="3" name="Content Placeholder 2"/>
          <p:cNvSpPr>
            <a:spLocks noGrp="1"/>
          </p:cNvSpPr>
          <p:nvPr>
            <p:ph idx="1"/>
          </p:nvPr>
        </p:nvSpPr>
        <p:spPr>
          <a:xfrm>
            <a:off x="457200" y="1600200"/>
            <a:ext cx="5266928" cy="4525963"/>
          </a:xfrm>
        </p:spPr>
        <p:txBody>
          <a:bodyPr/>
          <a:lstStyle/>
          <a:p>
            <a:r>
              <a:rPr lang="en-GB" sz="2800" dirty="0" smtClean="0"/>
              <a:t>National female petition in 1833 with 187,000 signatures</a:t>
            </a:r>
          </a:p>
          <a:p>
            <a:r>
              <a:rPr lang="en-GB" sz="2800" dirty="0" smtClean="0"/>
              <a:t>Cultural movement including Rawson’s collection of poetry </a:t>
            </a:r>
            <a:r>
              <a:rPr lang="en-GB" sz="2800" i="1" dirty="0" smtClean="0"/>
              <a:t>Bow in the Cloud </a:t>
            </a:r>
            <a:r>
              <a:rPr lang="en-GB" sz="2800" dirty="0" smtClean="0"/>
              <a:t>(1834)</a:t>
            </a:r>
          </a:p>
          <a:p>
            <a:r>
              <a:rPr lang="en-GB" sz="2800" dirty="0" smtClean="0"/>
              <a:t>Links with feminism? But also natural rights; free market labour </a:t>
            </a:r>
            <a:r>
              <a:rPr lang="en-GB" sz="2800" dirty="0" err="1" smtClean="0"/>
              <a:t>eg</a:t>
            </a:r>
            <a:r>
              <a:rPr lang="en-GB" sz="2800" dirty="0" smtClean="0"/>
              <a:t> Martineau</a:t>
            </a:r>
            <a:endParaRPr lang="en-GB"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66602" y="1417638"/>
            <a:ext cx="2532166" cy="4315618"/>
          </a:xfrm>
          <a:prstGeom prst="rect">
            <a:avLst/>
          </a:prstGeom>
        </p:spPr>
      </p:pic>
    </p:spTree>
    <p:extLst>
      <p:ext uri="{BB962C8B-B14F-4D97-AF65-F5344CB8AC3E}">
        <p14:creationId xmlns:p14="http://schemas.microsoft.com/office/powerpoint/2010/main" val="41921069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GB" smtClean="0"/>
              <a:t>Conclusion</a:t>
            </a:r>
            <a:endParaRPr lang="en-GB" dirty="0" smtClean="0"/>
          </a:p>
        </p:txBody>
      </p:sp>
      <p:sp>
        <p:nvSpPr>
          <p:cNvPr id="3" name="Content Placeholder 2"/>
          <p:cNvSpPr>
            <a:spLocks noGrp="1"/>
          </p:cNvSpPr>
          <p:nvPr>
            <p:ph idx="1"/>
          </p:nvPr>
        </p:nvSpPr>
        <p:spPr/>
        <p:txBody>
          <a:bodyPr rtlCol="0">
            <a:normAutofit fontScale="85000" lnSpcReduction="20000"/>
          </a:bodyPr>
          <a:lstStyle/>
          <a:p>
            <a:pPr eaLnBrk="1" fontAlgn="auto" hangingPunct="1">
              <a:spcAft>
                <a:spcPts val="0"/>
              </a:spcAft>
              <a:buFont typeface="Arial" pitchFamily="34" charset="0"/>
              <a:buChar char="•"/>
              <a:defRPr/>
            </a:pPr>
            <a:r>
              <a:rPr lang="en-GB" dirty="0" smtClean="0"/>
              <a:t>The slave trade was a key part of Britain’s economy for over two centuries</a:t>
            </a:r>
          </a:p>
          <a:p>
            <a:pPr eaLnBrk="1" fontAlgn="auto" hangingPunct="1">
              <a:spcAft>
                <a:spcPts val="0"/>
              </a:spcAft>
              <a:buFont typeface="Arial" pitchFamily="34" charset="0"/>
              <a:buChar char="•"/>
              <a:defRPr/>
            </a:pPr>
            <a:r>
              <a:rPr lang="en-GB" dirty="0" smtClean="0"/>
              <a:t>Trade was primarily a private enterprise</a:t>
            </a:r>
          </a:p>
          <a:p>
            <a:pPr eaLnBrk="1" fontAlgn="auto" hangingPunct="1">
              <a:spcAft>
                <a:spcPts val="0"/>
              </a:spcAft>
              <a:buFont typeface="Arial" pitchFamily="34" charset="0"/>
              <a:buChar char="•"/>
              <a:defRPr/>
            </a:pPr>
            <a:r>
              <a:rPr lang="en-GB" dirty="0" smtClean="0"/>
              <a:t>Supported for economic, cultural &amp; intellectual reasons</a:t>
            </a:r>
          </a:p>
          <a:p>
            <a:pPr eaLnBrk="1" fontAlgn="auto" hangingPunct="1">
              <a:spcAft>
                <a:spcPts val="0"/>
              </a:spcAft>
              <a:buFont typeface="Arial" pitchFamily="34" charset="0"/>
              <a:buChar char="•"/>
              <a:defRPr/>
            </a:pPr>
            <a:r>
              <a:rPr lang="en-GB" dirty="0" smtClean="0"/>
              <a:t>Abolition response to changed intellectual climate</a:t>
            </a:r>
          </a:p>
          <a:p>
            <a:pPr eaLnBrk="1" fontAlgn="auto" hangingPunct="1">
              <a:spcAft>
                <a:spcPts val="0"/>
              </a:spcAft>
              <a:buFont typeface="Arial" pitchFamily="34" charset="0"/>
              <a:buChar char="•"/>
              <a:defRPr/>
            </a:pPr>
            <a:r>
              <a:rPr lang="en-GB" dirty="0" smtClean="0"/>
              <a:t>Movement for abolition developed strategies for pressure group politics. Women were key part of later anti-slavery campaign</a:t>
            </a:r>
          </a:p>
          <a:p>
            <a:pPr eaLnBrk="1" fontAlgn="auto" hangingPunct="1">
              <a:spcAft>
                <a:spcPts val="0"/>
              </a:spcAft>
              <a:buFont typeface="Arial" pitchFamily="34" charset="0"/>
              <a:buChar char="•"/>
              <a:defRPr/>
            </a:pPr>
            <a:r>
              <a:rPr lang="en-GB" dirty="0" smtClean="0"/>
              <a:t>Reasons for abolition: economic? Changed intellectual/cultural climate? International context? Humanitarianism?</a:t>
            </a:r>
          </a:p>
          <a:p>
            <a:pPr eaLnBrk="1" fontAlgn="auto" hangingPunct="1">
              <a:spcAft>
                <a:spcPts val="0"/>
              </a:spcAft>
              <a:buFont typeface="Arial" pitchFamily="34" charset="0"/>
              <a:buChar char="•"/>
              <a:defRPr/>
            </a:pP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GB" smtClean="0"/>
              <a:t>British Empire</a:t>
            </a:r>
          </a:p>
        </p:txBody>
      </p:sp>
      <p:sp>
        <p:nvSpPr>
          <p:cNvPr id="3" name="Content Placeholder 2"/>
          <p:cNvSpPr>
            <a:spLocks noGrp="1"/>
          </p:cNvSpPr>
          <p:nvPr>
            <p:ph idx="1"/>
          </p:nvPr>
        </p:nvSpPr>
        <p:spPr/>
        <p:txBody>
          <a:bodyPr rtlCol="0">
            <a:normAutofit fontScale="85000" lnSpcReduction="20000"/>
          </a:bodyPr>
          <a:lstStyle/>
          <a:p>
            <a:pPr eaLnBrk="1" fontAlgn="auto" hangingPunct="1">
              <a:spcAft>
                <a:spcPts val="0"/>
              </a:spcAft>
              <a:buFont typeface="Arial" pitchFamily="34" charset="0"/>
              <a:buChar char="•"/>
              <a:defRPr/>
            </a:pPr>
            <a:r>
              <a:rPr lang="en-GB" dirty="0" smtClean="0"/>
              <a:t>England settled colonies in West Indies and North America from the seventeenth century onwards. </a:t>
            </a:r>
          </a:p>
          <a:p>
            <a:pPr eaLnBrk="1" fontAlgn="auto" hangingPunct="1">
              <a:spcAft>
                <a:spcPts val="0"/>
              </a:spcAft>
              <a:buFont typeface="Arial" pitchFamily="34" charset="0"/>
              <a:buChar char="•"/>
              <a:defRPr/>
            </a:pPr>
            <a:r>
              <a:rPr lang="en-GB" dirty="0" smtClean="0"/>
              <a:t>Initially scattered along the eastern seaboard of North America and throughout the Caribbean</a:t>
            </a:r>
          </a:p>
          <a:p>
            <a:pPr eaLnBrk="1" fontAlgn="auto" hangingPunct="1">
              <a:spcAft>
                <a:spcPts val="0"/>
              </a:spcAft>
              <a:buFont typeface="Arial" pitchFamily="34" charset="0"/>
              <a:buChar char="•"/>
              <a:defRPr/>
            </a:pPr>
            <a:r>
              <a:rPr lang="en-GB" dirty="0" smtClean="0"/>
              <a:t>Later acquired Jamaica and American territories in Carolina, East and West Jersey and Pennsylvania. </a:t>
            </a:r>
          </a:p>
          <a:p>
            <a:pPr eaLnBrk="1" fontAlgn="auto" hangingPunct="1">
              <a:spcAft>
                <a:spcPts val="0"/>
              </a:spcAft>
              <a:buFont typeface="Arial" pitchFamily="34" charset="0"/>
              <a:buChar char="•"/>
              <a:defRPr/>
            </a:pPr>
            <a:r>
              <a:rPr lang="en-GB" dirty="0" smtClean="0"/>
              <a:t>Colonies = markets for manufactured goods and providers of raw materials</a:t>
            </a:r>
          </a:p>
          <a:p>
            <a:pPr eaLnBrk="1" fontAlgn="auto" hangingPunct="1">
              <a:spcAft>
                <a:spcPts val="0"/>
              </a:spcAft>
              <a:buFont typeface="Arial" pitchFamily="34" charset="0"/>
              <a:buChar char="•"/>
              <a:defRPr/>
            </a:pPr>
            <a:r>
              <a:rPr lang="en-GB" dirty="0" smtClean="0"/>
              <a:t>Large agricultural plantations were the most cost-effective way of maximising output. </a:t>
            </a:r>
          </a:p>
          <a:p>
            <a:pPr eaLnBrk="1" fontAlgn="auto" hangingPunct="1">
              <a:spcAft>
                <a:spcPts val="0"/>
              </a:spcAft>
              <a:buFont typeface="Arial" pitchFamily="34" charset="0"/>
              <a:buChar char="•"/>
              <a:defRPr/>
            </a:pPr>
            <a:r>
              <a:rPr lang="en-GB" dirty="0" smtClean="0"/>
              <a:t>Transatlantic slave trade offered answer to need for labour </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history.umd.edu/Faculty/RPrice/Coursedirectory/219/Maps/The%20British%20Empire%201763.jpg"/>
          <p:cNvPicPr>
            <a:picLocks noChangeAspect="1" noChangeArrowheads="1"/>
          </p:cNvPicPr>
          <p:nvPr/>
        </p:nvPicPr>
        <p:blipFill>
          <a:blip r:embed="rId2" cstate="print"/>
          <a:srcRect/>
          <a:stretch>
            <a:fillRect/>
          </a:stretch>
        </p:blipFill>
        <p:spPr bwMode="auto">
          <a:xfrm>
            <a:off x="0" y="0"/>
            <a:ext cx="9144000" cy="5911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685800" y="304800"/>
            <a:ext cx="7772400" cy="457200"/>
          </a:xfrm>
          <a:prstGeom prst="rect">
            <a:avLst/>
          </a:prstGeom>
        </p:spPr>
        <p:txBody>
          <a:bodyPr anchor="ctr">
            <a:normAutofit fontScale="62500" lnSpcReduction="20000"/>
          </a:bodyPr>
          <a:lstStyle/>
          <a:p>
            <a:pPr algn="ctr" fontAlgn="auto">
              <a:spcAft>
                <a:spcPts val="0"/>
              </a:spcAft>
              <a:defRPr/>
            </a:pPr>
            <a:r>
              <a:rPr lang="en-US" sz="4400">
                <a:latin typeface="+mj-lt"/>
                <a:ea typeface="+mj-ea"/>
                <a:cs typeface="+mj-cs"/>
              </a:rPr>
              <a:t>Atlantic Slave Trade</a:t>
            </a:r>
            <a:endParaRPr lang="en-US" sz="4400" dirty="0">
              <a:latin typeface="+mj-lt"/>
              <a:ea typeface="+mj-ea"/>
              <a:cs typeface="+mj-cs"/>
            </a:endParaRPr>
          </a:p>
        </p:txBody>
      </p:sp>
      <p:sp>
        <p:nvSpPr>
          <p:cNvPr id="6147" name="Rectangle 3"/>
          <p:cNvSpPr txBox="1">
            <a:spLocks noChangeArrowheads="1"/>
          </p:cNvSpPr>
          <p:nvPr/>
        </p:nvSpPr>
        <p:spPr bwMode="auto">
          <a:xfrm>
            <a:off x="609600" y="1066800"/>
            <a:ext cx="7848600" cy="5029200"/>
          </a:xfrm>
          <a:prstGeom prst="rect">
            <a:avLst/>
          </a:prstGeom>
          <a:noFill/>
          <a:ln w="9525">
            <a:noFill/>
            <a:miter lim="800000"/>
            <a:headEnd/>
            <a:tailEnd/>
          </a:ln>
        </p:spPr>
        <p:txBody>
          <a:bodyPr/>
          <a:lstStyle/>
          <a:p>
            <a:pPr marL="342900" indent="-342900">
              <a:lnSpc>
                <a:spcPct val="90000"/>
              </a:lnSpc>
              <a:spcBef>
                <a:spcPct val="20000"/>
              </a:spcBef>
              <a:buFont typeface="Arial" charset="0"/>
              <a:buChar char="•"/>
            </a:pPr>
            <a:r>
              <a:rPr lang="en-US" sz="2400">
                <a:latin typeface="Calibri" pitchFamily="34" charset="0"/>
              </a:rPr>
              <a:t>Economic and Racial factors</a:t>
            </a:r>
          </a:p>
          <a:p>
            <a:pPr marL="342900" indent="-342900">
              <a:lnSpc>
                <a:spcPct val="90000"/>
              </a:lnSpc>
              <a:spcBef>
                <a:spcPct val="20000"/>
              </a:spcBef>
              <a:buFont typeface="Arial" charset="0"/>
              <a:buChar char="•"/>
            </a:pPr>
            <a:r>
              <a:rPr lang="en-US" sz="2400">
                <a:latin typeface="Calibri" pitchFamily="34" charset="0"/>
              </a:rPr>
              <a:t>c.12m Africans transported, 1500-1900</a:t>
            </a:r>
          </a:p>
          <a:p>
            <a:pPr marL="342900" indent="-342900">
              <a:lnSpc>
                <a:spcPct val="90000"/>
              </a:lnSpc>
              <a:spcBef>
                <a:spcPct val="20000"/>
              </a:spcBef>
              <a:buFont typeface="Arial" charset="0"/>
              <a:buChar char="•"/>
            </a:pPr>
            <a:r>
              <a:rPr lang="en-US" sz="2400">
                <a:latin typeface="Calibri" pitchFamily="34" charset="0"/>
              </a:rPr>
              <a:t>Only 5% to North America</a:t>
            </a:r>
          </a:p>
          <a:p>
            <a:pPr marL="342900" indent="-342900">
              <a:lnSpc>
                <a:spcPct val="90000"/>
              </a:lnSpc>
              <a:spcBef>
                <a:spcPct val="20000"/>
              </a:spcBef>
              <a:buFont typeface="Arial" charset="0"/>
              <a:buChar char="•"/>
            </a:pPr>
            <a:r>
              <a:rPr lang="en-US" sz="2400">
                <a:latin typeface="Calibri" pitchFamily="34" charset="0"/>
              </a:rPr>
              <a:t>Up to 25% mortality during voyage</a:t>
            </a:r>
            <a:endParaRPr lang="en-US" sz="3200">
              <a:latin typeface="Calibri" pitchFamily="34" charset="0"/>
            </a:endParaRPr>
          </a:p>
          <a:p>
            <a:pPr marL="342900" indent="-342900">
              <a:lnSpc>
                <a:spcPct val="90000"/>
              </a:lnSpc>
              <a:spcBef>
                <a:spcPct val="20000"/>
              </a:spcBef>
              <a:buFont typeface="Arial" charset="0"/>
              <a:buChar char="•"/>
            </a:pPr>
            <a:endParaRPr lang="en-US" sz="3200">
              <a:latin typeface="Calibri" pitchFamily="34" charset="0"/>
            </a:endParaRPr>
          </a:p>
        </p:txBody>
      </p:sp>
      <p:pic>
        <p:nvPicPr>
          <p:cNvPr id="6148" name="Picture 4"/>
          <p:cNvPicPr>
            <a:picLocks noChangeAspect="1" noChangeArrowheads="1"/>
          </p:cNvPicPr>
          <p:nvPr/>
        </p:nvPicPr>
        <p:blipFill>
          <a:blip r:embed="rId2" cstate="print"/>
          <a:srcRect/>
          <a:stretch>
            <a:fillRect/>
          </a:stretch>
        </p:blipFill>
        <p:spPr bwMode="auto">
          <a:xfrm>
            <a:off x="1447800" y="2895600"/>
            <a:ext cx="6553200" cy="3681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http://members.tripod.com/lylesj/trade/route.gif"/>
          <p:cNvPicPr>
            <a:picLocks noChangeAspect="1" noChangeArrowheads="1"/>
          </p:cNvPicPr>
          <p:nvPr/>
        </p:nvPicPr>
        <p:blipFill>
          <a:blip r:embed="rId2" cstate="print"/>
          <a:srcRect/>
          <a:stretch>
            <a:fillRect/>
          </a:stretch>
        </p:blipFill>
        <p:spPr bwMode="auto">
          <a:xfrm>
            <a:off x="1285875" y="1143000"/>
            <a:ext cx="6715125" cy="5435600"/>
          </a:xfrm>
          <a:prstGeom prst="rect">
            <a:avLst/>
          </a:prstGeom>
          <a:noFill/>
          <a:ln w="9525">
            <a:noFill/>
            <a:miter lim="800000"/>
            <a:headEnd/>
            <a:tailEnd/>
          </a:ln>
        </p:spPr>
      </p:pic>
      <p:sp>
        <p:nvSpPr>
          <p:cNvPr id="8195" name="Title 3"/>
          <p:cNvSpPr>
            <a:spLocks noGrp="1"/>
          </p:cNvSpPr>
          <p:nvPr>
            <p:ph type="title"/>
          </p:nvPr>
        </p:nvSpPr>
        <p:spPr/>
        <p:txBody>
          <a:bodyPr/>
          <a:lstStyle/>
          <a:p>
            <a:pPr eaLnBrk="1" hangingPunct="1"/>
            <a:r>
              <a:rPr lang="en-GB" smtClean="0"/>
              <a:t>Triangular Trade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GB" smtClean="0"/>
              <a:t>Justifications</a:t>
            </a:r>
          </a:p>
        </p:txBody>
      </p:sp>
      <p:sp>
        <p:nvSpPr>
          <p:cNvPr id="3" name="Content Placeholder 2"/>
          <p:cNvSpPr>
            <a:spLocks noGrp="1"/>
          </p:cNvSpPr>
          <p:nvPr>
            <p:ph idx="1"/>
          </p:nvPr>
        </p:nvSpPr>
        <p:spPr/>
        <p:txBody>
          <a:bodyPr rtlCol="0">
            <a:normAutofit fontScale="85000" lnSpcReduction="20000"/>
          </a:bodyPr>
          <a:lstStyle/>
          <a:p>
            <a:pPr eaLnBrk="1" fontAlgn="auto" hangingPunct="1">
              <a:spcAft>
                <a:spcPts val="0"/>
              </a:spcAft>
              <a:buFont typeface="Arial" pitchFamily="34" charset="0"/>
              <a:buChar char="•"/>
              <a:defRPr/>
            </a:pPr>
            <a:r>
              <a:rPr lang="en-GB" dirty="0" smtClean="0"/>
              <a:t>Economic:  need for labour on plantations</a:t>
            </a:r>
          </a:p>
          <a:p>
            <a:pPr eaLnBrk="1" fontAlgn="auto" hangingPunct="1">
              <a:spcAft>
                <a:spcPts val="0"/>
              </a:spcAft>
              <a:buFont typeface="Arial" pitchFamily="34" charset="0"/>
              <a:buChar char="•"/>
              <a:defRPr/>
            </a:pPr>
            <a:r>
              <a:rPr lang="en-GB" dirty="0" smtClean="0"/>
              <a:t>Plantations in America produced rice and tobacco. In British Caribbean mainly produced sugar although some produced coffee</a:t>
            </a:r>
          </a:p>
          <a:p>
            <a:pPr eaLnBrk="1" fontAlgn="auto" hangingPunct="1">
              <a:spcAft>
                <a:spcPts val="0"/>
              </a:spcAft>
              <a:buFont typeface="Arial" pitchFamily="34" charset="0"/>
              <a:buChar char="•"/>
              <a:defRPr/>
            </a:pPr>
            <a:r>
              <a:rPr lang="en-GB" dirty="0" smtClean="0"/>
              <a:t>Cultural: based on blatant racial prejudice against black Africans </a:t>
            </a:r>
          </a:p>
          <a:p>
            <a:pPr eaLnBrk="1" fontAlgn="auto" hangingPunct="1">
              <a:spcAft>
                <a:spcPts val="0"/>
              </a:spcAft>
              <a:buFont typeface="Arial" pitchFamily="34" charset="0"/>
              <a:buChar char="•"/>
              <a:defRPr/>
            </a:pPr>
            <a:r>
              <a:rPr lang="en-GB" dirty="0" smtClean="0"/>
              <a:t>Justified because of its presence in the ancient world and in the scriptures. </a:t>
            </a:r>
          </a:p>
          <a:p>
            <a:pPr eaLnBrk="1" fontAlgn="auto" hangingPunct="1">
              <a:spcAft>
                <a:spcPts val="0"/>
              </a:spcAft>
              <a:buFont typeface="Arial" pitchFamily="34" charset="0"/>
              <a:buChar char="•"/>
              <a:defRPr/>
            </a:pPr>
            <a:r>
              <a:rPr lang="en-GB" dirty="0" smtClean="0"/>
              <a:t>Hobbes and Locke both accepted slavery</a:t>
            </a:r>
          </a:p>
          <a:p>
            <a:pPr eaLnBrk="1" fontAlgn="auto" hangingPunct="1">
              <a:spcAft>
                <a:spcPts val="0"/>
              </a:spcAft>
              <a:buFont typeface="Arial" pitchFamily="34" charset="0"/>
              <a:buChar char="•"/>
              <a:defRPr/>
            </a:pPr>
            <a:r>
              <a:rPr lang="en-GB" dirty="0" smtClean="0"/>
              <a:t>But helped that slaves generally resided overseas. Thus values of freedom and liberty could be upheld on English soil</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GB" smtClean="0"/>
              <a:t>Slave Life</a:t>
            </a:r>
          </a:p>
        </p:txBody>
      </p:sp>
      <p:pic>
        <p:nvPicPr>
          <p:cNvPr id="4" name="Equiano_Kidnap.mp3">
            <a:hlinkClick r:id="" action="ppaction://media"/>
          </p:cNvPr>
          <p:cNvPicPr>
            <a:picLocks noGrp="1" noRot="1" noChangeAspect="1"/>
          </p:cNvPicPr>
          <p:nvPr>
            <p:ph idx="1"/>
            <a:audioFile r:link="rId1"/>
          </p:nvPr>
        </p:nvPicPr>
        <p:blipFill>
          <a:blip r:embed="rId3" cstate="print"/>
          <a:srcRect/>
          <a:stretch>
            <a:fillRect/>
          </a:stretch>
        </p:blipFill>
        <p:spPr>
          <a:xfrm>
            <a:off x="6215063" y="1857375"/>
            <a:ext cx="304800" cy="304800"/>
          </a:xfrm>
        </p:spPr>
      </p:pic>
      <p:sp>
        <p:nvSpPr>
          <p:cNvPr id="15364" name="TextBox 4"/>
          <p:cNvSpPr txBox="1">
            <a:spLocks noChangeArrowheads="1"/>
          </p:cNvSpPr>
          <p:nvPr/>
        </p:nvSpPr>
        <p:spPr bwMode="auto">
          <a:xfrm>
            <a:off x="1143000" y="1071563"/>
            <a:ext cx="3357563" cy="4524375"/>
          </a:xfrm>
          <a:prstGeom prst="rect">
            <a:avLst/>
          </a:prstGeom>
          <a:noFill/>
          <a:ln w="9525">
            <a:noFill/>
            <a:miter lim="800000"/>
            <a:headEnd/>
            <a:tailEnd/>
          </a:ln>
        </p:spPr>
        <p:txBody>
          <a:bodyPr>
            <a:spAutoFit/>
          </a:bodyPr>
          <a:lstStyle/>
          <a:p>
            <a:r>
              <a:rPr lang="en-GB">
                <a:latin typeface="Calibri" pitchFamily="34" charset="0"/>
              </a:rPr>
              <a:t>Apart from uncertainty about his early years, everything Olaudah Equiano describes in his autobiography </a:t>
            </a:r>
            <a:r>
              <a:rPr lang="en-GB" i="1">
                <a:latin typeface="Calibri" pitchFamily="34" charset="0"/>
              </a:rPr>
              <a:t>The Interesting Narrative of the Life of Olaudah Equiano or Gustavus Vassa, the African </a:t>
            </a:r>
            <a:r>
              <a:rPr lang="en-GB">
                <a:latin typeface="Calibri" pitchFamily="34" charset="0"/>
              </a:rPr>
              <a:t>can be verified. In 1786 he became involved in the movement to abolish slavery as a prominent member of the 'Sons of Africa', a group of 12 black men who campaigned for abolition. In 1792 he married an Englishwoman, Susanna Cullen, and they had two daughters. Equiano died on 31 March 1797.</a:t>
            </a:r>
          </a:p>
        </p:txBody>
      </p:sp>
      <p:pic>
        <p:nvPicPr>
          <p:cNvPr id="15365" name="Picture 2" descr="http://tbn0.google.com/images?q=tbn:kmJrVB9VRQOiYM:http://www.westminster.gov.uk/archives/images/celebrating7.jpg">
            <a:hlinkClick r:id="rId4"/>
          </p:cNvPr>
          <p:cNvPicPr>
            <a:picLocks noChangeAspect="1" noChangeArrowheads="1"/>
          </p:cNvPicPr>
          <p:nvPr/>
        </p:nvPicPr>
        <p:blipFill>
          <a:blip r:embed="rId5" cstate="print"/>
          <a:srcRect/>
          <a:stretch>
            <a:fillRect/>
          </a:stretch>
        </p:blipFill>
        <p:spPr bwMode="auto">
          <a:xfrm>
            <a:off x="5214938" y="2786063"/>
            <a:ext cx="2533650" cy="2571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2125"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p:cNvPicPr>
            <a:picLocks noChangeAspect="1" noChangeArrowheads="1"/>
          </p:cNvPicPr>
          <p:nvPr/>
        </p:nvPicPr>
        <p:blipFill>
          <a:blip r:embed="rId2" cstate="print"/>
          <a:srcRect/>
          <a:stretch>
            <a:fillRect/>
          </a:stretch>
        </p:blipFill>
        <p:spPr bwMode="auto">
          <a:xfrm>
            <a:off x="0" y="0"/>
            <a:ext cx="4786313" cy="6858000"/>
          </a:xfrm>
          <a:prstGeom prst="rect">
            <a:avLst/>
          </a:prstGeom>
          <a:noFill/>
          <a:ln w="9525">
            <a:noFill/>
            <a:miter lim="800000"/>
            <a:headEnd/>
            <a:tailEnd/>
          </a:ln>
        </p:spPr>
      </p:pic>
      <p:pic>
        <p:nvPicPr>
          <p:cNvPr id="3" name="Picture 6"/>
          <p:cNvPicPr>
            <a:picLocks noChangeAspect="1" noChangeArrowheads="1"/>
          </p:cNvPicPr>
          <p:nvPr/>
        </p:nvPicPr>
        <p:blipFill>
          <a:blip r:embed="rId3" cstate="print"/>
          <a:srcRect/>
          <a:stretch>
            <a:fillRect/>
          </a:stretch>
        </p:blipFill>
        <p:spPr bwMode="auto">
          <a:xfrm>
            <a:off x="4656138" y="0"/>
            <a:ext cx="4487862" cy="6858000"/>
          </a:xfrm>
          <a:prstGeom prst="rect">
            <a:avLst/>
          </a:prstGeom>
          <a:noFill/>
          <a:ln w="9525">
            <a:noFill/>
            <a:miter lim="800000"/>
            <a:headEnd/>
            <a:tailEnd/>
          </a:ln>
          <a:effectLst>
            <a:outerShdw dist="12700" dir="8100000" algn="ctr" rotWithShape="0">
              <a:srgbClr val="FFFFFF">
                <a:alpha val="75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7980</TotalTime>
  <Words>1120</Words>
  <Application>Microsoft Office PowerPoint</Application>
  <PresentationFormat>On-screen Show (4:3)</PresentationFormat>
  <Paragraphs>81</Paragraphs>
  <Slides>24</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Times New Roman</vt:lpstr>
      <vt:lpstr>Office Theme</vt:lpstr>
      <vt:lpstr>Slavery and Abolition</vt:lpstr>
      <vt:lpstr>Slavery</vt:lpstr>
      <vt:lpstr>British Empire</vt:lpstr>
      <vt:lpstr>PowerPoint Presentation</vt:lpstr>
      <vt:lpstr>PowerPoint Presentation</vt:lpstr>
      <vt:lpstr>Triangular Trade</vt:lpstr>
      <vt:lpstr>Justifications</vt:lpstr>
      <vt:lpstr>Slave Life</vt:lpstr>
      <vt:lpstr>PowerPoint Presentation</vt:lpstr>
      <vt:lpstr>PowerPoint Presentation</vt:lpstr>
      <vt:lpstr>PowerPoint Presentation</vt:lpstr>
      <vt:lpstr>PowerPoint Presentation</vt:lpstr>
      <vt:lpstr>PowerPoint Presentation</vt:lpstr>
      <vt:lpstr>Abolitionist tactics</vt:lpstr>
      <vt:lpstr>Women &amp; Anti-slavery</vt:lpstr>
      <vt:lpstr>PowerPoint Presentation</vt:lpstr>
      <vt:lpstr>PowerPoint Presentation</vt:lpstr>
      <vt:lpstr>PowerPoint Presentation</vt:lpstr>
      <vt:lpstr>PowerPoint Presentation</vt:lpstr>
      <vt:lpstr>PowerPoint Presentation</vt:lpstr>
      <vt:lpstr>Women’s Activism</vt:lpstr>
      <vt:lpstr>Elizabeth Heyrick</vt:lpstr>
      <vt:lpstr>Post-1830s</vt:lpstr>
      <vt:lpstr>Conclusion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Slavery and Anti-slavery</dc:title>
  <dc:creator>Sarah</dc:creator>
  <cp:lastModifiedBy>Richardson, Sarah</cp:lastModifiedBy>
  <cp:revision>144</cp:revision>
  <dcterms:created xsi:type="dcterms:W3CDTF">2008-01-15T19:27:30Z</dcterms:created>
  <dcterms:modified xsi:type="dcterms:W3CDTF">2018-11-21T09:06:42Z</dcterms:modified>
</cp:coreProperties>
</file>