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257" r:id="rId3"/>
    <p:sldId id="275" r:id="rId4"/>
    <p:sldId id="258" r:id="rId5"/>
    <p:sldId id="276" r:id="rId6"/>
    <p:sldId id="277" r:id="rId7"/>
    <p:sldId id="278" r:id="rId8"/>
    <p:sldId id="259" r:id="rId9"/>
    <p:sldId id="269" r:id="rId10"/>
    <p:sldId id="280" r:id="rId11"/>
    <p:sldId id="281" r:id="rId12"/>
    <p:sldId id="282" r:id="rId13"/>
    <p:sldId id="274" r:id="rId14"/>
    <p:sldId id="272" r:id="rId15"/>
    <p:sldId id="273" r:id="rId16"/>
    <p:sldId id="268" r:id="rId17"/>
    <p:sldId id="260" r:id="rId18"/>
    <p:sldId id="262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 8-13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</c:v>
                </c:pt>
                <c:pt idx="1">
                  <c:v>13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DB-4D6A-8EC0-3CBF7A804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 8-13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</c:v>
                </c:pt>
                <c:pt idx="1">
                  <c:v>12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DB-4D6A-8EC0-3CBF7A804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Male 14-17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</c:v>
                </c:pt>
                <c:pt idx="1">
                  <c:v>12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DB-4D6A-8EC0-3CBF7A80499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Female 14-17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12</c:v>
                </c:pt>
                <c:pt idx="1">
                  <c:v>14</c:v>
                </c:pt>
                <c:pt idx="2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DB-4D6A-8EC0-3CBF7A80499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Male 18+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26</c:v>
                </c:pt>
                <c:pt idx="1">
                  <c:v>27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DB-4D6A-8EC0-3CBF7A80499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Female 18+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4DB-4D6A-8EC0-3CBF7A80499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6-64DB-4D6A-8EC0-3CBF7A80499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64DB-4D6A-8EC0-3CBF7A804999}"/>
              </c:ext>
            </c:extLst>
          </c:dPt>
          <c:cat>
            <c:strRef>
              <c:f>Sheet1!$A$2:$A$4</c:f>
              <c:strCache>
                <c:ptCount val="3"/>
                <c:pt idx="0">
                  <c:v>Manchester</c:v>
                </c:pt>
                <c:pt idx="1">
                  <c:v>Lancashire</c:v>
                </c:pt>
                <c:pt idx="2">
                  <c:v>Scotland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  <c:pt idx="0">
                  <c:v>32</c:v>
                </c:pt>
                <c:pt idx="1">
                  <c:v>28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4DB-4D6A-8EC0-3CBF7A804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6361088"/>
        <c:axId val="156362624"/>
        <c:axId val="0"/>
      </c:bar3DChart>
      <c:catAx>
        <c:axId val="156361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6362624"/>
        <c:crosses val="autoZero"/>
        <c:auto val="1"/>
        <c:lblAlgn val="ctr"/>
        <c:lblOffset val="100"/>
        <c:noMultiLvlLbl val="0"/>
      </c:catAx>
      <c:valAx>
        <c:axId val="156362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3610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1B2E5-9FFC-4835-B3C8-CB98018858D0}" type="datetimeFigureOut">
              <a:rPr lang="en-GB" smtClean="0"/>
              <a:t>14/11/2017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CB6B3-2DD2-4CF0-B25E-A06D7A72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6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CB6B3-2DD2-4CF0-B25E-A06D7A72A93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4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38% of working women have children/ 29% fathers took more than 2 weeks paternity/ RW Connell - Masculinities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CB6B3-2DD2-4CF0-B25E-A06D7A72A93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519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Barnsley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CB6B3-2DD2-4CF0-B25E-A06D7A72A93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003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1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31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4215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43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11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5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73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8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0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2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6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5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7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83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027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8D0172-F2E0-4763-9C35-F022664959D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9143771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3753695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F6FB2B2-CE21-407F-B22E-302DADC2C3D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9144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128" y="623571"/>
            <a:ext cx="7695743" cy="3523885"/>
          </a:xfrm>
        </p:spPr>
        <p:txBody>
          <a:bodyPr>
            <a:normAutofit/>
          </a:bodyPr>
          <a:lstStyle/>
          <a:p>
            <a:pPr algn="ctr"/>
            <a:r>
              <a:rPr lang="en-GB" sz="7000"/>
              <a:t>Gender, Industrialisation and Employment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128" y="4777380"/>
            <a:ext cx="7695743" cy="12097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bg2"/>
                </a:solidFill>
              </a:rPr>
              <a:t>Week 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4C7D-1848-4635-88F1-553F4C832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43" y="2861734"/>
            <a:ext cx="7515557" cy="1915647"/>
          </a:xfrm>
        </p:spPr>
        <p:txBody>
          <a:bodyPr/>
          <a:lstStyle/>
          <a:p>
            <a:r>
              <a:rPr lang="en-GB" sz="6000" dirty="0"/>
              <a:t>Diversity: Regionalism</a:t>
            </a:r>
          </a:p>
        </p:txBody>
      </p:sp>
    </p:spTree>
    <p:extLst>
      <p:ext uri="{BB962C8B-B14F-4D97-AF65-F5344CB8AC3E}">
        <p14:creationId xmlns:p14="http://schemas.microsoft.com/office/powerpoint/2010/main" val="2936696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1">
            <a:extLst>
              <a:ext uri="{FF2B5EF4-FFF2-40B4-BE49-F238E27FC236}">
                <a16:creationId xmlns:a16="http://schemas.microsoft.com/office/drawing/2014/main" id="{AC546BE4-C7A3-4A47-9FA5-0866D5E65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440A4A-5946-4B4B-B012-CB372B13C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83" y="609601"/>
            <a:ext cx="3595105" cy="1675975"/>
          </a:xfrm>
        </p:spPr>
        <p:txBody>
          <a:bodyPr>
            <a:normAutofit/>
          </a:bodyPr>
          <a:lstStyle/>
          <a:p>
            <a:r>
              <a:rPr lang="en-GB" dirty="0"/>
              <a:t>Agriculture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F871F1-672B-4447-89E6-E207F288E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631" y="1981200"/>
            <a:ext cx="3599359" cy="4267199"/>
          </a:xfrm>
        </p:spPr>
        <p:txBody>
          <a:bodyPr>
            <a:normAutofit fontScale="92500" lnSpcReduction="20000"/>
          </a:bodyPr>
          <a:lstStyle/>
          <a:p>
            <a:r>
              <a:rPr lang="en-GB" sz="3200" dirty="0"/>
              <a:t>Subsistence to commercial farming</a:t>
            </a:r>
          </a:p>
          <a:p>
            <a:endParaRPr lang="en-GB" sz="3200" dirty="0"/>
          </a:p>
          <a:p>
            <a:r>
              <a:rPr lang="en-GB" sz="3200" dirty="0"/>
              <a:t>Specialisation of roles</a:t>
            </a:r>
          </a:p>
          <a:p>
            <a:endParaRPr lang="en-GB" sz="3200" dirty="0"/>
          </a:p>
          <a:p>
            <a:r>
              <a:rPr lang="en-GB" sz="3200" dirty="0"/>
              <a:t>Female Tasks: Low skilled and casual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257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554089D-779D-46F6-81CB-EA9C1269394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020832-0BE3-43BC-9AC8-41ED5B4F3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857" y="304800"/>
            <a:ext cx="4687338" cy="1275734"/>
          </a:xfrm>
        </p:spPr>
        <p:txBody>
          <a:bodyPr>
            <a:normAutofit/>
          </a:bodyPr>
          <a:lstStyle/>
          <a:p>
            <a:r>
              <a:rPr lang="en-GB" dirty="0"/>
              <a:t>Textile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816F3-5EE8-4B12-B044-EA6422075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000" y="1447800"/>
            <a:ext cx="4922199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dirty="0"/>
              <a:t>Dundee: A woman’s town. (Jan Merchant) 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1911: 65% of occupied females engaged in textile mills and factories.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Independent but morally dubious. 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Paid enough ‘to resist the authority of husband and father, but never enough to coax them into respectability’.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Strike action and trade unions.</a:t>
            </a:r>
          </a:p>
          <a:p>
            <a:pPr>
              <a:lnSpc>
                <a:spcPct val="90000"/>
              </a:lnSpc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85653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GB" sz="2400" dirty="0"/>
              <a:t>Workers in the Cotton Industry by Age and Gender, 1833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5165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25112"/>
          </a:xfrm>
        </p:spPr>
        <p:txBody>
          <a:bodyPr/>
          <a:lstStyle/>
          <a:p>
            <a:r>
              <a:rPr lang="en-GB" dirty="0"/>
              <a:t>However sexual division of labour intensified</a:t>
            </a:r>
          </a:p>
          <a:p>
            <a:r>
              <a:rPr lang="en-GB" dirty="0"/>
              <a:t>Spinning Jenny  and Crompton’s Mule – heavier machinery, technical knowledge and assistants - need strength, skill, and supervisory abilities.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857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3464"/>
            <a:ext cx="8229600" cy="1066800"/>
          </a:xfrm>
        </p:spPr>
        <p:txBody>
          <a:bodyPr/>
          <a:lstStyle/>
          <a:p>
            <a:r>
              <a:rPr lang="en-GB" dirty="0"/>
              <a:t>Coalfields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745736"/>
          </a:xfrm>
        </p:spPr>
        <p:txBody>
          <a:bodyPr/>
          <a:lstStyle/>
          <a:p>
            <a:r>
              <a:rPr lang="en-GB" dirty="0"/>
              <a:t>Families worked below ground.</a:t>
            </a:r>
          </a:p>
          <a:p>
            <a:r>
              <a:rPr lang="en-GB" dirty="0"/>
              <a:t>1842 Children’s Employment Commission- Mines and Collieries Act.</a:t>
            </a:r>
          </a:p>
          <a:p>
            <a:r>
              <a:rPr lang="en-GB" dirty="0"/>
              <a:t>Morality or Patriarchy?</a:t>
            </a:r>
          </a:p>
          <a:p>
            <a:r>
              <a:rPr lang="en-GB" dirty="0"/>
              <a:t>Scotland: 200 out of 4,200 found work within 3 years.</a:t>
            </a:r>
          </a:p>
          <a:p>
            <a:r>
              <a:rPr lang="en-GB" dirty="0"/>
              <a:t>Pithead workers- masculine and rough.</a:t>
            </a:r>
          </a:p>
        </p:txBody>
      </p:sp>
    </p:spTree>
    <p:extLst>
      <p:ext uri="{BB962C8B-B14F-4D97-AF65-F5344CB8AC3E}">
        <p14:creationId xmlns:p14="http://schemas.microsoft.com/office/powerpoint/2010/main" val="2472006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3">
            <a:extLst>
              <a:ext uri="{FF2B5EF4-FFF2-40B4-BE49-F238E27FC236}">
                <a16:creationId xmlns:a16="http://schemas.microsoft.com/office/drawing/2014/main" id="{72742D7C-18EF-4DDC-B3B1-7D394C348A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5515" y="-1"/>
            <a:ext cx="419604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988C142E-CC9F-44B8-8D5D-31AAC6048B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1837932" y="2756642"/>
            <a:ext cx="51435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94BCDA-357F-41B2-B8DF-AE01C13BE9F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0808" y="0"/>
            <a:ext cx="457350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FB004C-C794-45CE-846D-166C532D64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1836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84" y="452718"/>
            <a:ext cx="3124185" cy="1400530"/>
          </a:xfrm>
        </p:spPr>
        <p:txBody>
          <a:bodyPr>
            <a:normAutofit/>
          </a:bodyPr>
          <a:lstStyle/>
          <a:p>
            <a:r>
              <a:rPr lang="en-GB" dirty="0"/>
              <a:t>Diversity: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3364514" cy="426719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GB" dirty="0"/>
          </a:p>
          <a:p>
            <a:r>
              <a:rPr lang="en-GB" dirty="0"/>
              <a:t>Working class- factories, mines, agriculture, nursing, servants and retail.</a:t>
            </a:r>
          </a:p>
          <a:p>
            <a:r>
              <a:rPr lang="en-GB" dirty="0"/>
              <a:t>Middle class- governess, lady helps, clerical, nursing and retail staff.</a:t>
            </a:r>
          </a:p>
          <a:p>
            <a:r>
              <a:rPr lang="en-GB" dirty="0"/>
              <a:t>Professional women- writers, doctors, teachers.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975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8292"/>
            <a:ext cx="8229600" cy="1066800"/>
          </a:xfrm>
        </p:spPr>
        <p:txBody>
          <a:bodyPr/>
          <a:lstStyle/>
          <a:p>
            <a:r>
              <a:rPr lang="en-GB" dirty="0"/>
              <a:t>Masculinity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62100"/>
            <a:ext cx="4648200" cy="499110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en-GB" dirty="0"/>
          </a:p>
          <a:p>
            <a:pPr lvl="1"/>
            <a:r>
              <a:rPr lang="en-GB" sz="2800" dirty="0"/>
              <a:t>Male Role: Breadwinner</a:t>
            </a:r>
          </a:p>
          <a:p>
            <a:pPr lvl="1"/>
            <a:r>
              <a:rPr lang="en-GB" sz="2800" dirty="0"/>
              <a:t>Masculinity increasingly associated with public sphere (</a:t>
            </a:r>
            <a:r>
              <a:rPr lang="en-GB" sz="2800" dirty="0" err="1"/>
              <a:t>J.Tosh</a:t>
            </a:r>
            <a:r>
              <a:rPr lang="en-GB" sz="2800" dirty="0"/>
              <a:t>)</a:t>
            </a:r>
          </a:p>
          <a:p>
            <a:pPr lvl="1"/>
            <a:r>
              <a:rPr lang="en-GB" sz="2800" dirty="0"/>
              <a:t>Masculinity equated with manual, supervisory or educated positions</a:t>
            </a:r>
          </a:p>
          <a:p>
            <a:pPr lvl="1"/>
            <a:r>
              <a:rPr lang="en-GB" sz="2800" dirty="0"/>
              <a:t>Living In: Deferential and Restricted.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GB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581400" cy="1828800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Census</a:t>
            </a:r>
          </a:p>
          <a:p>
            <a:r>
              <a:rPr lang="en-GB" sz="2400" dirty="0"/>
              <a:t>Company Records</a:t>
            </a:r>
          </a:p>
          <a:p>
            <a:r>
              <a:rPr lang="en-GB" sz="2400" dirty="0"/>
              <a:t>Trade Directories</a:t>
            </a:r>
          </a:p>
          <a:p>
            <a:r>
              <a:rPr lang="en-GB" sz="2400" dirty="0"/>
              <a:t>Archive Collections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3852810"/>
            <a:ext cx="4105275" cy="27140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19050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Newspapers and journals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Novels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Oral History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9" y="457200"/>
            <a:ext cx="8229600" cy="1066800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en-GB" dirty="0"/>
              <a:t>Change momentous for both genders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Pessimist/ optimist debate too simplistic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Increasing recognition of multiple experiences of industrialisation.</a:t>
            </a:r>
          </a:p>
          <a:p>
            <a:endParaRPr lang="en-GB" dirty="0"/>
          </a:p>
          <a:p>
            <a:r>
              <a:rPr lang="en-GB" dirty="0"/>
              <a:t>Need to consider how problematic sources potentially distort our perception of the way industrialisation impacted on women. </a:t>
            </a:r>
          </a:p>
          <a:p>
            <a:endParaRPr lang="en-GB" dirty="0"/>
          </a:p>
          <a:p>
            <a:r>
              <a:rPr lang="en-GB" dirty="0"/>
              <a:t>Employment not yardstick for emancipation.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>
            <a:extLst>
              <a:ext uri="{FF2B5EF4-FFF2-40B4-BE49-F238E27FC236}">
                <a16:creationId xmlns:a16="http://schemas.microsoft.com/office/drawing/2014/main" id="{526152D8-615F-4A5A-886D-E14B136CD0D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514600" y="1295400"/>
            <a:ext cx="5829300" cy="55626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571EA7-BDC6-4E6F-A47A-B5D39E5E70C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2514987" y="0"/>
            <a:ext cx="5827722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8948" y="295728"/>
            <a:ext cx="4918441" cy="767688"/>
          </a:xfrm>
        </p:spPr>
        <p:txBody>
          <a:bodyPr anchor="b">
            <a:normAutofit/>
          </a:bodyPr>
          <a:lstStyle/>
          <a:p>
            <a:r>
              <a:rPr lang="en-GB" sz="4000" b="1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8948" y="1447800"/>
            <a:ext cx="5610651" cy="5334000"/>
          </a:xfrm>
        </p:spPr>
        <p:txBody>
          <a:bodyPr anchor="t">
            <a:normAutofit/>
          </a:bodyPr>
          <a:lstStyle/>
          <a:p>
            <a:r>
              <a:rPr lang="en-GB" sz="2400" b="1" dirty="0"/>
              <a:t>Significance</a:t>
            </a:r>
          </a:p>
          <a:p>
            <a:endParaRPr lang="en-GB" sz="2400" b="1" dirty="0"/>
          </a:p>
          <a:p>
            <a:r>
              <a:rPr lang="en-GB" sz="2400" b="1" dirty="0"/>
              <a:t>Impact of Industrialisation.</a:t>
            </a:r>
          </a:p>
          <a:p>
            <a:endParaRPr lang="en-GB" sz="2400" b="1" dirty="0"/>
          </a:p>
          <a:p>
            <a:r>
              <a:rPr lang="en-GB" sz="2400" b="1" dirty="0"/>
              <a:t>Diversity</a:t>
            </a:r>
          </a:p>
          <a:p>
            <a:pPr lvl="1"/>
            <a:r>
              <a:rPr lang="en-GB" sz="2400" b="1" dirty="0"/>
              <a:t>Regional variations</a:t>
            </a:r>
          </a:p>
          <a:p>
            <a:pPr lvl="1"/>
            <a:r>
              <a:rPr lang="en-GB" sz="2400" b="1" dirty="0"/>
              <a:t>Class </a:t>
            </a:r>
          </a:p>
          <a:p>
            <a:pPr lvl="1"/>
            <a:r>
              <a:rPr lang="en-GB" sz="2400" b="1" dirty="0"/>
              <a:t>Masculinity</a:t>
            </a:r>
          </a:p>
          <a:p>
            <a:pPr lvl="1"/>
            <a:endParaRPr lang="en-GB" sz="2400" b="1" dirty="0"/>
          </a:p>
          <a:p>
            <a:r>
              <a:rPr lang="en-GB" sz="2400" b="1" dirty="0"/>
              <a:t>Primary Sources</a:t>
            </a:r>
          </a:p>
          <a:p>
            <a:endParaRPr lang="en-GB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3027759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141809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6759" y="1676400"/>
            <a:ext cx="21145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59" y="0"/>
            <a:ext cx="1202540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096000"/>
            <a:ext cx="745301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28D0172-F2E0-4763-9C35-F022664959D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9143771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3753695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F6FB2B2-CE21-407F-B22E-302DADC2C3D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9144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C76A90-0667-4736-BB52-5F347BF75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128" y="623571"/>
            <a:ext cx="7695743" cy="35238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457200"/>
            <a:r>
              <a:rPr lang="en-US" sz="7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Significance</a:t>
            </a:r>
          </a:p>
        </p:txBody>
      </p:sp>
    </p:spTree>
    <p:extLst>
      <p:ext uri="{BB962C8B-B14F-4D97-AF65-F5344CB8AC3E}">
        <p14:creationId xmlns:p14="http://schemas.microsoft.com/office/powerpoint/2010/main" val="2562822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09FE742-1A27-4AEF-B5F0-F8C383EAB1D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57" y="397333"/>
            <a:ext cx="7745017" cy="105918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Gender in the workplace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39646"/>
            <a:ext cx="8126017" cy="5116441"/>
          </a:xfrm>
        </p:spPr>
        <p:txBody>
          <a:bodyPr anchor="ctr">
            <a:normAutofit fontScale="92500" lnSpcReduction="10000"/>
          </a:bodyPr>
          <a:lstStyle/>
          <a:p>
            <a:pPr marL="457207" lvl="1" indent="0">
              <a:lnSpc>
                <a:spcPct val="90000"/>
              </a:lnSpc>
              <a:buNone/>
            </a:pPr>
            <a:endParaRPr lang="en-GB" sz="2000" b="1" dirty="0"/>
          </a:p>
          <a:p>
            <a:pPr lvl="1">
              <a:lnSpc>
                <a:spcPct val="90000"/>
              </a:lnSpc>
            </a:pPr>
            <a:r>
              <a:rPr lang="en-GB" sz="2000" b="1" dirty="0"/>
              <a:t>47% UK workforce.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57% of graduates with 1</a:t>
            </a:r>
            <a:r>
              <a:rPr lang="en-GB" sz="2000" b="1" baseline="30000" dirty="0"/>
              <a:t>st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63% girls achieve 5A* at GCSE (54% boys)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1 in 3 female graduates studied health or education (1 in 11 men)</a:t>
            </a:r>
          </a:p>
          <a:p>
            <a:pPr marL="457207" lvl="1" indent="0">
              <a:lnSpc>
                <a:spcPct val="90000"/>
              </a:lnSpc>
              <a:buNone/>
            </a:pPr>
            <a:endParaRPr lang="en-GB" sz="2000" b="1" dirty="0"/>
          </a:p>
          <a:p>
            <a:pPr marL="457207" lvl="1" indent="0">
              <a:lnSpc>
                <a:spcPct val="90000"/>
              </a:lnSpc>
              <a:buNone/>
            </a:pPr>
            <a:r>
              <a:rPr lang="en-GB" sz="2000" b="1" dirty="0"/>
              <a:t>YET…</a:t>
            </a:r>
          </a:p>
          <a:p>
            <a:pPr lvl="1">
              <a:lnSpc>
                <a:spcPct val="90000"/>
              </a:lnSpc>
            </a:pPr>
            <a:endParaRPr lang="en-GB" sz="2000" b="1" dirty="0"/>
          </a:p>
          <a:p>
            <a:pPr lvl="1">
              <a:lnSpc>
                <a:spcPct val="90000"/>
              </a:lnSpc>
            </a:pPr>
            <a:r>
              <a:rPr lang="en-GB" sz="2000" b="1" dirty="0"/>
              <a:t>Male graduates will earn on average 20% more than female counterpart.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28,000 successful equal pay claims each year.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10,000 sex discrimination claims.</a:t>
            </a:r>
          </a:p>
          <a:p>
            <a:pPr lvl="1">
              <a:lnSpc>
                <a:spcPct val="90000"/>
              </a:lnSpc>
            </a:pPr>
            <a:r>
              <a:rPr lang="en-GB" sz="2000" b="1" dirty="0"/>
              <a:t>29% MP’s, 9.2% Professors, 17% FTSE 100 directors.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en-GB" b="1" dirty="0"/>
              <a:t>(www.bitc.org)</a:t>
            </a:r>
          </a:p>
          <a:p>
            <a:pPr>
              <a:lnSpc>
                <a:spcPct val="90000"/>
              </a:lnSpc>
              <a:buNone/>
            </a:pPr>
            <a:endParaRPr lang="en-GB" sz="1300" dirty="0"/>
          </a:p>
          <a:p>
            <a:pPr lvl="1">
              <a:lnSpc>
                <a:spcPct val="90000"/>
              </a:lnSpc>
            </a:pPr>
            <a:endParaRPr lang="en-GB"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4FC9395-363F-4303-9B88-F5B9F15A262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59D437-CA8F-49DE-8A28-AD817BE1F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452718"/>
            <a:ext cx="3573920" cy="1400530"/>
          </a:xfrm>
        </p:spPr>
        <p:txBody>
          <a:bodyPr>
            <a:normAutofit/>
          </a:bodyPr>
          <a:lstStyle/>
          <a:p>
            <a:r>
              <a:rPr lang="en-GB"/>
              <a:t>Politicisation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CA19A-B854-4DB7-9165-43C8B967D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714498"/>
            <a:ext cx="3678695" cy="4457702"/>
          </a:xfrm>
        </p:spPr>
        <p:txBody>
          <a:bodyPr>
            <a:normAutofit fontScale="92500" lnSpcReduction="20000"/>
          </a:bodyPr>
          <a:lstStyle/>
          <a:p>
            <a:pPr marL="457207" lvl="1" indent="0">
              <a:buClr>
                <a:srgbClr val="1E5155">
                  <a:lumMod val="40000"/>
                  <a:lumOff val="60000"/>
                </a:srgbClr>
              </a:buClr>
              <a:buNone/>
            </a:pPr>
            <a:endParaRPr lang="en-GB" sz="1200" b="1" dirty="0"/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r>
              <a:rPr lang="en-GB" sz="2800" b="1" dirty="0"/>
              <a:t>Working mothers</a:t>
            </a:r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endParaRPr lang="en-GB" sz="2800" b="1" dirty="0"/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r>
              <a:rPr lang="en-GB" sz="2800" b="1" dirty="0"/>
              <a:t>Female capability</a:t>
            </a:r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endParaRPr lang="en-GB" sz="2800" b="1" dirty="0"/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r>
              <a:rPr lang="en-GB" sz="2800" b="1" dirty="0"/>
              <a:t>Suffrage (L.A. Tilly)</a:t>
            </a:r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endParaRPr lang="en-GB" sz="2800" b="1" dirty="0"/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r>
              <a:rPr lang="en-GB" sz="2800" b="1" dirty="0"/>
              <a:t>Unemployed men</a:t>
            </a:r>
          </a:p>
          <a:p>
            <a:pPr lvl="1">
              <a:buClr>
                <a:srgbClr val="1E5155">
                  <a:lumMod val="40000"/>
                  <a:lumOff val="60000"/>
                </a:srgbClr>
              </a:buClr>
            </a:pP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24038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04467-7251-4F01-9D60-69271D8DC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RW Connell: </a:t>
            </a:r>
            <a:r>
              <a:rPr lang="en-GB" i="1" dirty="0"/>
              <a:t>Masculinities</a:t>
            </a:r>
            <a:r>
              <a:rPr lang="en-GB" dirty="0"/>
              <a:t> (1995)</a:t>
            </a:r>
          </a:p>
        </p:txBody>
      </p:sp>
    </p:spTree>
    <p:extLst>
      <p:ext uri="{BB962C8B-B14F-4D97-AF65-F5344CB8AC3E}">
        <p14:creationId xmlns:p14="http://schemas.microsoft.com/office/powerpoint/2010/main" val="1344134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1B28F63-CF00-448F-B141-FE33C33B18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3027759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E609E2-8522-44E4-9077-980E5BCF3E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141809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FA533C5-33E3-4611-AF9F-72811D8B26A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6759" y="1676400"/>
            <a:ext cx="21145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949AD42-25FD-4C3D-9EEE-B7FEC58099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59" y="0"/>
            <a:ext cx="1202540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AC7D913-60B7-4603-881B-831DA5D3A94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6096000"/>
            <a:ext cx="745301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7F0FDC4-AD8C-47D9-9131-623C98ADB0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C28D0172-F2E0-4763-9C35-F022664959D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9143771" cy="47307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9954" y="3753695"/>
            <a:ext cx="2604045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F6FB2B2-CE21-407F-B22E-302DADC2C3D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9144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7644B5-B9A3-493B-935C-D3FA8A455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128" y="623571"/>
            <a:ext cx="7695743" cy="35238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457200"/>
            <a:r>
              <a:rPr lang="en-US" sz="7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Impact of </a:t>
            </a:r>
            <a:r>
              <a:rPr lang="en-US" sz="7000" b="0" i="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Indutrialisation</a:t>
            </a:r>
            <a:endParaRPr lang="en-US" sz="7000" b="0" i="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97611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 Pessimism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705" y="1447800"/>
            <a:ext cx="7696200" cy="5029200"/>
          </a:xfrm>
        </p:spPr>
        <p:txBody>
          <a:bodyPr>
            <a:normAutofit/>
          </a:bodyPr>
          <a:lstStyle/>
          <a:p>
            <a:r>
              <a:rPr lang="en-GB" b="1" dirty="0"/>
              <a:t>Alice Clark: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17</a:t>
            </a:r>
            <a:r>
              <a:rPr lang="en-GB" baseline="30000" dirty="0"/>
              <a:t>th</a:t>
            </a:r>
            <a:r>
              <a:rPr lang="en-GB" dirty="0"/>
              <a:t> century a Golden Age.</a:t>
            </a:r>
          </a:p>
          <a:p>
            <a:pPr lvl="1"/>
            <a:r>
              <a:rPr lang="en-GB" dirty="0"/>
              <a:t>Family economy gave women more power.</a:t>
            </a:r>
          </a:p>
          <a:p>
            <a:pPr lvl="1"/>
            <a:r>
              <a:rPr lang="en-GB" dirty="0"/>
              <a:t>Industrialisation marginalised women.</a:t>
            </a:r>
          </a:p>
          <a:p>
            <a:endParaRPr lang="en-GB" b="1" dirty="0"/>
          </a:p>
          <a:p>
            <a:r>
              <a:rPr lang="en-GB" b="1" dirty="0"/>
              <a:t>Louise Tilly and Joan Scott </a:t>
            </a:r>
            <a:r>
              <a:rPr lang="en-GB" dirty="0"/>
              <a:t>supports Clark. </a:t>
            </a:r>
          </a:p>
          <a:p>
            <a:pPr lvl="1"/>
            <a:r>
              <a:rPr lang="en-GB" dirty="0"/>
              <a:t>Family economy - Family wage economy</a:t>
            </a:r>
          </a:p>
          <a:p>
            <a:pPr lvl="1"/>
            <a:r>
              <a:rPr lang="en-GB" dirty="0"/>
              <a:t>Specialism restricted female role and widened gender gap.</a:t>
            </a:r>
          </a:p>
          <a:p>
            <a:pPr lvl="1"/>
            <a:r>
              <a:rPr lang="en-GB" dirty="0"/>
              <a:t>Breadwinner/homemaker model est.</a:t>
            </a:r>
          </a:p>
          <a:p>
            <a:pPr lvl="1"/>
            <a:endParaRPr lang="en-GB" dirty="0"/>
          </a:p>
          <a:p>
            <a:r>
              <a:rPr lang="en-GB" b="1" dirty="0"/>
              <a:t>Judith Bennet, Katrina </a:t>
            </a:r>
            <a:r>
              <a:rPr lang="en-GB" b="1" dirty="0" err="1"/>
              <a:t>Honeyman</a:t>
            </a:r>
            <a:r>
              <a:rPr lang="en-GB" b="1" dirty="0"/>
              <a:t>, Jordan Goodman – </a:t>
            </a:r>
            <a:r>
              <a:rPr lang="en-GB" dirty="0"/>
              <a:t>industrialisation cemented patriarchal power.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7151"/>
            <a:ext cx="7543800" cy="10668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Optimism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66" y="1295400"/>
            <a:ext cx="8394539" cy="4953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GB" dirty="0"/>
          </a:p>
          <a:p>
            <a:r>
              <a:rPr lang="en-GB" b="1" dirty="0"/>
              <a:t>Ivy Pinchbeck</a:t>
            </a:r>
          </a:p>
          <a:p>
            <a:pPr lvl="1"/>
            <a:r>
              <a:rPr lang="en-GB" dirty="0"/>
              <a:t>Long term benefit (1930s)</a:t>
            </a:r>
          </a:p>
          <a:p>
            <a:pPr lvl="1"/>
            <a:r>
              <a:rPr lang="en-GB" dirty="0"/>
              <a:t>Women had choice to leave home to find work.</a:t>
            </a:r>
          </a:p>
          <a:p>
            <a:pPr lvl="1"/>
            <a:r>
              <a:rPr lang="en-GB" dirty="0"/>
              <a:t>Those at home only had domestic chores.</a:t>
            </a:r>
          </a:p>
          <a:p>
            <a:pPr marL="457207" lvl="1" indent="0">
              <a:buNone/>
            </a:pPr>
            <a:endParaRPr lang="en-GB" dirty="0"/>
          </a:p>
          <a:p>
            <a:r>
              <a:rPr lang="en-GB" b="1" dirty="0"/>
              <a:t>Bridget Hill </a:t>
            </a:r>
          </a:p>
          <a:p>
            <a:pPr lvl="1"/>
            <a:r>
              <a:rPr lang="en-GB" dirty="0"/>
              <a:t>focus on patriarchy casts women as victims.</a:t>
            </a:r>
          </a:p>
          <a:p>
            <a:pPr lvl="1"/>
            <a:r>
              <a:rPr lang="en-GB" dirty="0"/>
              <a:t>Women were oppressors as well as oppressed.</a:t>
            </a:r>
          </a:p>
          <a:p>
            <a:pPr lvl="1"/>
            <a:endParaRPr lang="en-GB" dirty="0"/>
          </a:p>
          <a:p>
            <a:r>
              <a:rPr lang="en-GB" dirty="0"/>
              <a:t>Nuanced approach needed.</a:t>
            </a:r>
          </a:p>
          <a:p>
            <a:r>
              <a:rPr lang="en-GB" dirty="0"/>
              <a:t>Conclusions difficult due to diversity.</a:t>
            </a:r>
          </a:p>
        </p:txBody>
      </p:sp>
    </p:spTree>
    <p:extLst>
      <p:ext uri="{BB962C8B-B14F-4D97-AF65-F5344CB8AC3E}">
        <p14:creationId xmlns:p14="http://schemas.microsoft.com/office/powerpoint/2010/main" val="8451654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1023</TotalTime>
  <Words>566</Words>
  <Application>Microsoft Office PowerPoint</Application>
  <PresentationFormat>On-screen Show (4:3)</PresentationFormat>
  <Paragraphs>124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 3</vt:lpstr>
      <vt:lpstr>Ion</vt:lpstr>
      <vt:lpstr>Gender, Industrialisation and Employment </vt:lpstr>
      <vt:lpstr>Overview</vt:lpstr>
      <vt:lpstr>Significance</vt:lpstr>
      <vt:lpstr>Gender in the workplace today</vt:lpstr>
      <vt:lpstr>Politicisation</vt:lpstr>
      <vt:lpstr>RW Connell: Masculinities (1995)</vt:lpstr>
      <vt:lpstr>Impact of Indutrialisation</vt:lpstr>
      <vt:lpstr> Pessimism</vt:lpstr>
      <vt:lpstr>Optimism</vt:lpstr>
      <vt:lpstr>Diversity: Regionalism</vt:lpstr>
      <vt:lpstr>Agriculture</vt:lpstr>
      <vt:lpstr>Textile</vt:lpstr>
      <vt:lpstr>Workers in the Cotton Industry by Age and Gender, 1833</vt:lpstr>
      <vt:lpstr>PowerPoint Presentation</vt:lpstr>
      <vt:lpstr>Coalfields</vt:lpstr>
      <vt:lpstr>Diversity: Class</vt:lpstr>
      <vt:lpstr>Masculinity</vt:lpstr>
      <vt:lpstr>Sources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Female Employment</dc:title>
  <dc:creator/>
  <cp:lastModifiedBy>Carys Howells</cp:lastModifiedBy>
  <cp:revision>89</cp:revision>
  <dcterms:created xsi:type="dcterms:W3CDTF">2006-08-16T00:00:00Z</dcterms:created>
  <dcterms:modified xsi:type="dcterms:W3CDTF">2017-11-14T21:50:26Z</dcterms:modified>
</cp:coreProperties>
</file>