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7" r:id="rId12"/>
    <p:sldId id="266" r:id="rId13"/>
    <p:sldId id="267" r:id="rId14"/>
    <p:sldId id="268" r:id="rId15"/>
    <p:sldId id="269" r:id="rId16"/>
    <p:sldId id="276" r:id="rId17"/>
    <p:sldId id="270" r:id="rId18"/>
    <p:sldId id="271" r:id="rId19"/>
    <p:sldId id="272" r:id="rId20"/>
    <p:sldId id="273" r:id="rId21"/>
    <p:sldId id="274" r:id="rId22"/>
    <p:sldId id="275"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71" autoAdjust="0"/>
    <p:restoredTop sz="94660"/>
  </p:normalViewPr>
  <p:slideViewPr>
    <p:cSldViewPr>
      <p:cViewPr varScale="1">
        <p:scale>
          <a:sx n="56" d="100"/>
          <a:sy n="56" d="100"/>
        </p:scale>
        <p:origin x="96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183EC6C-0BDF-4C18-8A9C-E8B9AF37FBA2}" type="datetimeFigureOut">
              <a:rPr lang="en-GB" smtClean="0"/>
              <a:t>17/10/2018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83EC6C-0BDF-4C18-8A9C-E8B9AF37FBA2}" type="datetimeFigureOut">
              <a:rPr lang="en-GB" smtClean="0"/>
              <a:t>17/10/2018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83EC6C-0BDF-4C18-8A9C-E8B9AF37FBA2}" type="datetimeFigureOut">
              <a:rPr lang="en-GB" smtClean="0"/>
              <a:t>17/10/2018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83EC6C-0BDF-4C18-8A9C-E8B9AF37FBA2}" type="datetimeFigureOut">
              <a:rPr lang="en-GB" smtClean="0"/>
              <a:t>17/10/2018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83EC6C-0BDF-4C18-8A9C-E8B9AF37FBA2}" type="datetimeFigureOut">
              <a:rPr lang="en-GB" smtClean="0"/>
              <a:t>17/10/2018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183EC6C-0BDF-4C18-8A9C-E8B9AF37FBA2}" type="datetimeFigureOut">
              <a:rPr lang="en-GB" smtClean="0"/>
              <a:t>17/10/2018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83EC6C-0BDF-4C18-8A9C-E8B9AF37FBA2}" type="datetimeFigureOut">
              <a:rPr lang="en-GB" smtClean="0"/>
              <a:t>17/10/2018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183EC6C-0BDF-4C18-8A9C-E8B9AF37FBA2}" type="datetimeFigureOut">
              <a:rPr lang="en-GB" smtClean="0"/>
              <a:t>17/10/2018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83EC6C-0BDF-4C18-8A9C-E8B9AF37FBA2}" type="datetimeFigureOut">
              <a:rPr lang="en-GB" smtClean="0"/>
              <a:t>17/10/2018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3EC6C-0BDF-4C18-8A9C-E8B9AF37FBA2}" type="datetimeFigureOut">
              <a:rPr lang="en-GB" smtClean="0"/>
              <a:t>17/10/2018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3EC6C-0BDF-4C18-8A9C-E8B9AF37FBA2}" type="datetimeFigureOut">
              <a:rPr lang="en-GB" smtClean="0"/>
              <a:t>17/10/2018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C81E86-6BAC-4CF5-A9E9-384107F220DD}"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83EC6C-0BDF-4C18-8A9C-E8B9AF37FBA2}" type="datetimeFigureOut">
              <a:rPr lang="en-GB" smtClean="0"/>
              <a:t>17/10/2018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81E86-6BAC-4CF5-A9E9-384107F220DD}"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brynmawrcollections.org/home/exhibits/show/beyondthetext/rousseau/item/1049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google.co.uk/url?sa=i&amp;source=images&amp;cd=&amp;cad=rja&amp;docid=YVKFX65fKy1gfM&amp;tbnid=oZ8dSTqrLOqrlM:&amp;ved=0CAgQjRwwAA&amp;url=http://en.wikipedia.org/wiki/Charlotte_Turner_Smith&amp;ei=THdmUr7BPOHN0QW-t4GgBQ&amp;psig=AFQjCNFC8D01xaVZLoh7N4J4YmQ_exBo5g&amp;ust=1382533325039708" TargetMode="External"/><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en.wikipedia.org/wiki/File:ThomasCadell.jpg.jpg" TargetMode="External"/><Relationship Id="rId1" Type="http://schemas.openxmlformats.org/officeDocument/2006/relationships/slideLayout" Target="../slideLayouts/slideLayout2.xml"/><Relationship Id="rId6" Type="http://schemas.openxmlformats.org/officeDocument/2006/relationships/hyperlink" Target="http://en.wikipedia.org/wiki/File:Thomas_Garnett_b1766.jpg" TargetMode="External"/><Relationship Id="rId11" Type="http://schemas.openxmlformats.org/officeDocument/2006/relationships/image" Target="../media/image15.jpeg"/><Relationship Id="rId5" Type="http://schemas.openxmlformats.org/officeDocument/2006/relationships/image" Target="../media/image12.jpeg"/><Relationship Id="rId10" Type="http://schemas.openxmlformats.org/officeDocument/2006/relationships/hyperlink" Target="http://en.wikipedia.org/wiki/File:Catharine_Macaulay_(n%C3%A9e_Sawbridge)_by_Robert_Edge_Pine.jpg" TargetMode="External"/><Relationship Id="rId4" Type="http://schemas.openxmlformats.org/officeDocument/2006/relationships/hyperlink" Target="http://en.wikipedia.org/wiki/File:John_Jebb_(1736%E2%80%931786).jpg" TargetMode="External"/><Relationship Id="rId9"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Enlightenment Thinkers and Gender</a:t>
            </a:r>
            <a:endParaRPr lang="en-GB" dirty="0"/>
          </a:p>
        </p:txBody>
      </p:sp>
      <p:sp>
        <p:nvSpPr>
          <p:cNvPr id="3" name="Subtitle 2"/>
          <p:cNvSpPr>
            <a:spLocks noGrp="1"/>
          </p:cNvSpPr>
          <p:nvPr>
            <p:ph type="subTitle" idx="1"/>
          </p:nvPr>
        </p:nvSpPr>
        <p:spPr/>
        <p:txBody>
          <a:bodyPr/>
          <a:lstStyle/>
          <a:p>
            <a:r>
              <a:rPr lang="en-GB" dirty="0" smtClean="0"/>
              <a:t>Sarah Richardson</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the Enlightenment</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Often Enlightenment viewed as overwhelmingly </a:t>
            </a:r>
            <a:r>
              <a:rPr lang="en-GB" dirty="0"/>
              <a:t>masculine </a:t>
            </a:r>
            <a:r>
              <a:rPr lang="en-GB" dirty="0" smtClean="0"/>
              <a:t>‘</a:t>
            </a:r>
            <a:r>
              <a:rPr lang="en-GB" dirty="0"/>
              <a:t>a conspiracy of dead white men in periwigs to provide intellectual foundations for western imperialism</a:t>
            </a:r>
            <a:r>
              <a:rPr lang="en-GB" dirty="0" smtClean="0"/>
              <a:t>’. (</a:t>
            </a:r>
            <a:r>
              <a:rPr lang="en-GB" dirty="0" err="1" smtClean="0"/>
              <a:t>Hobsbawm</a:t>
            </a:r>
            <a:r>
              <a:rPr lang="en-GB" dirty="0" smtClean="0"/>
              <a:t>)</a:t>
            </a:r>
            <a:endParaRPr lang="en-GB" dirty="0"/>
          </a:p>
          <a:p>
            <a:pPr>
              <a:lnSpc>
                <a:spcPct val="90000"/>
              </a:lnSpc>
            </a:pPr>
            <a:endParaRPr lang="en-GB" dirty="0"/>
          </a:p>
          <a:p>
            <a:pPr>
              <a:lnSpc>
                <a:spcPct val="90000"/>
              </a:lnSpc>
            </a:pPr>
            <a:r>
              <a:rPr lang="en-GB" dirty="0"/>
              <a:t>Traditionally ‘men seen as misogynists in new dress’ while women like Wollstonecraft were seen as ‘colluding with oppressors’ (Taylor and Knott).</a:t>
            </a:r>
          </a:p>
          <a:p>
            <a:pPr>
              <a:lnSpc>
                <a:spcPct val="90000"/>
              </a:lnSpc>
            </a:pPr>
            <a:endParaRPr lang="en-GB" dirty="0"/>
          </a:p>
          <a:p>
            <a:pPr>
              <a:lnSpc>
                <a:spcPct val="90000"/>
              </a:lnSpc>
            </a:pPr>
            <a:r>
              <a:rPr lang="en-GB" dirty="0"/>
              <a:t>Enlightenment did not improve social conditions of women or increase intellectual opportunities.</a:t>
            </a:r>
          </a:p>
          <a:p>
            <a:endParaRPr lang="en-GB" dirty="0" smtClean="0"/>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Women and the Enlightenment</a:t>
            </a:r>
            <a:endParaRPr lang="en-GB" dirty="0"/>
          </a:p>
        </p:txBody>
      </p:sp>
      <p:sp>
        <p:nvSpPr>
          <p:cNvPr id="3" name="Content Placeholder 2"/>
          <p:cNvSpPr>
            <a:spLocks noGrp="1"/>
          </p:cNvSpPr>
          <p:nvPr>
            <p:ph idx="1"/>
          </p:nvPr>
        </p:nvSpPr>
        <p:spPr/>
        <p:txBody>
          <a:bodyPr>
            <a:normAutofit fontScale="92500" lnSpcReduction="20000"/>
          </a:bodyPr>
          <a:lstStyle/>
          <a:p>
            <a:r>
              <a:rPr lang="en-GB" dirty="0"/>
              <a:t>Women have been established as active participants in the Enlightenment process</a:t>
            </a:r>
          </a:p>
          <a:p>
            <a:r>
              <a:rPr lang="en-GB" dirty="0"/>
              <a:t>Salons in France and England provided an access point for women who wished to engage in the philosophical discussions of the age</a:t>
            </a:r>
          </a:p>
          <a:p>
            <a:r>
              <a:rPr lang="en-GB" dirty="0"/>
              <a:t>Coffee Houses also provided venue for enlightened discussion </a:t>
            </a:r>
          </a:p>
          <a:p>
            <a:r>
              <a:rPr lang="en-GB" dirty="0"/>
              <a:t>Women also took part in debating societies</a:t>
            </a:r>
          </a:p>
          <a:p>
            <a:r>
              <a:rPr lang="en-GB" dirty="0"/>
              <a:t>Carla Hesse demonstrated that women were involved in publishing their writing</a:t>
            </a:r>
          </a:p>
          <a:p>
            <a:pPr>
              <a:lnSpc>
                <a:spcPct val="90000"/>
              </a:lnSpc>
            </a:pPr>
            <a:endParaRPr lang="en-GB" dirty="0"/>
          </a:p>
          <a:p>
            <a:endParaRPr lang="en-GB" dirty="0"/>
          </a:p>
        </p:txBody>
      </p:sp>
    </p:spTree>
    <p:extLst>
      <p:ext uri="{BB962C8B-B14F-4D97-AF65-F5344CB8AC3E}">
        <p14:creationId xmlns:p14="http://schemas.microsoft.com/office/powerpoint/2010/main" val="3560035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Salon of Madame </a:t>
            </a:r>
            <a:r>
              <a:rPr lang="en-GB" dirty="0" err="1" smtClean="0"/>
              <a:t>Geoffrin</a:t>
            </a:r>
            <a:endParaRPr lang="en-GB" dirty="0"/>
          </a:p>
        </p:txBody>
      </p:sp>
      <p:pic>
        <p:nvPicPr>
          <p:cNvPr id="18436" name="Picture 4" descr="http://upload.wikimedia.org/wikipedia/commons/c/cb/Salon_de_Madame_Geoffrin.jpg"/>
          <p:cNvPicPr>
            <a:picLocks noChangeAspect="1" noChangeArrowheads="1"/>
          </p:cNvPicPr>
          <p:nvPr/>
        </p:nvPicPr>
        <p:blipFill>
          <a:blip r:embed="rId2" cstate="print"/>
          <a:srcRect/>
          <a:stretch>
            <a:fillRect/>
          </a:stretch>
        </p:blipFill>
        <p:spPr bwMode="auto">
          <a:xfrm>
            <a:off x="1259632" y="1556792"/>
            <a:ext cx="6505575" cy="4276726"/>
          </a:xfrm>
          <a:prstGeom prst="rect">
            <a:avLst/>
          </a:prstGeom>
          <a:noFill/>
        </p:spPr>
      </p:pic>
      <p:grpSp>
        <p:nvGrpSpPr>
          <p:cNvPr id="13" name="Group 12"/>
          <p:cNvGrpSpPr/>
          <p:nvPr/>
        </p:nvGrpSpPr>
        <p:grpSpPr>
          <a:xfrm>
            <a:off x="1671156" y="2204864"/>
            <a:ext cx="7293332" cy="2664296"/>
            <a:chOff x="1671156" y="2204864"/>
            <a:chExt cx="7293332" cy="2664296"/>
          </a:xfrm>
        </p:grpSpPr>
        <p:sp>
          <p:nvSpPr>
            <p:cNvPr id="8" name="Left Arrow 7"/>
            <p:cNvSpPr/>
            <p:nvPr/>
          </p:nvSpPr>
          <p:spPr>
            <a:xfrm>
              <a:off x="7668344" y="4293096"/>
              <a:ext cx="129614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Montesquieu</a:t>
              </a:r>
              <a:endParaRPr lang="en-GB" sz="1400" dirty="0"/>
            </a:p>
          </p:txBody>
        </p:sp>
        <p:sp>
          <p:nvSpPr>
            <p:cNvPr id="9" name="Left Arrow 8"/>
            <p:cNvSpPr/>
            <p:nvPr/>
          </p:nvSpPr>
          <p:spPr>
            <a:xfrm>
              <a:off x="6588224" y="3429000"/>
              <a:ext cx="2232248"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Madame </a:t>
              </a:r>
              <a:r>
                <a:rPr lang="en-GB" sz="1400" dirty="0" err="1" smtClean="0"/>
                <a:t>Geoffrin</a:t>
              </a:r>
              <a:endParaRPr lang="en-GB" sz="1400" dirty="0"/>
            </a:p>
          </p:txBody>
        </p:sp>
        <p:sp>
          <p:nvSpPr>
            <p:cNvPr id="10" name="Left Arrow 9"/>
            <p:cNvSpPr/>
            <p:nvPr/>
          </p:nvSpPr>
          <p:spPr>
            <a:xfrm rot="19546750">
              <a:off x="3682146" y="2515133"/>
              <a:ext cx="1296144" cy="54068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Voltaire</a:t>
              </a:r>
              <a:endParaRPr lang="en-GB" sz="1400" dirty="0"/>
            </a:p>
          </p:txBody>
        </p:sp>
        <p:sp>
          <p:nvSpPr>
            <p:cNvPr id="11" name="Left Arrow 10"/>
            <p:cNvSpPr/>
            <p:nvPr/>
          </p:nvSpPr>
          <p:spPr>
            <a:xfrm rot="16200000">
              <a:off x="4860032" y="25649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Diderot</a:t>
              </a:r>
              <a:endParaRPr lang="en-GB" sz="1400" dirty="0"/>
            </a:p>
          </p:txBody>
        </p:sp>
        <p:sp>
          <p:nvSpPr>
            <p:cNvPr id="12" name="Left Arrow 11"/>
            <p:cNvSpPr/>
            <p:nvPr/>
          </p:nvSpPr>
          <p:spPr>
            <a:xfrm rot="13547331" flipV="1">
              <a:off x="1311116" y="2874224"/>
              <a:ext cx="1296144"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flatTx/>
            </a:bodyPr>
            <a:lstStyle/>
            <a:p>
              <a:pPr algn="ctr"/>
              <a:r>
                <a:rPr lang="en-GB" sz="1400" dirty="0" smtClean="0"/>
                <a:t>Rousseau</a:t>
              </a:r>
              <a:endParaRPr lang="en-GB"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Nine Living Muses including Elizabeth Montagu, Angelica Kauffman, Catharine Macaulay</a:t>
            </a:r>
            <a:endParaRPr lang="en-GB" dirty="0"/>
          </a:p>
        </p:txBody>
      </p:sp>
      <p:pic>
        <p:nvPicPr>
          <p:cNvPr id="24578" name="Picture 2" descr="http://www.bbc.co.uk/radio4/womanshour/gallery/media/Nine-Muses-2.jpg"/>
          <p:cNvPicPr>
            <a:picLocks noGrp="1" noChangeAspect="1" noChangeArrowheads="1"/>
          </p:cNvPicPr>
          <p:nvPr>
            <p:ph idx="1"/>
          </p:nvPr>
        </p:nvPicPr>
        <p:blipFill>
          <a:blip r:embed="rId2" cstate="print"/>
          <a:srcRect/>
          <a:stretch>
            <a:fillRect/>
          </a:stretch>
        </p:blipFill>
        <p:spPr bwMode="auto">
          <a:xfrm>
            <a:off x="1547664" y="1700808"/>
            <a:ext cx="5674940" cy="425620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Rousseau</a:t>
            </a:r>
            <a:endParaRPr lang="en-GB" dirty="0"/>
          </a:p>
        </p:txBody>
      </p:sp>
      <p:sp>
        <p:nvSpPr>
          <p:cNvPr id="3" name="Content Placeholder 2"/>
          <p:cNvSpPr>
            <a:spLocks noGrp="1"/>
          </p:cNvSpPr>
          <p:nvPr>
            <p:ph idx="1"/>
          </p:nvPr>
        </p:nvSpPr>
        <p:spPr>
          <a:xfrm>
            <a:off x="457200" y="1600200"/>
            <a:ext cx="5266928" cy="4525963"/>
          </a:xfrm>
        </p:spPr>
        <p:txBody>
          <a:bodyPr>
            <a:normAutofit fontScale="70000" lnSpcReduction="20000"/>
          </a:bodyPr>
          <a:lstStyle/>
          <a:p>
            <a:r>
              <a:rPr lang="en-GB" dirty="0" smtClean="0"/>
              <a:t>Born </a:t>
            </a:r>
            <a:r>
              <a:rPr lang="en-GB" dirty="0"/>
              <a:t>in Geneva in </a:t>
            </a:r>
            <a:r>
              <a:rPr lang="en-GB" dirty="0" smtClean="0"/>
              <a:t>1712 </a:t>
            </a:r>
          </a:p>
          <a:p>
            <a:r>
              <a:rPr lang="en-GB" dirty="0" smtClean="0"/>
              <a:t>1728 </a:t>
            </a:r>
            <a:r>
              <a:rPr lang="en-GB" dirty="0"/>
              <a:t>left Switzerland </a:t>
            </a:r>
            <a:r>
              <a:rPr lang="en-GB" dirty="0" smtClean="0"/>
              <a:t>travelled </a:t>
            </a:r>
            <a:r>
              <a:rPr lang="en-GB" dirty="0"/>
              <a:t>through France, Italy, England and Switzerland. </a:t>
            </a:r>
            <a:endParaRPr lang="en-GB" dirty="0" smtClean="0"/>
          </a:p>
          <a:p>
            <a:r>
              <a:rPr lang="en-GB" dirty="0" smtClean="0"/>
              <a:t>1750  published </a:t>
            </a:r>
            <a:r>
              <a:rPr lang="en-GB" i="1" dirty="0" smtClean="0"/>
              <a:t>Discourse </a:t>
            </a:r>
            <a:r>
              <a:rPr lang="en-GB" i="1" dirty="0"/>
              <a:t>on the Arts and Sciences </a:t>
            </a:r>
            <a:r>
              <a:rPr lang="en-GB" dirty="0"/>
              <a:t>in which he argued that morality had declined with the progress of </a:t>
            </a:r>
            <a:r>
              <a:rPr lang="en-GB" dirty="0" smtClean="0"/>
              <a:t>culture</a:t>
            </a:r>
          </a:p>
          <a:p>
            <a:r>
              <a:rPr lang="en-GB" i="1" dirty="0" smtClean="0"/>
              <a:t>Discourse </a:t>
            </a:r>
            <a:r>
              <a:rPr lang="en-GB" i="1" dirty="0"/>
              <a:t>on Inequality</a:t>
            </a:r>
            <a:r>
              <a:rPr lang="en-GB" dirty="0"/>
              <a:t> attacked </a:t>
            </a:r>
            <a:r>
              <a:rPr lang="en-GB" dirty="0" smtClean="0"/>
              <a:t>private </a:t>
            </a:r>
            <a:r>
              <a:rPr lang="en-GB" dirty="0"/>
              <a:t>property </a:t>
            </a:r>
            <a:endParaRPr lang="en-GB" dirty="0" smtClean="0"/>
          </a:p>
          <a:p>
            <a:r>
              <a:rPr lang="en-GB" i="1" dirty="0" smtClean="0"/>
              <a:t>Social </a:t>
            </a:r>
            <a:r>
              <a:rPr lang="en-GB" i="1" dirty="0"/>
              <a:t>Contract </a:t>
            </a:r>
            <a:r>
              <a:rPr lang="en-GB" dirty="0" smtClean="0"/>
              <a:t>(1762) </a:t>
            </a:r>
            <a:r>
              <a:rPr lang="en-GB" dirty="0"/>
              <a:t>offered a model of man's political </a:t>
            </a:r>
            <a:r>
              <a:rPr lang="en-GB" dirty="0" smtClean="0"/>
              <a:t>redemption </a:t>
            </a:r>
          </a:p>
          <a:p>
            <a:r>
              <a:rPr lang="en-GB" i="1" dirty="0" smtClean="0"/>
              <a:t>Emile </a:t>
            </a:r>
            <a:r>
              <a:rPr lang="en-GB" dirty="0" smtClean="0"/>
              <a:t>a </a:t>
            </a:r>
            <a:r>
              <a:rPr lang="en-GB" dirty="0"/>
              <a:t>treatise on </a:t>
            </a:r>
            <a:r>
              <a:rPr lang="en-GB" dirty="0" smtClean="0"/>
              <a:t>education written in 1762 </a:t>
            </a:r>
          </a:p>
          <a:p>
            <a:r>
              <a:rPr lang="en-GB" dirty="0" smtClean="0"/>
              <a:t>Died </a:t>
            </a:r>
            <a:r>
              <a:rPr lang="en-GB" dirty="0"/>
              <a:t>in 1778 near </a:t>
            </a:r>
            <a:r>
              <a:rPr lang="en-GB" dirty="0" smtClean="0"/>
              <a:t>Paris</a:t>
            </a:r>
            <a:endParaRPr lang="en-GB" dirty="0"/>
          </a:p>
        </p:txBody>
      </p:sp>
      <p:pic>
        <p:nvPicPr>
          <p:cNvPr id="4" name="Picture 3" descr="rousseau.jpg"/>
          <p:cNvPicPr/>
          <p:nvPr/>
        </p:nvPicPr>
        <p:blipFill>
          <a:blip r:embed="rId2" cstate="print"/>
          <a:stretch>
            <a:fillRect/>
          </a:stretch>
        </p:blipFill>
        <p:spPr>
          <a:xfrm>
            <a:off x="5796136" y="1628800"/>
            <a:ext cx="2631554" cy="3600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Rousseau and Gender</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Clear </a:t>
            </a:r>
            <a:r>
              <a:rPr lang="en-GB" dirty="0"/>
              <a:t>distinction </a:t>
            </a:r>
            <a:r>
              <a:rPr lang="en-GB" dirty="0" smtClean="0"/>
              <a:t>made </a:t>
            </a:r>
            <a:r>
              <a:rPr lang="en-GB" dirty="0"/>
              <a:t>between men and </a:t>
            </a:r>
            <a:r>
              <a:rPr lang="en-GB" dirty="0" smtClean="0"/>
              <a:t>women </a:t>
            </a:r>
          </a:p>
          <a:p>
            <a:r>
              <a:rPr lang="en-GB" dirty="0" smtClean="0"/>
              <a:t>Natural </a:t>
            </a:r>
            <a:r>
              <a:rPr lang="en-GB" dirty="0"/>
              <a:t>and hierarchical order in the family predicated on </a:t>
            </a:r>
            <a:r>
              <a:rPr lang="en-GB" dirty="0" smtClean="0"/>
              <a:t>sexual </a:t>
            </a:r>
            <a:r>
              <a:rPr lang="en-GB" dirty="0"/>
              <a:t>difference which denies women any directly public </a:t>
            </a:r>
            <a:r>
              <a:rPr lang="en-GB" dirty="0" smtClean="0"/>
              <a:t>role </a:t>
            </a:r>
          </a:p>
          <a:p>
            <a:r>
              <a:rPr lang="en-GB" dirty="0" smtClean="0"/>
              <a:t>Women </a:t>
            </a:r>
            <a:r>
              <a:rPr lang="en-GB" dirty="0"/>
              <a:t>should be trained for their particular role in a manner </a:t>
            </a:r>
            <a:r>
              <a:rPr lang="en-GB" dirty="0" smtClean="0"/>
              <a:t>different </a:t>
            </a:r>
            <a:r>
              <a:rPr lang="en-GB" dirty="0"/>
              <a:t>from that of </a:t>
            </a:r>
            <a:r>
              <a:rPr lang="en-GB" dirty="0" smtClean="0"/>
              <a:t>men</a:t>
            </a:r>
          </a:p>
          <a:p>
            <a:r>
              <a:rPr lang="en-GB" dirty="0" smtClean="0"/>
              <a:t>General </a:t>
            </a:r>
            <a:r>
              <a:rPr lang="en-GB" dirty="0"/>
              <a:t>Will </a:t>
            </a:r>
            <a:r>
              <a:rPr lang="en-GB" dirty="0" smtClean="0"/>
              <a:t>an </a:t>
            </a:r>
            <a:r>
              <a:rPr lang="en-GB" dirty="0"/>
              <a:t>ideal and not necessarily something expressed as the will of the </a:t>
            </a:r>
            <a:r>
              <a:rPr lang="en-GB" dirty="0" smtClean="0"/>
              <a:t>majority</a:t>
            </a:r>
          </a:p>
          <a:p>
            <a:r>
              <a:rPr lang="en-GB" dirty="0" smtClean="0"/>
              <a:t>Society needs to be governed by good </a:t>
            </a:r>
            <a:r>
              <a:rPr lang="en-GB" dirty="0"/>
              <a:t>laws which provide the initial education that will set the people on their way to civic </a:t>
            </a:r>
            <a:r>
              <a:rPr lang="en-GB" dirty="0" smtClean="0"/>
              <a:t>virtue </a:t>
            </a:r>
          </a:p>
          <a:p>
            <a:r>
              <a:rPr lang="en-GB" dirty="0" smtClean="0"/>
              <a:t>Most </a:t>
            </a:r>
            <a:r>
              <a:rPr lang="en-GB" dirty="0"/>
              <a:t>obvious conclusion is that women should participate as citizens if the general will is to manifest </a:t>
            </a:r>
            <a:r>
              <a:rPr lang="en-GB" dirty="0" smtClean="0"/>
              <a:t>itself </a:t>
            </a:r>
          </a:p>
          <a:p>
            <a:r>
              <a:rPr lang="en-GB" dirty="0" smtClean="0"/>
              <a:t>Yet </a:t>
            </a:r>
            <a:r>
              <a:rPr lang="en-GB" dirty="0"/>
              <a:t>in </a:t>
            </a:r>
            <a:r>
              <a:rPr lang="en-GB" i="1" dirty="0"/>
              <a:t>Emile </a:t>
            </a:r>
            <a:r>
              <a:rPr lang="en-GB" dirty="0"/>
              <a:t>it is made clear that participatory citizenship is to be a specifically male prerogative </a:t>
            </a:r>
            <a:endParaRPr lang="en-GB" dirty="0" smtClean="0"/>
          </a:p>
          <a:p>
            <a:r>
              <a:rPr lang="en-GB" dirty="0" smtClean="0"/>
              <a:t>In </a:t>
            </a:r>
            <a:r>
              <a:rPr lang="en-GB" i="1" dirty="0" smtClean="0"/>
              <a:t>Social </a:t>
            </a:r>
            <a:r>
              <a:rPr lang="en-GB" i="1" dirty="0"/>
              <a:t>Contract </a:t>
            </a:r>
            <a:r>
              <a:rPr lang="en-GB" dirty="0"/>
              <a:t>Rousseau promotes the patriarchal family as the only natural society. </a:t>
            </a:r>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Julie, or the New Heloise</a:t>
            </a:r>
            <a:endParaRPr lang="en-GB" dirty="0"/>
          </a:p>
        </p:txBody>
      </p:sp>
      <p:sp>
        <p:nvSpPr>
          <p:cNvPr id="4" name="AutoShape 2" descr="&lt;table border=&quot;0&quot; cellspacing=&quot;0&quot; cellpadding=&quot;0&quot; width=&quot;613&quot;&gt;&lt;br /&gt;&#10;&lt;col width=&quot;613&quot;&gt;&lt;/col&gt;&lt;br /&gt;&#10;&lt;tr height=&quot;20&quot;&gt;&lt;br /&gt;&#10;&lt;td style=&quot;height: 15pt; width: 460pt;&quot; width=&quot;613&quot; height=&quot;20&quot;&gt;First illustration,   &amp;laquo;&amp;nbsp;Le premier baiser de l&amp;rsquo;amour &amp;raquo;&lt;/td&gt;&lt;br /&gt;&#10;&lt;/tr&gt;&lt;br /&gt;&#10;&lt;/table&gt;">
            <a:hlinkClick r:id="rId2"/>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lt;table border=&quot;0&quot; cellspacing=&quot;0&quot; cellpadding=&quot;0&quot; width=&quot;613&quot;&gt;&lt;br /&gt;&#10;&lt;col width=&quot;613&quot;&gt;&lt;/col&gt;&lt;br /&gt;&#10;&lt;tr height=&quot;20&quot;&gt;&lt;br /&gt;&#10;&lt;td style=&quot;height: 15pt; width: 460pt;&quot; width=&quot;613&quot; height=&quot;20&quot;&gt;First illustration,   &amp;laquo;&amp;nbsp;Le premier baiser de l&amp;rsquo;amour &amp;raquo;&lt;/td&gt;&lt;br /&gt;&#10;&lt;/tr&gt;&lt;br /&gt;&#10;&lt;/table&gt;">
            <a:hlinkClick r:id="rId2"/>
          </p:cNvPr>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196752"/>
            <a:ext cx="3003550" cy="5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02615" y="1268760"/>
            <a:ext cx="4572000" cy="4247317"/>
          </a:xfrm>
          <a:prstGeom prst="rect">
            <a:avLst/>
          </a:prstGeom>
        </p:spPr>
        <p:txBody>
          <a:bodyPr>
            <a:spAutoFit/>
          </a:bodyPr>
          <a:lstStyle/>
          <a:p>
            <a:r>
              <a:rPr lang="en-GB" dirty="0" smtClean="0"/>
              <a:t>Story </a:t>
            </a:r>
            <a:r>
              <a:rPr lang="en-GB" dirty="0"/>
              <a:t>of romantic frustration. </a:t>
            </a:r>
            <a:endParaRPr lang="en-GB" dirty="0" smtClean="0"/>
          </a:p>
          <a:p>
            <a:r>
              <a:rPr lang="en-GB" dirty="0" smtClean="0"/>
              <a:t>Written </a:t>
            </a:r>
            <a:r>
              <a:rPr lang="en-GB" dirty="0"/>
              <a:t>in the form of epistolary </a:t>
            </a:r>
            <a:r>
              <a:rPr lang="en-GB" dirty="0" smtClean="0"/>
              <a:t>exchanges </a:t>
            </a:r>
            <a:r>
              <a:rPr lang="en-GB" dirty="0"/>
              <a:t>Rousseau </a:t>
            </a:r>
            <a:r>
              <a:rPr lang="en-GB" dirty="0" err="1"/>
              <a:t>reconceptualized</a:t>
            </a:r>
            <a:r>
              <a:rPr lang="en-GB" dirty="0"/>
              <a:t> the relationship of the individual to the collective and articulated a new moral </a:t>
            </a:r>
            <a:r>
              <a:rPr lang="en-GB" dirty="0" smtClean="0"/>
              <a:t>paradigm</a:t>
            </a:r>
          </a:p>
          <a:p>
            <a:r>
              <a:rPr lang="en-GB" dirty="0" smtClean="0"/>
              <a:t>Complex </a:t>
            </a:r>
            <a:r>
              <a:rPr lang="en-GB" dirty="0"/>
              <a:t>tones </a:t>
            </a:r>
            <a:r>
              <a:rPr lang="en-GB" dirty="0" smtClean="0"/>
              <a:t>made </a:t>
            </a:r>
            <a:r>
              <a:rPr lang="en-GB" dirty="0"/>
              <a:t>it a commercial success and a continental sensation when it first appeared in </a:t>
            </a:r>
            <a:r>
              <a:rPr lang="en-GB" dirty="0" smtClean="0"/>
              <a:t>1761 </a:t>
            </a:r>
          </a:p>
          <a:p>
            <a:r>
              <a:rPr lang="en-GB" dirty="0" smtClean="0"/>
              <a:t>Rousseau </a:t>
            </a:r>
            <a:r>
              <a:rPr lang="en-GB" dirty="0"/>
              <a:t>writes in his preface, "the subtleties of heart of which this work is full." </a:t>
            </a:r>
            <a:endParaRPr lang="en-GB" dirty="0" smtClean="0"/>
          </a:p>
          <a:p>
            <a:r>
              <a:rPr lang="en-GB" dirty="0" smtClean="0"/>
              <a:t>As </a:t>
            </a:r>
            <a:r>
              <a:rPr lang="en-GB" dirty="0"/>
              <a:t>with </a:t>
            </a:r>
            <a:r>
              <a:rPr lang="en-GB" i="1" dirty="0"/>
              <a:t>Emile, Julie </a:t>
            </a:r>
            <a:r>
              <a:rPr lang="en-GB" dirty="0"/>
              <a:t>portrays the tension and power inherent in domestic life</a:t>
            </a:r>
            <a:r>
              <a:rPr lang="en-GB" dirty="0" smtClean="0"/>
              <a:t>.</a:t>
            </a:r>
          </a:p>
          <a:p>
            <a:r>
              <a:rPr lang="en-GB" dirty="0" smtClean="0"/>
              <a:t>Rousseau </a:t>
            </a:r>
            <a:r>
              <a:rPr lang="en-GB" dirty="0"/>
              <a:t>chose illustrations:  http://brynmawrcollections.org/home/exhibits/show/beyondthetext/rousseau</a:t>
            </a:r>
          </a:p>
        </p:txBody>
      </p:sp>
    </p:spTree>
    <p:extLst>
      <p:ext uri="{BB962C8B-B14F-4D97-AF65-F5344CB8AC3E}">
        <p14:creationId xmlns:p14="http://schemas.microsoft.com/office/powerpoint/2010/main" val="1536968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1" dirty="0" smtClean="0"/>
              <a:t>Emile</a:t>
            </a:r>
            <a:endParaRPr lang="en-GB" i="1" dirty="0"/>
          </a:p>
        </p:txBody>
      </p:sp>
      <p:sp>
        <p:nvSpPr>
          <p:cNvPr id="3" name="Content Placeholder 2"/>
          <p:cNvSpPr>
            <a:spLocks noGrp="1"/>
          </p:cNvSpPr>
          <p:nvPr>
            <p:ph idx="1"/>
          </p:nvPr>
        </p:nvSpPr>
        <p:spPr/>
        <p:txBody>
          <a:bodyPr>
            <a:normAutofit fontScale="85000" lnSpcReduction="20000"/>
          </a:bodyPr>
          <a:lstStyle/>
          <a:p>
            <a:r>
              <a:rPr lang="en-GB" dirty="0" smtClean="0"/>
              <a:t>Account </a:t>
            </a:r>
            <a:r>
              <a:rPr lang="en-GB" dirty="0"/>
              <a:t>of </a:t>
            </a:r>
            <a:r>
              <a:rPr lang="en-GB" dirty="0" smtClean="0"/>
              <a:t>women </a:t>
            </a:r>
            <a:r>
              <a:rPr lang="en-GB" dirty="0"/>
              <a:t>and </a:t>
            </a:r>
            <a:r>
              <a:rPr lang="en-GB" dirty="0" smtClean="0"/>
              <a:t>education occurs </a:t>
            </a:r>
            <a:r>
              <a:rPr lang="en-GB" dirty="0"/>
              <a:t>primarily in book 5 of </a:t>
            </a:r>
            <a:r>
              <a:rPr lang="en-GB" i="1" dirty="0" smtClean="0"/>
              <a:t>Emile</a:t>
            </a:r>
            <a:r>
              <a:rPr lang="en-GB" dirty="0" smtClean="0"/>
              <a:t> </a:t>
            </a:r>
            <a:r>
              <a:rPr lang="en-GB" dirty="0"/>
              <a:t>although </a:t>
            </a:r>
            <a:r>
              <a:rPr lang="en-GB" dirty="0" smtClean="0"/>
              <a:t>also in the novel</a:t>
            </a:r>
            <a:r>
              <a:rPr lang="en-GB" dirty="0"/>
              <a:t>, </a:t>
            </a:r>
            <a:r>
              <a:rPr lang="en-GB" i="1" dirty="0"/>
              <a:t>Julie </a:t>
            </a:r>
            <a:r>
              <a:rPr lang="en-GB" i="1" dirty="0" err="1"/>
              <a:t>ou</a:t>
            </a:r>
            <a:r>
              <a:rPr lang="en-GB" i="1" dirty="0"/>
              <a:t> La Nouvelle </a:t>
            </a:r>
            <a:r>
              <a:rPr lang="en-GB" i="1" dirty="0" err="1"/>
              <a:t>Héloise</a:t>
            </a:r>
            <a:r>
              <a:rPr lang="en-GB" dirty="0"/>
              <a:t>. </a:t>
            </a:r>
            <a:endParaRPr lang="en-GB" dirty="0" smtClean="0"/>
          </a:p>
          <a:p>
            <a:r>
              <a:rPr lang="en-GB" dirty="0" smtClean="0"/>
              <a:t>Men </a:t>
            </a:r>
            <a:r>
              <a:rPr lang="en-GB" dirty="0"/>
              <a:t>are strong and active, evincing power and </a:t>
            </a:r>
            <a:r>
              <a:rPr lang="en-GB" dirty="0" smtClean="0"/>
              <a:t>will </a:t>
            </a:r>
          </a:p>
          <a:p>
            <a:r>
              <a:rPr lang="en-GB" dirty="0" smtClean="0"/>
              <a:t>Women </a:t>
            </a:r>
            <a:r>
              <a:rPr lang="en-GB" dirty="0"/>
              <a:t>are weak and passive, lacking </a:t>
            </a:r>
            <a:r>
              <a:rPr lang="en-GB" dirty="0" smtClean="0"/>
              <a:t>resistance </a:t>
            </a:r>
          </a:p>
          <a:p>
            <a:r>
              <a:rPr lang="en-GB" dirty="0" smtClean="0"/>
              <a:t>Her </a:t>
            </a:r>
            <a:r>
              <a:rPr lang="en-GB" dirty="0"/>
              <a:t>duties are to please, attract, counsel and console her mate to make his life pleasant and happy. </a:t>
            </a:r>
            <a:endParaRPr lang="en-GB" dirty="0" smtClean="0"/>
          </a:p>
          <a:p>
            <a:r>
              <a:rPr lang="en-GB" dirty="0" smtClean="0"/>
              <a:t>She </a:t>
            </a:r>
            <a:r>
              <a:rPr lang="en-GB" dirty="0"/>
              <a:t>has rights only so that she might perform her duties better. </a:t>
            </a:r>
            <a:endParaRPr lang="en-GB" dirty="0" smtClean="0"/>
          </a:p>
          <a:p>
            <a:r>
              <a:rPr lang="en-GB" dirty="0" smtClean="0"/>
              <a:t>If </a:t>
            </a:r>
            <a:r>
              <a:rPr lang="en-GB" dirty="0"/>
              <a:t>a woman possessed true literary or artistic talents she should not aspire to cultivate them at the expense of her domestic </a:t>
            </a:r>
            <a:r>
              <a:rPr lang="en-GB" dirty="0" smtClean="0"/>
              <a:t>duties</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Sophie</a:t>
            </a:r>
            <a:endParaRPr lang="en-GB" dirty="0"/>
          </a:p>
        </p:txBody>
      </p:sp>
      <p:sp>
        <p:nvSpPr>
          <p:cNvPr id="3" name="Content Placeholder 2"/>
          <p:cNvSpPr>
            <a:spLocks noGrp="1"/>
          </p:cNvSpPr>
          <p:nvPr>
            <p:ph idx="1"/>
          </p:nvPr>
        </p:nvSpPr>
        <p:spPr/>
        <p:txBody>
          <a:bodyPr>
            <a:normAutofit fontScale="92500" lnSpcReduction="20000"/>
          </a:bodyPr>
          <a:lstStyle/>
          <a:p>
            <a:r>
              <a:rPr lang="en-GB" dirty="0"/>
              <a:t>Her dress is extremely modest in appearance, and yet very coquettish in fact: she does not make a display of her charms, she conceals them; but in concealing them, she knows how to affect your imagination. Everyone who sees her will say, There is a modest and discreet girl; but while you are near her, your eyes and affections wander all over her person, so that you cannot withdraw them; and you would conclude, that every part of her dress, simple as it seems, was only put in its proper order to be taken to pieces by the imagination.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Wollstonecraft’s critique</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Wollstonecraft used the ‘association </a:t>
            </a:r>
            <a:r>
              <a:rPr lang="en-GB" dirty="0"/>
              <a:t>of </a:t>
            </a:r>
            <a:r>
              <a:rPr lang="en-GB" dirty="0" smtClean="0"/>
              <a:t>ideas’ to counter Rousseau’s views:</a:t>
            </a:r>
            <a:r>
              <a:rPr lang="en-GB" dirty="0"/>
              <a:t/>
            </a:r>
            <a:br>
              <a:rPr lang="en-GB" dirty="0"/>
            </a:br>
            <a:r>
              <a:rPr lang="en-GB" dirty="0" smtClean="0"/>
              <a:t/>
            </a:r>
            <a:br>
              <a:rPr lang="en-GB" dirty="0" smtClean="0"/>
            </a:br>
            <a:r>
              <a:rPr lang="en-GB" dirty="0" smtClean="0"/>
              <a:t>Everything </a:t>
            </a:r>
            <a:r>
              <a:rPr lang="en-GB" dirty="0"/>
              <a:t>they see or hear serves to fix impressions, call forth emotions and associate ideas, that give a sexual character to the mind… this cruel association of ideas which everything conspires to twist all their habits of thinking, or to speak with more precision, of feeling, receives new force when they begin to act a little for themselves; for then they perceive that it is only through their address to excite emotions in men, that pleasure and power are to be obtained. </a:t>
            </a:r>
          </a:p>
          <a:p>
            <a:pPr>
              <a:buNone/>
            </a:pPr>
            <a:r>
              <a:rPr lang="en-GB" dirty="0"/>
              <a:t> </a:t>
            </a:r>
          </a:p>
          <a:p>
            <a:r>
              <a:rPr lang="en-GB" dirty="0"/>
              <a:t>She also argues against Rousseau's dictum that </a:t>
            </a:r>
            <a:br>
              <a:rPr lang="en-GB" dirty="0"/>
            </a:br>
            <a:r>
              <a:rPr lang="en-GB" dirty="0" smtClean="0"/>
              <a:t/>
            </a:r>
            <a:br>
              <a:rPr lang="en-GB" dirty="0" smtClean="0"/>
            </a:br>
            <a:r>
              <a:rPr lang="en-GB" dirty="0" smtClean="0"/>
              <a:t>The </a:t>
            </a:r>
            <a:r>
              <a:rPr lang="en-GB" dirty="0"/>
              <a:t>male is only a male now and again, the female is always a female, or at least all her youth; everything reminds her of her sex; the performance of her functions requires a special constitution</a:t>
            </a:r>
          </a:p>
          <a:p>
            <a:pPr>
              <a:buNone/>
            </a:pPr>
            <a:r>
              <a:rPr lang="en-GB" dirty="0"/>
              <a:t> </a:t>
            </a:r>
          </a:p>
          <a:p>
            <a:r>
              <a:rPr lang="en-GB" dirty="0" smtClean="0"/>
              <a:t>For Wollstonecraft: </a:t>
            </a:r>
            <a:r>
              <a:rPr lang="en-GB" dirty="0"/>
              <a:t>'women would not always remember they were women, if they were allowed to acquire more understanding'.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b="1" dirty="0"/>
              <a:t>What is the Enlightenment?</a:t>
            </a:r>
            <a:endParaRPr lang="en-GB" dirty="0"/>
          </a:p>
          <a:p>
            <a:r>
              <a:rPr lang="en-GB" b="1" dirty="0"/>
              <a:t>Historiography</a:t>
            </a:r>
            <a:endParaRPr lang="en-GB" dirty="0"/>
          </a:p>
          <a:p>
            <a:r>
              <a:rPr lang="en-GB" b="1" dirty="0"/>
              <a:t>Geography </a:t>
            </a:r>
            <a:endParaRPr lang="en-GB" dirty="0"/>
          </a:p>
          <a:p>
            <a:r>
              <a:rPr lang="en-GB" b="1" dirty="0"/>
              <a:t>Women and the Enlightenment</a:t>
            </a:r>
            <a:endParaRPr lang="en-GB" dirty="0"/>
          </a:p>
          <a:p>
            <a:r>
              <a:rPr lang="en-GB" b="1" dirty="0"/>
              <a:t>Rousseau </a:t>
            </a:r>
            <a:r>
              <a:rPr lang="en-GB" b="1" dirty="0" smtClean="0"/>
              <a:t>and Gender</a:t>
            </a:r>
          </a:p>
          <a:p>
            <a:r>
              <a:rPr lang="en-GB" b="1" dirty="0" smtClean="0"/>
              <a:t>Men and Feminism</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l="31758" t="32440" r="32542" b="5401"/>
          <a:stretch>
            <a:fillRect/>
          </a:stretch>
        </p:blipFill>
        <p:spPr bwMode="auto">
          <a:xfrm>
            <a:off x="0" y="0"/>
            <a:ext cx="6301946" cy="6858000"/>
          </a:xfrm>
          <a:prstGeom prst="rect">
            <a:avLst/>
          </a:prstGeom>
          <a:noFill/>
          <a:ln w="9525">
            <a:noFill/>
            <a:miter lim="800000"/>
            <a:headEnd/>
            <a:tailEnd/>
          </a:ln>
        </p:spPr>
      </p:pic>
      <p:sp>
        <p:nvSpPr>
          <p:cNvPr id="5" name="TextBox 4"/>
          <p:cNvSpPr txBox="1"/>
          <p:nvPr/>
        </p:nvSpPr>
        <p:spPr>
          <a:xfrm>
            <a:off x="6516216" y="404664"/>
            <a:ext cx="1944216" cy="1477328"/>
          </a:xfrm>
          <a:prstGeom prst="rect">
            <a:avLst/>
          </a:prstGeom>
          <a:noFill/>
        </p:spPr>
        <p:txBody>
          <a:bodyPr wrap="square" rtlCol="0">
            <a:spAutoFit/>
          </a:bodyPr>
          <a:lstStyle/>
          <a:p>
            <a:r>
              <a:rPr lang="en-GB" dirty="0" smtClean="0"/>
              <a:t>Engraving by de </a:t>
            </a:r>
            <a:r>
              <a:rPr lang="en-GB" dirty="0" err="1" smtClean="0"/>
              <a:t>Launay</a:t>
            </a:r>
            <a:r>
              <a:rPr lang="en-GB" dirty="0" smtClean="0"/>
              <a:t> as frontispiece for 1782 edition of </a:t>
            </a:r>
            <a:r>
              <a:rPr lang="en-GB" i="1" dirty="0" smtClean="0"/>
              <a:t>Emile</a:t>
            </a:r>
            <a:r>
              <a:rPr lang="en-GB" dirty="0" smtClean="0"/>
              <a:t>. </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a:t>
            </a:r>
            <a:endParaRPr lang="en-GB" dirty="0"/>
          </a:p>
        </p:txBody>
      </p:sp>
      <p:sp>
        <p:nvSpPr>
          <p:cNvPr id="3" name="Content Placeholder 2"/>
          <p:cNvSpPr>
            <a:spLocks noGrp="1"/>
          </p:cNvSpPr>
          <p:nvPr>
            <p:ph idx="1"/>
          </p:nvPr>
        </p:nvSpPr>
        <p:spPr/>
        <p:txBody>
          <a:bodyPr>
            <a:normAutofit fontScale="70000" lnSpcReduction="20000"/>
          </a:bodyPr>
          <a:lstStyle/>
          <a:p>
            <a:r>
              <a:rPr lang="en-GB" dirty="0"/>
              <a:t>Rousseau ultimately displays contradictions and ambiguities in his writing on gender roles and on sexual politics. </a:t>
            </a:r>
            <a:endParaRPr lang="en-GB" dirty="0" smtClean="0"/>
          </a:p>
          <a:p>
            <a:r>
              <a:rPr lang="en-GB" dirty="0" smtClean="0"/>
              <a:t>Views </a:t>
            </a:r>
            <a:r>
              <a:rPr lang="en-GB" dirty="0"/>
              <a:t>on gender are too complex to reduce to one coherent system. Rousseau himself admits the contradictory nature of his thinking, writing in the Preface to </a:t>
            </a:r>
            <a:r>
              <a:rPr lang="en-GB" i="1" dirty="0" smtClean="0"/>
              <a:t>Julie</a:t>
            </a:r>
            <a:r>
              <a:rPr lang="en-GB" dirty="0" smtClean="0"/>
              <a:t>:</a:t>
            </a:r>
            <a:br>
              <a:rPr lang="en-GB" dirty="0" smtClean="0"/>
            </a:br>
            <a:r>
              <a:rPr lang="en-GB" dirty="0" smtClean="0"/>
              <a:t/>
            </a:r>
            <a:br>
              <a:rPr lang="en-GB" dirty="0" smtClean="0"/>
            </a:br>
            <a:r>
              <a:rPr lang="en-GB" dirty="0" smtClean="0"/>
              <a:t>You </a:t>
            </a:r>
            <a:r>
              <a:rPr lang="en-GB" dirty="0"/>
              <a:t>want us always to be consistent; I doubt this is humanly possible; but it is possible always to be truthful and frank and that is what I hope to be.</a:t>
            </a:r>
          </a:p>
          <a:p>
            <a:pPr>
              <a:buNone/>
            </a:pPr>
            <a:r>
              <a:rPr lang="en-GB" dirty="0"/>
              <a:t> </a:t>
            </a:r>
          </a:p>
          <a:p>
            <a:r>
              <a:rPr lang="en-GB" dirty="0"/>
              <a:t>It is possible that the very ambiguities of Rousseau’s writings on women and the possibility for multiple readings gave him widespread appeal to contemporaries.</a:t>
            </a:r>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p:nvPr/>
        </p:nvCxnSpPr>
        <p:spPr>
          <a:xfrm>
            <a:off x="2419028" y="4205360"/>
            <a:ext cx="5048120" cy="1310131"/>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GB" dirty="0" smtClean="0"/>
              <a:t>Men and Feminism</a:t>
            </a:r>
            <a:endParaRPr lang="en-GB" dirty="0"/>
          </a:p>
        </p:txBody>
      </p:sp>
      <p:pic>
        <p:nvPicPr>
          <p:cNvPr id="1026" name="Picture 2" descr="http://upload.wikimedia.org/wikipedia/commons/thumb/8/82/ThomasCadell.jpg.jpg/220px-ThomasCadell.jp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916832"/>
            <a:ext cx="2095500" cy="25527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upload.wikimedia.org/wikipedia/commons/thumb/2/25/John_Jebb_%281736%E2%80%931786%29.jpg/220px-John_Jebb_%281736%E2%80%931786%29.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1556792"/>
            <a:ext cx="1263178" cy="16363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4869160"/>
            <a:ext cx="2232248" cy="646331"/>
          </a:xfrm>
          <a:prstGeom prst="rect">
            <a:avLst/>
          </a:prstGeom>
          <a:noFill/>
        </p:spPr>
        <p:txBody>
          <a:bodyPr wrap="square" rtlCol="0">
            <a:spAutoFit/>
          </a:bodyPr>
          <a:lstStyle/>
          <a:p>
            <a:r>
              <a:rPr lang="en-GB" dirty="0" smtClean="0"/>
              <a:t>Thomas </a:t>
            </a:r>
            <a:r>
              <a:rPr lang="en-GB" dirty="0" err="1" smtClean="0"/>
              <a:t>Cadell</a:t>
            </a:r>
            <a:r>
              <a:rPr lang="en-GB" dirty="0" smtClean="0"/>
              <a:t> - publisher</a:t>
            </a:r>
            <a:endParaRPr lang="en-GB" dirty="0"/>
          </a:p>
        </p:txBody>
      </p:sp>
      <p:sp>
        <p:nvSpPr>
          <p:cNvPr id="7" name="TextBox 6"/>
          <p:cNvSpPr txBox="1"/>
          <p:nvPr/>
        </p:nvSpPr>
        <p:spPr>
          <a:xfrm>
            <a:off x="3372005" y="5377558"/>
            <a:ext cx="2232248" cy="1200329"/>
          </a:xfrm>
          <a:prstGeom prst="rect">
            <a:avLst/>
          </a:prstGeom>
          <a:noFill/>
        </p:spPr>
        <p:txBody>
          <a:bodyPr wrap="square" rtlCol="0">
            <a:spAutoFit/>
          </a:bodyPr>
          <a:lstStyle/>
          <a:p>
            <a:r>
              <a:rPr lang="en-GB" dirty="0" smtClean="0"/>
              <a:t>Thomas Garnett – lecturer, physician and natural philosopher</a:t>
            </a:r>
            <a:endParaRPr lang="en-GB" dirty="0"/>
          </a:p>
        </p:txBody>
      </p:sp>
      <p:pic>
        <p:nvPicPr>
          <p:cNvPr id="1030" name="Picture 6" descr="http://upload.wikimedia.org/wikipedia/commons/thumb/3/36/Thomas_Garnett_b1766.jpg/220px-Thomas_Garnett_b1766.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46560" y="5192325"/>
            <a:ext cx="1225445" cy="157079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854690" y="2069232"/>
            <a:ext cx="2232248" cy="646331"/>
          </a:xfrm>
          <a:prstGeom prst="rect">
            <a:avLst/>
          </a:prstGeom>
          <a:noFill/>
        </p:spPr>
        <p:txBody>
          <a:bodyPr wrap="square" rtlCol="0">
            <a:spAutoFit/>
          </a:bodyPr>
          <a:lstStyle/>
          <a:p>
            <a:r>
              <a:rPr lang="en-GB" dirty="0" smtClean="0"/>
              <a:t>John </a:t>
            </a:r>
            <a:r>
              <a:rPr lang="en-GB" dirty="0" err="1" smtClean="0"/>
              <a:t>Jebb</a:t>
            </a:r>
            <a:r>
              <a:rPr lang="en-GB" dirty="0" smtClean="0"/>
              <a:t> – religious and political reformer</a:t>
            </a:r>
            <a:endParaRPr lang="en-GB" dirty="0"/>
          </a:p>
        </p:txBody>
      </p:sp>
      <p:pic>
        <p:nvPicPr>
          <p:cNvPr id="1032" name="Picture 8" descr="http://upload.wikimedia.org/wikipedia/commons/f/fc/CharlotteSmith.jp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60593" y="2994029"/>
            <a:ext cx="2795719" cy="186866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863110" y="3605196"/>
            <a:ext cx="2232248" cy="1200329"/>
          </a:xfrm>
          <a:prstGeom prst="rect">
            <a:avLst/>
          </a:prstGeom>
          <a:noFill/>
        </p:spPr>
        <p:txBody>
          <a:bodyPr wrap="square" rtlCol="0">
            <a:spAutoFit/>
          </a:bodyPr>
          <a:lstStyle/>
          <a:p>
            <a:r>
              <a:rPr lang="en-GB" dirty="0" smtClean="0"/>
              <a:t>Charlotte Smith – Romantic novelist, poet and political writer</a:t>
            </a:r>
            <a:endParaRPr lang="en-GB" dirty="0"/>
          </a:p>
        </p:txBody>
      </p:sp>
      <p:pic>
        <p:nvPicPr>
          <p:cNvPr id="1034" name="Picture 10" descr="Catharine Macaulay (née Sawbridge) by Robert Edge Pine.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67148" y="4697545"/>
            <a:ext cx="1676852" cy="206557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219208" y="6082904"/>
            <a:ext cx="2232248" cy="646331"/>
          </a:xfrm>
          <a:prstGeom prst="rect">
            <a:avLst/>
          </a:prstGeom>
          <a:noFill/>
        </p:spPr>
        <p:txBody>
          <a:bodyPr wrap="square" rtlCol="0">
            <a:spAutoFit/>
          </a:bodyPr>
          <a:lstStyle/>
          <a:p>
            <a:r>
              <a:rPr lang="en-GB" dirty="0" smtClean="0"/>
              <a:t>Catherine Macaulay – historian </a:t>
            </a:r>
            <a:endParaRPr lang="en-GB" dirty="0"/>
          </a:p>
        </p:txBody>
      </p:sp>
      <p:cxnSp>
        <p:nvCxnSpPr>
          <p:cNvPr id="6" name="Straight Connector 5"/>
          <p:cNvCxnSpPr/>
          <p:nvPr/>
        </p:nvCxnSpPr>
        <p:spPr>
          <a:xfrm flipV="1">
            <a:off x="2419028" y="2069232"/>
            <a:ext cx="3037284" cy="323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19028" y="3605196"/>
            <a:ext cx="2415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691680" y="4469532"/>
            <a:ext cx="648072" cy="72279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7561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conclusions</a:t>
            </a:r>
            <a:endParaRPr lang="en-GB" dirty="0"/>
          </a:p>
        </p:txBody>
      </p:sp>
      <p:sp>
        <p:nvSpPr>
          <p:cNvPr id="3" name="Content Placeholder 2"/>
          <p:cNvSpPr>
            <a:spLocks noGrp="1"/>
          </p:cNvSpPr>
          <p:nvPr>
            <p:ph idx="1"/>
          </p:nvPr>
        </p:nvSpPr>
        <p:spPr/>
        <p:txBody>
          <a:bodyPr>
            <a:normAutofit fontScale="70000" lnSpcReduction="20000"/>
          </a:bodyPr>
          <a:lstStyle/>
          <a:p>
            <a:r>
              <a:rPr lang="en-GB" dirty="0"/>
              <a:t>Enlightenment associated with male philosophers, ideals directed towards men.</a:t>
            </a:r>
          </a:p>
          <a:p>
            <a:r>
              <a:rPr lang="en-GB" dirty="0"/>
              <a:t>However, some women were contributing and were publically acknowledged.</a:t>
            </a:r>
          </a:p>
          <a:p>
            <a:r>
              <a:rPr lang="en-GB" dirty="0"/>
              <a:t>Impact, influence and legacy of female writers questionable.</a:t>
            </a:r>
          </a:p>
          <a:p>
            <a:r>
              <a:rPr lang="en-GB" dirty="0"/>
              <a:t>Most male philosophers had a complex and contradictory stance on women.</a:t>
            </a:r>
          </a:p>
          <a:p>
            <a:r>
              <a:rPr lang="en-GB" dirty="0"/>
              <a:t>Female writers needed co-operation of men to succeed. </a:t>
            </a:r>
          </a:p>
          <a:p>
            <a:r>
              <a:rPr lang="en-GB" dirty="0"/>
              <a:t>Not all ‘proto feminists’ were female, some men actively supported female cause.</a:t>
            </a:r>
          </a:p>
          <a:p>
            <a:r>
              <a:rPr lang="en-GB" dirty="0"/>
              <a:t>Enlightenment – increased public role of women in the literati even if fundamental position of women more widely in society changed little. </a:t>
            </a:r>
          </a:p>
          <a:p>
            <a:endParaRPr lang="en-GB" dirty="0"/>
          </a:p>
        </p:txBody>
      </p:sp>
    </p:spTree>
    <p:extLst>
      <p:ext uri="{BB962C8B-B14F-4D97-AF65-F5344CB8AC3E}">
        <p14:creationId xmlns:p14="http://schemas.microsoft.com/office/powerpoint/2010/main" val="998812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the Enlightenment?</a:t>
            </a:r>
            <a:endParaRPr lang="en-GB" dirty="0"/>
          </a:p>
        </p:txBody>
      </p:sp>
      <p:sp>
        <p:nvSpPr>
          <p:cNvPr id="3" name="Content Placeholder 2"/>
          <p:cNvSpPr>
            <a:spLocks noGrp="1"/>
          </p:cNvSpPr>
          <p:nvPr>
            <p:ph idx="1"/>
          </p:nvPr>
        </p:nvSpPr>
        <p:spPr/>
        <p:txBody>
          <a:bodyPr>
            <a:noAutofit/>
          </a:bodyPr>
          <a:lstStyle/>
          <a:p>
            <a:r>
              <a:rPr lang="en-GB" sz="2400" dirty="0" smtClean="0"/>
              <a:t>Summed up by Immanuel </a:t>
            </a:r>
            <a:r>
              <a:rPr lang="en-GB" sz="2400" dirty="0"/>
              <a:t>Kant’s </a:t>
            </a:r>
            <a:r>
              <a:rPr lang="en-GB" sz="2400" dirty="0" smtClean="0"/>
              <a:t>slogan: </a:t>
            </a:r>
            <a:br>
              <a:rPr lang="en-GB" sz="2400" dirty="0" smtClean="0"/>
            </a:br>
            <a:r>
              <a:rPr lang="en-GB" sz="2400" dirty="0" smtClean="0"/>
              <a:t>‘</a:t>
            </a:r>
            <a:r>
              <a:rPr lang="en-GB" sz="2400" dirty="0"/>
              <a:t>Dare to know!’ </a:t>
            </a:r>
            <a:endParaRPr lang="en-GB" sz="2400" dirty="0" smtClean="0"/>
          </a:p>
          <a:p>
            <a:r>
              <a:rPr lang="en-GB" sz="2400" dirty="0" smtClean="0"/>
              <a:t>Offered </a:t>
            </a:r>
            <a:r>
              <a:rPr lang="en-GB" sz="2400" dirty="0"/>
              <a:t>new perspectives </a:t>
            </a:r>
            <a:r>
              <a:rPr lang="en-GB" sz="2400" dirty="0" smtClean="0"/>
              <a:t>on topics such as</a:t>
            </a:r>
            <a:r>
              <a:rPr lang="en-GB" sz="2400" dirty="0"/>
              <a:t>: </a:t>
            </a:r>
            <a:r>
              <a:rPr lang="en-GB" sz="2400" dirty="0" smtClean="0"/>
              <a:t/>
            </a:r>
            <a:br>
              <a:rPr lang="en-GB" sz="2400" dirty="0" smtClean="0"/>
            </a:br>
            <a:r>
              <a:rPr lang="en-GB" sz="2400" dirty="0" smtClean="0"/>
              <a:t>political theory</a:t>
            </a:r>
            <a:r>
              <a:rPr lang="en-GB" sz="2400" dirty="0"/>
              <a:t>, economics, science and </a:t>
            </a:r>
            <a:r>
              <a:rPr lang="en-GB" sz="2400" dirty="0" smtClean="0"/>
              <a:t/>
            </a:r>
            <a:br>
              <a:rPr lang="en-GB" sz="2400" dirty="0" smtClean="0"/>
            </a:br>
            <a:r>
              <a:rPr lang="en-GB" sz="2400" dirty="0" smtClean="0"/>
              <a:t>medicine</a:t>
            </a:r>
            <a:r>
              <a:rPr lang="en-GB" sz="2400" dirty="0"/>
              <a:t>, </a:t>
            </a:r>
            <a:r>
              <a:rPr lang="en-GB" sz="2400" dirty="0" smtClean="0"/>
              <a:t>philosophy, education</a:t>
            </a:r>
            <a:r>
              <a:rPr lang="en-GB" sz="2400" dirty="0"/>
              <a:t>, literature, </a:t>
            </a:r>
            <a:r>
              <a:rPr lang="en-GB" sz="2400" dirty="0" smtClean="0"/>
              <a:t/>
            </a:r>
            <a:br>
              <a:rPr lang="en-GB" sz="2400" dirty="0" smtClean="0"/>
            </a:br>
            <a:r>
              <a:rPr lang="en-GB" sz="2400" dirty="0" smtClean="0"/>
              <a:t>and </a:t>
            </a:r>
            <a:r>
              <a:rPr lang="en-GB" sz="2400" dirty="0"/>
              <a:t>history. </a:t>
            </a:r>
            <a:endParaRPr lang="en-GB" sz="2400" dirty="0" smtClean="0"/>
          </a:p>
          <a:p>
            <a:r>
              <a:rPr lang="en-GB" sz="2400" dirty="0" smtClean="0"/>
              <a:t>Aimed for general </a:t>
            </a:r>
            <a:r>
              <a:rPr lang="en-GB" sz="2400" dirty="0"/>
              <a:t>progress of humanity</a:t>
            </a:r>
            <a:r>
              <a:rPr lang="en-GB" sz="2400" dirty="0" smtClean="0"/>
              <a:t>.</a:t>
            </a:r>
            <a:endParaRPr lang="en-GB" sz="2400" dirty="0"/>
          </a:p>
          <a:p>
            <a:r>
              <a:rPr lang="en-GB" sz="2400" dirty="0" smtClean="0"/>
              <a:t>Referred </a:t>
            </a:r>
            <a:r>
              <a:rPr lang="en-GB" sz="2400" dirty="0"/>
              <a:t>to as an ‘Age of Reason</a:t>
            </a:r>
            <a:r>
              <a:rPr lang="en-GB" sz="2400" dirty="0" smtClean="0"/>
              <a:t>’ </a:t>
            </a:r>
          </a:p>
          <a:p>
            <a:r>
              <a:rPr lang="en-GB" sz="2400" dirty="0" smtClean="0"/>
              <a:t>Modern </a:t>
            </a:r>
            <a:r>
              <a:rPr lang="en-GB" sz="2400" dirty="0"/>
              <a:t>scholarship </a:t>
            </a:r>
            <a:r>
              <a:rPr lang="en-GB" sz="2400" dirty="0" smtClean="0"/>
              <a:t>suggests instead thinkers began </a:t>
            </a:r>
            <a:r>
              <a:rPr lang="en-GB" sz="2400" dirty="0"/>
              <a:t>to trust in experience and empirical </a:t>
            </a:r>
            <a:r>
              <a:rPr lang="en-GB" sz="2400" dirty="0" smtClean="0"/>
              <a:t>testing</a:t>
            </a:r>
            <a:endParaRPr lang="en-GB" sz="2400" dirty="0"/>
          </a:p>
        </p:txBody>
      </p:sp>
      <p:pic>
        <p:nvPicPr>
          <p:cNvPr id="4" name="Picture 3" descr="kant.jpg"/>
          <p:cNvPicPr/>
          <p:nvPr/>
        </p:nvPicPr>
        <p:blipFill>
          <a:blip r:embed="rId2" cstate="print"/>
          <a:stretch>
            <a:fillRect/>
          </a:stretch>
        </p:blipFill>
        <p:spPr>
          <a:xfrm>
            <a:off x="6444208" y="1916832"/>
            <a:ext cx="2101974" cy="25922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r>
              <a:rPr lang="en-GB" dirty="0" smtClean="0"/>
              <a:t>Historiography</a:t>
            </a:r>
            <a:endParaRPr lang="en-GB" dirty="0"/>
          </a:p>
        </p:txBody>
      </p:sp>
      <p:sp>
        <p:nvSpPr>
          <p:cNvPr id="3" name="Content Placeholder 2"/>
          <p:cNvSpPr>
            <a:spLocks noGrp="1"/>
          </p:cNvSpPr>
          <p:nvPr>
            <p:ph idx="1"/>
          </p:nvPr>
        </p:nvSpPr>
        <p:spPr>
          <a:xfrm>
            <a:off x="467544" y="1700808"/>
            <a:ext cx="5328592" cy="4525963"/>
          </a:xfrm>
        </p:spPr>
        <p:txBody>
          <a:bodyPr>
            <a:normAutofit/>
          </a:bodyPr>
          <a:lstStyle/>
          <a:p>
            <a:r>
              <a:rPr lang="en-GB" dirty="0"/>
              <a:t>Peter Gay </a:t>
            </a:r>
            <a:r>
              <a:rPr lang="en-GB" dirty="0" smtClean="0"/>
              <a:t>came </a:t>
            </a:r>
            <a:r>
              <a:rPr lang="en-GB" dirty="0"/>
              <a:t>to the conclusion that ‘there was only one Enlightenment’. </a:t>
            </a:r>
            <a:r>
              <a:rPr lang="en-GB" dirty="0" smtClean="0"/>
              <a:t>Gay </a:t>
            </a:r>
            <a:r>
              <a:rPr lang="en-GB" dirty="0"/>
              <a:t>focused on the elites of the Enlightenment, which raised questions of how deeply the Enlightenment actually penetrated society. </a:t>
            </a:r>
          </a:p>
        </p:txBody>
      </p:sp>
      <p:sp>
        <p:nvSpPr>
          <p:cNvPr id="10242" name="AutoShape 2" descr="data:image/jpg;base64,/9j/4AAQSkZJRgABAQAAAQABAAD/2wBDAAkGBwgHBgkIBwgKCgkLDRYPDQwMDRsUFRAWIB0iIiAdHx8kKDQsJCYxJx8fLT0tMTU3Ojo6Iys/RD84QzQ5Ojf/2wBDAQoKCg0MDRoPDxo3JR8lNzc3Nzc3Nzc3Nzc3Nzc3Nzc3Nzc3Nzc3Nzc3Nzc3Nzc3Nzc3Nzc3Nzc3Nzc3Nzc3Nzf/wAARCACCAGIDASIAAhEBAxEB/8QAGwAAAQUBAQAAAAAAAAAAAAAABAABAgMFBgf/xABEEAABAwIEAAoDDAoDAQAAAAABAAIDBBEFEiExExUiQVFhcZGS0VOBsQYUIyQyQlKCoaKywSVDRFRiY3Jz0vAzNDXh/8QAGAEBAQEBAQAAAAAAAAAAAAAAAAEDAgT/xAAjEQEBAAIBBAIDAQEAAAAAAAAAAQIREgMTMTIhUUKR8ARB/9oADAMBAAIRAxEAPwAvKnDVMBAccUHpXeA+SgMtZNZCcc0PpHeAphjVB6R3gKgNyJBiDGNUHpXeA+SkMZw8j/mPgPkgLyBPkHQhOOKA/r/uO8kji9AP2geF3kmwUWHmCbIehDccUH7x9x3kn43oP3geF3kqL8qWVThkjqIhJE7Mx2xspWQVZUlZlSQWZVwgaXaD6I3NujzXoGVcHGM2cAXJjsB3LnK6i4z5V2OW+tlGxudDpv1K5p+LOaXAW1A7r/l3KT9JJr21bprvyguOTvQcg9B2v6k+U5TdrtBYm2xVrw0PLr3BY7S+3JKaW2afX9Zpr1lOWzWlLmuzHknXUacyQBtex5+ZEM5NTcnK1zQCb8xAB/NJjgI3tLwDd9h03br7AnKrxUZTpyTrqNN0+V1icpsNzbZWXLJGPGwZ078nVKQNDpw11xn0N9xcpyqajqcB/wDKh+t+Io+yCwAXwmH634itAtWrNXbrSU7JKC4BeYPxWkBIL3aafIK9TDdQvM3UdLmN6eLwBK6x1/0JxtSfSf4CiI6uOSPhI2SOba+YM7fI9yf3pTfu8XgCIqo8LpakU3FvCPyNdcSBt7tB+j1rm3TXDGZeA7apr2giOUgi4OTmte/cpGoaxzWOglDi/LYt3Oun3SnEmG8MIXYSWOvY5pQLfdV36MDsow0EjolG/hXPK/X9+3fZv0GbUte9zWRSki12hu1xcc/QkJ9B8DNrtyezr/iHerc+FnNbCm8kXsZhc9nJVIq8Ld8nB7jn+FGn3U3fr+/Z2b9KZMTp4nujkEjXtNnAt2Kbjal6X+FaFRSURip5YaWNjZYg/KQHW1I3t1Kn3rT+gi8AXUssZWSXTs/ctI2fA6eWO+V2a1x/EVqlqA9zLGtwWBrGhoBdYAW+cVpkLtlfKnKkrfUkiLQOUF5w4antXoweAR2rzl/y3dpUydRAAIjFI4JcSpw4NDhEwODhbPdosL96oVGPl/GLS0uGWCKxvtyQVnZvKPT0PNagia7Ewctm8A0Dq5RRzMPiaSRcE7gHTuQVDUFkbBVObmLc1g7MbDnU6yozwmrpnFkgZYG46dQetYWZb09HyzK1nAVT2wxlpt8rpH+3UKaeCSkbTyNc0Ncbgb6nf7UdHUy1NLNnjAkcAODcb3tv6r2WKXvjnaQ0DW7mAAX7QtZN/FdRsVTWtp6MRtLWiAWBN9MzkMUVVHNT0Tr3vTjX6zkMusPDwdT2rtvc0P0NB2u/EVpFY/ufky4TCOt34itNswK1jKppJZgkgH4TUarhXjlu/qK7YDVcXIOW/wDqPtUqxABB+6Iu4xY21g+CIAkkD5IR1k2KS3xOKIXzClYdDfUgbA76X71n+Uejoe1VOimMzYWNkbdoF8o1AB6OsdO6ZhEVPI0ZxKJGjK46X15knYk1lJFOC50o0DXEi1tL9OynDiUsk4NRC2R1wQW2aQCOy+iny9auSVzJGtEw4QACR2Y2IvtYDQ6oV7o3XaHtNiOSBYgWObtHaiqzI7M2EkyNkBMb2k3Nr2+z/ecKtfVxVLKypgLM5DhzAn2hWDbqo+Dp6JnRTj8TkNbRXvfwlFQPIsXU4O9/nOVVkw8PB1Paugwh+XD4h2+0o0TEG+qz8L/6Ufr9pRlloyFCbRJC6pJsHgWIXHSM+Ek/rd7Su1y6rj5G/Cyj+Y78RTJYoDEB7o3mOvhcwDM2niIO1tFqgILHxlq4nBouaePlG2mi4/KPR/n9qCw8S1dYJGxEWYbZNOURv/8AFp11FLK+FzYs74x89waB0W9f5bLH98OY24dcA/NFtfUiaGarq3iNvKaDsToT/t0su9vWrfHVZXVT3Brn82ocG3t3Xv3IaShqZMz445ZALahpNr6jsWzHSzsL4Jm5c928KXWGXQ9h217E7YpYoWyjO2G7hIYrFo6Njr61OSbWtjczD8PY8EObTgEHm5TlWWI+paDDSWJI4AWJ3+U5D5Ux8PB1PatXDRajj9ftKLsqMPb8Uj9ftKKstGaNklLL1JINSy4+Zvxib+4/8RXYXXD1lbJHW1LBQVDw2Z4zNGh5R6ksWS3wuDUPjzmRupnNYDOYo8riy9gL8/r26khWyH9hm7j5K04lLIIxJhQflblDpIrkDovlWdl3G/S3hd0zg2CljmkfG5j4w1xaQey+nPY27EDLJBTyRspDIzLIC+7bX67X37t0fxjLky8UR5Ta7eBH28lI18514oiJH8kf4KTHJt3FFQ2V8xDX2p5bZTnIHX17KTA4xCOJoaIpOQ+N5Nxocup6Dz9KI40rW2yYc0W0FmAWHhTcaV+n6OYLnXkN/wAVOOR3V85D4aVwFrwgkddzdUFqrlra6WxdQ/JFgAbaeodapkqa0Wy0BP17W+xd442TTzZY23boqHSlj9ftKIQmGOe+ghdLHwbyDdl721KLC7ZVJJPkKSA8i+y5uoFqmb+472ldQYW9nYgX4RC+V7zLIMxJ2CtgwgFIAc9luDBqf00v2KQwan9LL9nkueO1l0wLXJ1sLWHcpADPrtbzW8MGp/SS948k/E1N6SXvHkp215OfsLHW2m6bkne2xH5rouJqX6cviHkmOD0n05fEPJOByc6QmsuiOD0n0pfEPJR4mpT8+XxDyXXFyBpW/F2diMgpnv1sbI6no4YGBrRmtzu1VxuOZXQGFKkiLnoSV0iZ2UOdJJVSCcJJKBHdIpJIGO6ZJJAkhukkgkE6SSCKSSSD/9k="/>
          <p:cNvSpPr>
            <a:spLocks noChangeAspect="1" noChangeArrowheads="1"/>
          </p:cNvSpPr>
          <p:nvPr/>
        </p:nvSpPr>
        <p:spPr bwMode="auto">
          <a:xfrm>
            <a:off x="155575" y="-593725"/>
            <a:ext cx="933450" cy="123825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244" name="AutoShape 4" descr="data:image/jpg;base64,/9j/4AAQSkZJRgABAQAAAQABAAD/2wBDAAkGBwgHBgkIBwgKCgkLDRYPDQwMDRsUFRAWIB0iIiAdHx8kKDQsJCYxJx8fLT0tMTU3Ojo6Iys/RD84QzQ5Ojf/2wBDAQoKCg0MDRoPDxo3JR8lNzc3Nzc3Nzc3Nzc3Nzc3Nzc3Nzc3Nzc3Nzc3Nzc3Nzc3Nzc3Nzc3Nzc3Nzc3Nzc3Nzf/wAARCACCAGIDASIAAhEBAxEB/8QAGwAAAQUBAQAAAAAAAAAAAAAABAABAgMFBgf/xABEEAABAwIEAAoDDAoDAQAAAAABAAIDBBEFEiExExUiQVFhcZGS0VOBsQYUIyQyQlKCoaKywSVDRFRiY3Jz0vAzNDXh/8QAGAEBAQEBAQAAAAAAAAAAAAAAAAEDAgT/xAAjEQEBAAIBBAIDAQEAAAAAAAAAAQIREgMTMTIhUUKR8ARB/9oADAMBAAIRAxEAPwAvKnDVMBAccUHpXeA+SgMtZNZCcc0PpHeAphjVB6R3gKgNyJBiDGNUHpXeA+SkMZw8j/mPgPkgLyBPkHQhOOKA/r/uO8kji9AP2geF3kmwUWHmCbIehDccUH7x9x3kn43oP3geF3kqL8qWVThkjqIhJE7Mx2xspWQVZUlZlSQWZVwgaXaD6I3NujzXoGVcHGM2cAXJjsB3LnK6i4z5V2OW+tlGxudDpv1K5p+LOaXAW1A7r/l3KT9JJr21bprvyguOTvQcg9B2v6k+U5TdrtBYm2xVrw0PLr3BY7S+3JKaW2afX9Zpr1lOWzWlLmuzHknXUacyQBtex5+ZEM5NTcnK1zQCb8xAB/NJjgI3tLwDd9h03br7AnKrxUZTpyTrqNN0+V1icpsNzbZWXLJGPGwZ078nVKQNDpw11xn0N9xcpyqajqcB/wDKh+t+Io+yCwAXwmH634itAtWrNXbrSU7JKC4BeYPxWkBIL3aafIK9TDdQvM3UdLmN6eLwBK6x1/0JxtSfSf4CiI6uOSPhI2SOba+YM7fI9yf3pTfu8XgCIqo8LpakU3FvCPyNdcSBt7tB+j1rm3TXDGZeA7apr2giOUgi4OTmte/cpGoaxzWOglDi/LYt3Oun3SnEmG8MIXYSWOvY5pQLfdV36MDsow0EjolG/hXPK/X9+3fZv0GbUte9zWRSki12hu1xcc/QkJ9B8DNrtyezr/iHerc+FnNbCm8kXsZhc9nJVIq8Ld8nB7jn+FGn3U3fr+/Z2b9KZMTp4nujkEjXtNnAt2Kbjal6X+FaFRSURip5YaWNjZYg/KQHW1I3t1Kn3rT+gi8AXUssZWSXTs/ctI2fA6eWO+V2a1x/EVqlqA9zLGtwWBrGhoBdYAW+cVpkLtlfKnKkrfUkiLQOUF5w4antXoweAR2rzl/y3dpUydRAAIjFI4JcSpw4NDhEwODhbPdosL96oVGPl/GLS0uGWCKxvtyQVnZvKPT0PNagia7Ewctm8A0Dq5RRzMPiaSRcE7gHTuQVDUFkbBVObmLc1g7MbDnU6yozwmrpnFkgZYG46dQetYWZb09HyzK1nAVT2wxlpt8rpH+3UKaeCSkbTyNc0Ncbgb6nf7UdHUy1NLNnjAkcAODcb3tv6r2WKXvjnaQ0DW7mAAX7QtZN/FdRsVTWtp6MRtLWiAWBN9MzkMUVVHNT0Tr3vTjX6zkMusPDwdT2rtvc0P0NB2u/EVpFY/ufky4TCOt34itNswK1jKppJZgkgH4TUarhXjlu/qK7YDVcXIOW/wDqPtUqxABB+6Iu4xY21g+CIAkkD5IR1k2KS3xOKIXzClYdDfUgbA76X71n+Uejoe1VOimMzYWNkbdoF8o1AB6OsdO6ZhEVPI0ZxKJGjK46X15knYk1lJFOC50o0DXEi1tL9OynDiUsk4NRC2R1wQW2aQCOy+iny9auSVzJGtEw4QACR2Y2IvtYDQ6oV7o3XaHtNiOSBYgWObtHaiqzI7M2EkyNkBMb2k3Nr2+z/ecKtfVxVLKypgLM5DhzAn2hWDbqo+Dp6JnRTj8TkNbRXvfwlFQPIsXU4O9/nOVVkw8PB1Paugwh+XD4h2+0o0TEG+qz8L/6Ufr9pRlloyFCbRJC6pJsHgWIXHSM+Ek/rd7Su1y6rj5G/Cyj+Y78RTJYoDEB7o3mOvhcwDM2niIO1tFqgILHxlq4nBouaePlG2mi4/KPR/n9qCw8S1dYJGxEWYbZNOURv/8AFp11FLK+FzYs74x89waB0W9f5bLH98OY24dcA/NFtfUiaGarq3iNvKaDsToT/t0su9vWrfHVZXVT3Brn82ocG3t3Xv3IaShqZMz445ZALahpNr6jsWzHSzsL4Jm5c928KXWGXQ9h217E7YpYoWyjO2G7hIYrFo6Njr61OSbWtjczD8PY8EObTgEHm5TlWWI+paDDSWJI4AWJ3+U5D5Ux8PB1PatXDRajj9ftKLsqMPb8Uj9ftKKstGaNklLL1JINSy4+Zvxib+4/8RXYXXD1lbJHW1LBQVDw2Z4zNGh5R6ksWS3wuDUPjzmRupnNYDOYo8riy9gL8/r26khWyH9hm7j5K04lLIIxJhQflblDpIrkDovlWdl3G/S3hd0zg2CljmkfG5j4w1xaQey+nPY27EDLJBTyRspDIzLIC+7bX67X37t0fxjLky8UR5Ta7eBH28lI18514oiJH8kf4KTHJt3FFQ2V8xDX2p5bZTnIHX17KTA4xCOJoaIpOQ+N5Nxocup6Dz9KI40rW2yYc0W0FmAWHhTcaV+n6OYLnXkN/wAVOOR3V85D4aVwFrwgkddzdUFqrlra6WxdQ/JFgAbaeodapkqa0Wy0BP17W+xd442TTzZY23boqHSlj9ftKIQmGOe+ghdLHwbyDdl721KLC7ZVJJPkKSA8i+y5uoFqmb+472ldQYW9nYgX4RC+V7zLIMxJ2CtgwgFIAc9luDBqf00v2KQwan9LL9nkueO1l0wLXJ1sLWHcpADPrtbzW8MGp/SS948k/E1N6SXvHkp215OfsLHW2m6bkne2xH5rouJqX6cviHkmOD0n05fEPJOByc6QmsuiOD0n0pfEPJR4mpT8+XxDyXXFyBpW/F2diMgpnv1sbI6no4YGBrRmtzu1VxuOZXQGFKkiLnoSV0iZ2UOdJJVSCcJJKBHdIpJIGO6ZJJAkhukkgkE6SSCKSSSD/9k="/>
          <p:cNvSpPr>
            <a:spLocks noChangeAspect="1" noChangeArrowheads="1"/>
          </p:cNvSpPr>
          <p:nvPr/>
        </p:nvSpPr>
        <p:spPr bwMode="auto">
          <a:xfrm>
            <a:off x="155575" y="-593725"/>
            <a:ext cx="933450" cy="123825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0246" name="AutoShape 6" descr="data:image/jpg;base64,/9j/4AAQSkZJRgABAQAAAQABAAD/2wBDAAkGBwgHBgkIBwgKCgkLDRYPDQwMDRsUFRAWIB0iIiAdHx8kKDQsJCYxJx8fLT0tMTU3Ojo6Iys/RD84QzQ5Ojf/2wBDAQoKCg0MDRoPDxo3JR8lNzc3Nzc3Nzc3Nzc3Nzc3Nzc3Nzc3Nzc3Nzc3Nzc3Nzc3Nzc3Nzc3Nzc3Nzc3Nzc3Nzf/wAARCACCAGIDASIAAhEBAxEB/8QAGwAAAQUBAQAAAAAAAAAAAAAABAABAgMFBgf/xABEEAABAwIEAAoDDAoDAQAAAAABAAIDBBEFEiExExUiQVFhcZGS0VOBsQYUIyQyQlKCoaKywSVDRFRiY3Jz0vAzNDXh/8QAGAEBAQEBAQAAAAAAAAAAAAAAAAEDAgT/xAAjEQEBAAIBBAIDAQEAAAAAAAAAAQIREgMTMTIhUUKR8ARB/9oADAMBAAIRAxEAPwAvKnDVMBAccUHpXeA+SgMtZNZCcc0PpHeAphjVB6R3gKgNyJBiDGNUHpXeA+SkMZw8j/mPgPkgLyBPkHQhOOKA/r/uO8kji9AP2geF3kmwUWHmCbIehDccUH7x9x3kn43oP3geF3kqL8qWVThkjqIhJE7Mx2xspWQVZUlZlSQWZVwgaXaD6I3NujzXoGVcHGM2cAXJjsB3LnK6i4z5V2OW+tlGxudDpv1K5p+LOaXAW1A7r/l3KT9JJr21bprvyguOTvQcg9B2v6k+U5TdrtBYm2xVrw0PLr3BY7S+3JKaW2afX9Zpr1lOWzWlLmuzHknXUacyQBtex5+ZEM5NTcnK1zQCb8xAB/NJjgI3tLwDd9h03br7AnKrxUZTpyTrqNN0+V1icpsNzbZWXLJGPGwZ078nVKQNDpw11xn0N9xcpyqajqcB/wDKh+t+Io+yCwAXwmH634itAtWrNXbrSU7JKC4BeYPxWkBIL3aafIK9TDdQvM3UdLmN6eLwBK6x1/0JxtSfSf4CiI6uOSPhI2SOba+YM7fI9yf3pTfu8XgCIqo8LpakU3FvCPyNdcSBt7tB+j1rm3TXDGZeA7apr2giOUgi4OTmte/cpGoaxzWOglDi/LYt3Oun3SnEmG8MIXYSWOvY5pQLfdV36MDsow0EjolG/hXPK/X9+3fZv0GbUte9zWRSki12hu1xcc/QkJ9B8DNrtyezr/iHerc+FnNbCm8kXsZhc9nJVIq8Ld8nB7jn+FGn3U3fr+/Z2b9KZMTp4nujkEjXtNnAt2Kbjal6X+FaFRSURip5YaWNjZYg/KQHW1I3t1Kn3rT+gi8AXUssZWSXTs/ctI2fA6eWO+V2a1x/EVqlqA9zLGtwWBrGhoBdYAW+cVpkLtlfKnKkrfUkiLQOUF5w4antXoweAR2rzl/y3dpUydRAAIjFI4JcSpw4NDhEwODhbPdosL96oVGPl/GLS0uGWCKxvtyQVnZvKPT0PNagia7Ewctm8A0Dq5RRzMPiaSRcE7gHTuQVDUFkbBVObmLc1g7MbDnU6yozwmrpnFkgZYG46dQetYWZb09HyzK1nAVT2wxlpt8rpH+3UKaeCSkbTyNc0Ncbgb6nf7UdHUy1NLNnjAkcAODcb3tv6r2WKXvjnaQ0DW7mAAX7QtZN/FdRsVTWtp6MRtLWiAWBN9MzkMUVVHNT0Tr3vTjX6zkMusPDwdT2rtvc0P0NB2u/EVpFY/ufky4TCOt34itNswK1jKppJZgkgH4TUarhXjlu/qK7YDVcXIOW/wDqPtUqxABB+6Iu4xY21g+CIAkkD5IR1k2KS3xOKIXzClYdDfUgbA76X71n+Uejoe1VOimMzYWNkbdoF8o1AB6OsdO6ZhEVPI0ZxKJGjK46X15knYk1lJFOC50o0DXEi1tL9OynDiUsk4NRC2R1wQW2aQCOy+iny9auSVzJGtEw4QACR2Y2IvtYDQ6oV7o3XaHtNiOSBYgWObtHaiqzI7M2EkyNkBMb2k3Nr2+z/ecKtfVxVLKypgLM5DhzAn2hWDbqo+Dp6JnRTj8TkNbRXvfwlFQPIsXU4O9/nOVVkw8PB1Paugwh+XD4h2+0o0TEG+qz8L/6Ufr9pRlloyFCbRJC6pJsHgWIXHSM+Ek/rd7Su1y6rj5G/Cyj+Y78RTJYoDEB7o3mOvhcwDM2niIO1tFqgILHxlq4nBouaePlG2mi4/KPR/n9qCw8S1dYJGxEWYbZNOURv/8AFp11FLK+FzYs74x89waB0W9f5bLH98OY24dcA/NFtfUiaGarq3iNvKaDsToT/t0su9vWrfHVZXVT3Brn82ocG3t3Xv3IaShqZMz445ZALahpNr6jsWzHSzsL4Jm5c928KXWGXQ9h217E7YpYoWyjO2G7hIYrFo6Njr61OSbWtjczD8PY8EObTgEHm5TlWWI+paDDSWJI4AWJ3+U5D5Ux8PB1PatXDRajj9ftKLsqMPb8Uj9ftKKstGaNklLL1JINSy4+Zvxib+4/8RXYXXD1lbJHW1LBQVDw2Z4zNGh5R6ksWS3wuDUPjzmRupnNYDOYo8riy9gL8/r26khWyH9hm7j5K04lLIIxJhQflblDpIrkDovlWdl3G/S3hd0zg2CljmkfG5j4w1xaQey+nPY27EDLJBTyRspDIzLIC+7bX67X37t0fxjLky8UR5Ta7eBH28lI18514oiJH8kf4KTHJt3FFQ2V8xDX2p5bZTnIHX17KTA4xCOJoaIpOQ+N5Nxocup6Dz9KI40rW2yYc0W0FmAWHhTcaV+n6OYLnXkN/wAVOOR3V85D4aVwFrwgkddzdUFqrlra6WxdQ/JFgAbaeodapkqa0Wy0BP17W+xd442TTzZY23boqHSlj9ftKIQmGOe+ghdLHwbyDdl721KLC7ZVJJPkKSA8i+y5uoFqmb+472ldQYW9nYgX4RC+V7zLIMxJ2CtgwgFIAc9luDBqf00v2KQwan9LL9nkueO1l0wLXJ1sLWHcpADPrtbzW8MGp/SS948k/E1N6SXvHkp215OfsLHW2m6bkne2xH5rouJqX6cviHkmOD0n05fEPJOByc6QmsuiOD0n0pfEPJR4mpT8+XxDyXXFyBpW/F2diMgpnv1sbI6no4YGBrRmtzu1VxuOZXQGFKkiLnoSV0iZ2UOdJJVSCcJJKBHdIpJIGO6ZJJAkhukkgkE6SSCKSSSD/9k="/>
          <p:cNvSpPr>
            <a:spLocks noChangeAspect="1" noChangeArrowheads="1"/>
          </p:cNvSpPr>
          <p:nvPr/>
        </p:nvSpPr>
        <p:spPr bwMode="auto">
          <a:xfrm>
            <a:off x="155575" y="-593725"/>
            <a:ext cx="933450" cy="123825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0248" name="Picture 8" descr="http://farm4.static.flickr.com/3266/2667257219_3777741aa8.jpg?v=0"/>
          <p:cNvPicPr>
            <a:picLocks noChangeAspect="1" noChangeArrowheads="1"/>
          </p:cNvPicPr>
          <p:nvPr/>
        </p:nvPicPr>
        <p:blipFill>
          <a:blip r:embed="rId2" cstate="print"/>
          <a:srcRect l="8064" t="10584" r="17345" b="6257"/>
          <a:stretch>
            <a:fillRect/>
          </a:stretch>
        </p:blipFill>
        <p:spPr bwMode="auto">
          <a:xfrm>
            <a:off x="5796136" y="1628800"/>
            <a:ext cx="2664296" cy="396044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Historiography</a:t>
            </a:r>
            <a:endParaRPr lang="en-GB" dirty="0"/>
          </a:p>
        </p:txBody>
      </p:sp>
      <p:sp>
        <p:nvSpPr>
          <p:cNvPr id="3" name="Content Placeholder 2"/>
          <p:cNvSpPr>
            <a:spLocks noGrp="1"/>
          </p:cNvSpPr>
          <p:nvPr>
            <p:ph idx="1"/>
          </p:nvPr>
        </p:nvSpPr>
        <p:spPr>
          <a:xfrm>
            <a:off x="457200" y="1600200"/>
            <a:ext cx="4258816" cy="4525963"/>
          </a:xfrm>
        </p:spPr>
        <p:txBody>
          <a:bodyPr>
            <a:normAutofit fontScale="70000" lnSpcReduction="20000"/>
          </a:bodyPr>
          <a:lstStyle/>
          <a:p>
            <a:r>
              <a:rPr lang="en-GB" dirty="0" smtClean="0"/>
              <a:t>Robert </a:t>
            </a:r>
            <a:r>
              <a:rPr lang="en-GB" dirty="0" err="1" smtClean="0"/>
              <a:t>Darnton</a:t>
            </a:r>
            <a:r>
              <a:rPr lang="en-GB" dirty="0" smtClean="0"/>
              <a:t> argued Enlightenment was a </a:t>
            </a:r>
            <a:r>
              <a:rPr lang="en-GB" dirty="0"/>
              <a:t>‘social history of ideas’. </a:t>
            </a:r>
            <a:endParaRPr lang="en-GB" dirty="0" smtClean="0"/>
          </a:p>
          <a:p>
            <a:r>
              <a:rPr lang="en-GB" dirty="0" err="1" smtClean="0"/>
              <a:t>Darnton</a:t>
            </a:r>
            <a:r>
              <a:rPr lang="en-GB" dirty="0" smtClean="0"/>
              <a:t> </a:t>
            </a:r>
            <a:r>
              <a:rPr lang="en-GB" dirty="0"/>
              <a:t>identified </a:t>
            </a:r>
            <a:r>
              <a:rPr lang="en-GB" dirty="0" smtClean="0"/>
              <a:t>a ‘high</a:t>
            </a:r>
            <a:r>
              <a:rPr lang="en-GB" dirty="0"/>
              <a:t>’, and </a:t>
            </a:r>
            <a:r>
              <a:rPr lang="en-GB" dirty="0" smtClean="0"/>
              <a:t>‘</a:t>
            </a:r>
            <a:r>
              <a:rPr lang="en-GB" dirty="0"/>
              <a:t>low</a:t>
            </a:r>
            <a:r>
              <a:rPr lang="en-GB" dirty="0" smtClean="0"/>
              <a:t>’ Enlightenment. </a:t>
            </a:r>
          </a:p>
          <a:p>
            <a:r>
              <a:rPr lang="en-GB" dirty="0" smtClean="0"/>
              <a:t>High: access </a:t>
            </a:r>
            <a:r>
              <a:rPr lang="en-GB" dirty="0"/>
              <a:t>to learned academies, money and </a:t>
            </a:r>
            <a:r>
              <a:rPr lang="en-GB" dirty="0" smtClean="0"/>
              <a:t>printing facilities </a:t>
            </a:r>
          </a:p>
          <a:p>
            <a:r>
              <a:rPr lang="en-GB" dirty="0" smtClean="0"/>
              <a:t>Low: earned </a:t>
            </a:r>
            <a:r>
              <a:rPr lang="en-GB" dirty="0"/>
              <a:t>their livings as </a:t>
            </a:r>
            <a:r>
              <a:rPr lang="en-GB" dirty="0" smtClean="0"/>
              <a:t>hacks </a:t>
            </a:r>
            <a:r>
              <a:rPr lang="en-GB" dirty="0"/>
              <a:t>who were lucky if they were published at all. </a:t>
            </a:r>
            <a:endParaRPr lang="en-GB" dirty="0" smtClean="0"/>
          </a:p>
          <a:p>
            <a:r>
              <a:rPr lang="en-GB" dirty="0" err="1" smtClean="0"/>
              <a:t>Darnton</a:t>
            </a:r>
            <a:r>
              <a:rPr lang="en-GB" dirty="0" smtClean="0"/>
              <a:t> questioned ‘the </a:t>
            </a:r>
            <a:r>
              <a:rPr lang="en-GB" dirty="0"/>
              <a:t>overly highbrow, overly metaphysical view of intellectual life in the eighteenth century’. </a:t>
            </a:r>
          </a:p>
        </p:txBody>
      </p:sp>
      <p:pic>
        <p:nvPicPr>
          <p:cNvPr id="17410" name="Picture 2" descr="http://www.historians.org/info/aha_history/darnton3.gif"/>
          <p:cNvPicPr>
            <a:picLocks noChangeAspect="1" noChangeArrowheads="1"/>
          </p:cNvPicPr>
          <p:nvPr/>
        </p:nvPicPr>
        <p:blipFill>
          <a:blip r:embed="rId2" cstate="print"/>
          <a:srcRect/>
          <a:stretch>
            <a:fillRect/>
          </a:stretch>
        </p:blipFill>
        <p:spPr bwMode="auto">
          <a:xfrm>
            <a:off x="4860032" y="1628800"/>
            <a:ext cx="3374132" cy="3467859"/>
          </a:xfrm>
          <a:prstGeom prst="rect">
            <a:avLst/>
          </a:prstGeom>
          <a:noFill/>
        </p:spPr>
      </p:pic>
      <p:sp>
        <p:nvSpPr>
          <p:cNvPr id="5" name="TextBox 4"/>
          <p:cNvSpPr txBox="1"/>
          <p:nvPr/>
        </p:nvSpPr>
        <p:spPr>
          <a:xfrm>
            <a:off x="4572000" y="5085184"/>
            <a:ext cx="4104456" cy="1200329"/>
          </a:xfrm>
          <a:prstGeom prst="rect">
            <a:avLst/>
          </a:prstGeom>
          <a:noFill/>
        </p:spPr>
        <p:txBody>
          <a:bodyPr wrap="square" rtlCol="0">
            <a:spAutoFit/>
          </a:bodyPr>
          <a:lstStyle/>
          <a:p>
            <a:r>
              <a:rPr lang="en-GB" dirty="0" smtClean="0"/>
              <a:t>A schematic model of a communication circuit. From Robert </a:t>
            </a:r>
            <a:r>
              <a:rPr lang="en-GB" dirty="0" err="1" smtClean="0"/>
              <a:t>Darnton</a:t>
            </a:r>
            <a:r>
              <a:rPr lang="en-GB" dirty="0" smtClean="0"/>
              <a:t>, </a:t>
            </a:r>
            <a:r>
              <a:rPr lang="en-GB" i="1" dirty="0" smtClean="0"/>
              <a:t>The Forbidden Best-Sellers of Pre-Revolutionary France</a:t>
            </a:r>
            <a:r>
              <a:rPr lang="en-GB" dirty="0" smtClean="0"/>
              <a:t> (New York, 1995)</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Historiography</a:t>
            </a:r>
            <a:endParaRPr lang="en-GB" dirty="0"/>
          </a:p>
        </p:txBody>
      </p:sp>
      <p:sp>
        <p:nvSpPr>
          <p:cNvPr id="3" name="Content Placeholder 2"/>
          <p:cNvSpPr>
            <a:spLocks noGrp="1"/>
          </p:cNvSpPr>
          <p:nvPr>
            <p:ph idx="1"/>
          </p:nvPr>
        </p:nvSpPr>
        <p:spPr/>
        <p:txBody>
          <a:bodyPr>
            <a:normAutofit lnSpcReduction="10000"/>
          </a:bodyPr>
          <a:lstStyle/>
          <a:p>
            <a:r>
              <a:rPr lang="en-GB" dirty="0"/>
              <a:t>In his ground-breaking work on the ‘public sphere’, </a:t>
            </a:r>
            <a:r>
              <a:rPr lang="en-GB" i="1" dirty="0"/>
              <a:t>The Structural Transformation of the Public Sphere </a:t>
            </a:r>
            <a:r>
              <a:rPr lang="en-GB" dirty="0"/>
              <a:t>(1956; trans 1989), </a:t>
            </a:r>
            <a:r>
              <a:rPr lang="en-GB" dirty="0" err="1"/>
              <a:t>Jürgen</a:t>
            </a:r>
            <a:r>
              <a:rPr lang="en-GB" dirty="0"/>
              <a:t> </a:t>
            </a:r>
            <a:r>
              <a:rPr lang="en-GB" dirty="0" err="1"/>
              <a:t>Habermas</a:t>
            </a:r>
            <a:r>
              <a:rPr lang="en-GB" dirty="0"/>
              <a:t> </a:t>
            </a:r>
            <a:r>
              <a:rPr lang="en-GB" dirty="0" smtClean="0"/>
              <a:t>argued a </a:t>
            </a:r>
            <a:r>
              <a:rPr lang="en-GB" dirty="0"/>
              <a:t>new civic society had emerged in the </a:t>
            </a:r>
            <a:r>
              <a:rPr lang="en-GB" dirty="0" smtClean="0"/>
              <a:t>eighteenth-century</a:t>
            </a:r>
          </a:p>
          <a:p>
            <a:r>
              <a:rPr lang="en-GB" dirty="0" smtClean="0"/>
              <a:t>A </a:t>
            </a:r>
            <a:r>
              <a:rPr lang="en-GB" dirty="0"/>
              <a:t>space </a:t>
            </a:r>
            <a:r>
              <a:rPr lang="en-GB" dirty="0" smtClean="0"/>
              <a:t>where state </a:t>
            </a:r>
            <a:r>
              <a:rPr lang="en-GB" dirty="0"/>
              <a:t>power could be publicly monitored </a:t>
            </a:r>
            <a:endParaRPr lang="en-GB" dirty="0" smtClean="0"/>
          </a:p>
          <a:p>
            <a:r>
              <a:rPr lang="en-GB" dirty="0" smtClean="0"/>
              <a:t>Coffee </a:t>
            </a:r>
            <a:r>
              <a:rPr lang="en-GB" dirty="0"/>
              <a:t>houses </a:t>
            </a:r>
            <a:r>
              <a:rPr lang="en-GB" dirty="0" smtClean="0"/>
              <a:t>allowed unfettered opinion to develop</a:t>
            </a:r>
            <a:endParaRPr lang="en-GB" dirty="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Coffee houses. </a:t>
            </a:r>
            <a:r>
              <a:rPr lang="en-GB" altLang="zh-CN" sz="3600" dirty="0" smtClean="0">
                <a:ea typeface="宋体" charset="-122"/>
              </a:rPr>
              <a:t>In 1739 there were c. 551 coffee houses, 207 inns and 447 taverns in London</a:t>
            </a:r>
            <a:endParaRPr lang="en-GB" dirty="0"/>
          </a:p>
        </p:txBody>
      </p:sp>
      <p:pic>
        <p:nvPicPr>
          <p:cNvPr id="4" name="Picture 4" descr="coffee house"/>
          <p:cNvPicPr>
            <a:picLocks noGrp="1" noChangeAspect="1" noChangeArrowheads="1"/>
          </p:cNvPicPr>
          <p:nvPr>
            <p:ph idx="1"/>
          </p:nvPr>
        </p:nvPicPr>
        <p:blipFill>
          <a:blip r:embed="rId2" cstate="print"/>
          <a:srcRect/>
          <a:stretch>
            <a:fillRect/>
          </a:stretch>
        </p:blipFill>
        <p:spPr>
          <a:xfrm>
            <a:off x="1149098" y="1600200"/>
            <a:ext cx="6845803" cy="4525963"/>
          </a:xfrm>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Geography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Are </a:t>
            </a:r>
            <a:r>
              <a:rPr lang="en-GB" dirty="0"/>
              <a:t>rich national and regional variations of Enlightenment </a:t>
            </a:r>
            <a:endParaRPr lang="en-GB" dirty="0" smtClean="0"/>
          </a:p>
          <a:p>
            <a:r>
              <a:rPr lang="en-GB" dirty="0" smtClean="0"/>
              <a:t>France </a:t>
            </a:r>
            <a:r>
              <a:rPr lang="en-GB" dirty="0"/>
              <a:t>is considered </a:t>
            </a:r>
            <a:r>
              <a:rPr lang="en-GB" dirty="0" smtClean="0"/>
              <a:t>the </a:t>
            </a:r>
            <a:r>
              <a:rPr lang="en-GB" dirty="0"/>
              <a:t>centre </a:t>
            </a:r>
            <a:r>
              <a:rPr lang="en-GB" dirty="0" smtClean="0"/>
              <a:t>but are </a:t>
            </a:r>
            <a:r>
              <a:rPr lang="en-GB" dirty="0"/>
              <a:t>distinct branches in Scotland, the Germanic states, the Italian city states, Austria, Switzerland, Russia, Spain, Portugal, and the North American </a:t>
            </a:r>
            <a:r>
              <a:rPr lang="en-GB" dirty="0" smtClean="0"/>
              <a:t>colonies</a:t>
            </a:r>
            <a:endParaRPr lang="en-GB" dirty="0"/>
          </a:p>
          <a:p>
            <a:r>
              <a:rPr lang="en-GB" dirty="0" smtClean="0"/>
              <a:t>Scottish Enlightenment </a:t>
            </a:r>
            <a:r>
              <a:rPr lang="en-GB" dirty="0"/>
              <a:t>was identified in the 1960s as a unique expression of enlightened </a:t>
            </a:r>
            <a:r>
              <a:rPr lang="en-GB" dirty="0" smtClean="0"/>
              <a:t>ideas</a:t>
            </a:r>
          </a:p>
          <a:p>
            <a:r>
              <a:rPr lang="en-GB" dirty="0" smtClean="0"/>
              <a:t>Alasdair </a:t>
            </a:r>
            <a:r>
              <a:rPr lang="en-GB" dirty="0" err="1"/>
              <a:t>MacIntyre</a:t>
            </a:r>
            <a:r>
              <a:rPr lang="en-GB" dirty="0"/>
              <a:t> </a:t>
            </a:r>
            <a:r>
              <a:rPr lang="en-GB" dirty="0" smtClean="0"/>
              <a:t>envisaged </a:t>
            </a:r>
            <a:r>
              <a:rPr lang="en-GB" dirty="0"/>
              <a:t>a hierarchy of enlightenments which relegated France </a:t>
            </a:r>
            <a:r>
              <a:rPr lang="en-GB" dirty="0" smtClean="0"/>
              <a:t>to </a:t>
            </a:r>
            <a:r>
              <a:rPr lang="en-GB" dirty="0"/>
              <a:t>the most backward of the enlightened </a:t>
            </a:r>
            <a:r>
              <a:rPr lang="en-GB" dirty="0" smtClean="0"/>
              <a:t>countries</a:t>
            </a:r>
          </a:p>
          <a:p>
            <a:r>
              <a:rPr lang="en-GB" dirty="0" smtClean="0"/>
              <a:t>Roy Porter cited </a:t>
            </a:r>
            <a:r>
              <a:rPr lang="en-GB" dirty="0"/>
              <a:t>the French </a:t>
            </a:r>
            <a:r>
              <a:rPr lang="en-GB" i="1" dirty="0" err="1"/>
              <a:t>philosophes</a:t>
            </a:r>
            <a:r>
              <a:rPr lang="en-GB" dirty="0"/>
              <a:t>’ admiration for their English predecessors, as an </a:t>
            </a:r>
            <a:r>
              <a:rPr lang="en-GB" dirty="0" smtClean="0"/>
              <a:t>example of the importance of the English enlightenment. </a:t>
            </a:r>
          </a:p>
          <a:p>
            <a:r>
              <a:rPr lang="en-GB" dirty="0" smtClean="0"/>
              <a:t>There is a danger in insular </a:t>
            </a:r>
            <a:r>
              <a:rPr lang="en-GB" dirty="0"/>
              <a:t>and nationalistic </a:t>
            </a:r>
            <a:r>
              <a:rPr lang="en-GB" dirty="0" smtClean="0"/>
              <a:t>approaches</a:t>
            </a:r>
            <a:endParaRPr lang="en-GB" dirty="0"/>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0086"/>
          <p:cNvPicPr>
            <a:picLocks noChangeAspect="1" noChangeArrowheads="1"/>
          </p:cNvPicPr>
          <p:nvPr/>
        </p:nvPicPr>
        <p:blipFill>
          <a:blip r:embed="rId2" cstate="print"/>
          <a:srcRect/>
          <a:stretch>
            <a:fillRect/>
          </a:stretch>
        </p:blipFill>
        <p:spPr>
          <a:xfrm>
            <a:off x="0" y="36513"/>
            <a:ext cx="9144000" cy="6511925"/>
          </a:xfrm>
          <a:prstGeom prst="rect">
            <a:avLst/>
          </a:prstGeom>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1219</Words>
  <Application>Microsoft Office PowerPoint</Application>
  <PresentationFormat>On-screen Show (4:3)</PresentationFormat>
  <Paragraphs>114</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宋体</vt:lpstr>
      <vt:lpstr>Arial</vt:lpstr>
      <vt:lpstr>Calibri</vt:lpstr>
      <vt:lpstr>Office Theme</vt:lpstr>
      <vt:lpstr>Enlightenment Thinkers and Gender</vt:lpstr>
      <vt:lpstr>Outline</vt:lpstr>
      <vt:lpstr>What is the Enlightenment?</vt:lpstr>
      <vt:lpstr>Historiography</vt:lpstr>
      <vt:lpstr>Historiography</vt:lpstr>
      <vt:lpstr>Historiography</vt:lpstr>
      <vt:lpstr>Coffee houses. In 1739 there were c. 551 coffee houses, 207 inns and 447 taverns in London</vt:lpstr>
      <vt:lpstr>Geography</vt:lpstr>
      <vt:lpstr>PowerPoint Presentation</vt:lpstr>
      <vt:lpstr>Women and the Enlightenment</vt:lpstr>
      <vt:lpstr>Women and the Enlightenment</vt:lpstr>
      <vt:lpstr>Salon of Madame Geoffrin</vt:lpstr>
      <vt:lpstr>Nine Living Muses including Elizabeth Montagu, Angelica Kauffman, Catharine Macaulay</vt:lpstr>
      <vt:lpstr>Rousseau</vt:lpstr>
      <vt:lpstr>Rousseau and Gender</vt:lpstr>
      <vt:lpstr>Julie, or the New Heloise</vt:lpstr>
      <vt:lpstr>Emile</vt:lpstr>
      <vt:lpstr>Sophie</vt:lpstr>
      <vt:lpstr>Wollstonecraft’s critique</vt:lpstr>
      <vt:lpstr>PowerPoint Presentation</vt:lpstr>
      <vt:lpstr>Assessment</vt:lpstr>
      <vt:lpstr>Men and Feminism</vt:lpstr>
      <vt:lpstr>Some conclusions</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Enlightenment Thinkers and Gender</dc:title>
  <dc:creator>hyrba</dc:creator>
  <cp:lastModifiedBy>Richardson, Sarah</cp:lastModifiedBy>
  <cp:revision>16</cp:revision>
  <dcterms:created xsi:type="dcterms:W3CDTF">2010-10-19T11:27:02Z</dcterms:created>
  <dcterms:modified xsi:type="dcterms:W3CDTF">2018-10-17T08:21:29Z</dcterms:modified>
</cp:coreProperties>
</file>