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7"/>
  </p:notesMasterIdLst>
  <p:sldIdLst>
    <p:sldId id="256" r:id="rId2"/>
    <p:sldId id="257" r:id="rId3"/>
    <p:sldId id="263" r:id="rId4"/>
    <p:sldId id="259" r:id="rId5"/>
    <p:sldId id="264" r:id="rId6"/>
    <p:sldId id="265" r:id="rId7"/>
    <p:sldId id="266" r:id="rId8"/>
    <p:sldId id="267" r:id="rId9"/>
    <p:sldId id="268" r:id="rId10"/>
    <p:sldId id="269" r:id="rId11"/>
    <p:sldId id="270" r:id="rId12"/>
    <p:sldId id="271" r:id="rId13"/>
    <p:sldId id="272" r:id="rId14"/>
    <p:sldId id="273" r:id="rId15"/>
    <p:sldId id="279"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2" d="100"/>
          <a:sy n="92" d="100"/>
        </p:scale>
        <p:origin x="64"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BDCC2F-6AF1-42F7-B67F-CBF3D9AF6070}" type="doc">
      <dgm:prSet loTypeId="urn:microsoft.com/office/officeart/2005/8/layout/vList2" loCatId="list" qsTypeId="urn:microsoft.com/office/officeart/2005/8/quickstyle/simple5" qsCatId="simple" csTypeId="urn:microsoft.com/office/officeart/2005/8/colors/accent3_1" csCatId="accent3" phldr="1"/>
      <dgm:spPr/>
      <dgm:t>
        <a:bodyPr/>
        <a:lstStyle/>
        <a:p>
          <a:endParaRPr lang="en-US"/>
        </a:p>
      </dgm:t>
    </dgm:pt>
    <dgm:pt modelId="{318F4DC5-F2CE-43F6-A3BC-38E19AD7C8BF}">
      <dgm:prSet/>
      <dgm:spPr/>
      <dgm:t>
        <a:bodyPr/>
        <a:lstStyle/>
        <a:p>
          <a:r>
            <a:rPr lang="en-GB"/>
            <a:t>Ideals v Reality</a:t>
          </a:r>
          <a:endParaRPr lang="en-US"/>
        </a:p>
      </dgm:t>
    </dgm:pt>
    <dgm:pt modelId="{9B69068B-7538-4A1A-89FF-6C67EAFABD82}" type="parTrans" cxnId="{C868416B-4190-4356-9504-5BF58B27B9F5}">
      <dgm:prSet/>
      <dgm:spPr/>
      <dgm:t>
        <a:bodyPr/>
        <a:lstStyle/>
        <a:p>
          <a:endParaRPr lang="en-US"/>
        </a:p>
      </dgm:t>
    </dgm:pt>
    <dgm:pt modelId="{DB6A6C4C-D8D2-4B16-B1E8-28ED6844176E}" type="sibTrans" cxnId="{C868416B-4190-4356-9504-5BF58B27B9F5}">
      <dgm:prSet/>
      <dgm:spPr/>
      <dgm:t>
        <a:bodyPr/>
        <a:lstStyle/>
        <a:p>
          <a:endParaRPr lang="en-US"/>
        </a:p>
      </dgm:t>
    </dgm:pt>
    <dgm:pt modelId="{02C02B29-D70B-4166-BEC3-B7A1FEE5D32C}">
      <dgm:prSet/>
      <dgm:spPr/>
      <dgm:t>
        <a:bodyPr/>
        <a:lstStyle/>
        <a:p>
          <a:r>
            <a:rPr lang="en-GB" dirty="0"/>
            <a:t>The Private Sphere?</a:t>
          </a:r>
          <a:endParaRPr lang="en-US" dirty="0"/>
        </a:p>
      </dgm:t>
    </dgm:pt>
    <dgm:pt modelId="{4DFED0C6-9C51-4C15-8A33-03D9EEBCEB67}" type="parTrans" cxnId="{7D884E84-E5E6-491A-8703-A7DD96B249DC}">
      <dgm:prSet/>
      <dgm:spPr/>
      <dgm:t>
        <a:bodyPr/>
        <a:lstStyle/>
        <a:p>
          <a:endParaRPr lang="en-US"/>
        </a:p>
      </dgm:t>
    </dgm:pt>
    <dgm:pt modelId="{CA75555E-2A22-4108-ADF3-B89DD1128201}" type="sibTrans" cxnId="{7D884E84-E5E6-491A-8703-A7DD96B249DC}">
      <dgm:prSet/>
      <dgm:spPr/>
      <dgm:t>
        <a:bodyPr/>
        <a:lstStyle/>
        <a:p>
          <a:endParaRPr lang="en-US"/>
        </a:p>
      </dgm:t>
    </dgm:pt>
    <dgm:pt modelId="{36268F79-994B-4734-8424-20E8D7A8485C}">
      <dgm:prSet/>
      <dgm:spPr/>
      <dgm:t>
        <a:bodyPr/>
        <a:lstStyle/>
        <a:p>
          <a:r>
            <a:rPr lang="en-GB" dirty="0"/>
            <a:t>Changing Parental Roles</a:t>
          </a:r>
          <a:endParaRPr lang="en-US" dirty="0"/>
        </a:p>
      </dgm:t>
    </dgm:pt>
    <dgm:pt modelId="{80AB5537-3B21-473A-9B51-F0A5F1003525}" type="parTrans" cxnId="{7E0CFE61-01C5-4B90-81A9-FA97ADEFC285}">
      <dgm:prSet/>
      <dgm:spPr/>
      <dgm:t>
        <a:bodyPr/>
        <a:lstStyle/>
        <a:p>
          <a:endParaRPr lang="en-US"/>
        </a:p>
      </dgm:t>
    </dgm:pt>
    <dgm:pt modelId="{64CF8386-E11B-432A-A3B1-01F53C771DCB}" type="sibTrans" cxnId="{7E0CFE61-01C5-4B90-81A9-FA97ADEFC285}">
      <dgm:prSet/>
      <dgm:spPr/>
      <dgm:t>
        <a:bodyPr/>
        <a:lstStyle/>
        <a:p>
          <a:endParaRPr lang="en-US"/>
        </a:p>
      </dgm:t>
    </dgm:pt>
    <dgm:pt modelId="{72F493A8-CC11-4857-AE84-0C84A6CB48D1}">
      <dgm:prSet/>
      <dgm:spPr/>
      <dgm:t>
        <a:bodyPr/>
        <a:lstStyle/>
        <a:p>
          <a:r>
            <a:rPr lang="en-GB"/>
            <a:t>Golden Age of Childhood</a:t>
          </a:r>
          <a:endParaRPr lang="en-US"/>
        </a:p>
      </dgm:t>
    </dgm:pt>
    <dgm:pt modelId="{FABE131A-2669-47EB-9B5A-9595721DC273}" type="parTrans" cxnId="{57C51C2D-D2FF-468B-8337-F9A2C2E52FE9}">
      <dgm:prSet/>
      <dgm:spPr/>
      <dgm:t>
        <a:bodyPr/>
        <a:lstStyle/>
        <a:p>
          <a:endParaRPr lang="en-US"/>
        </a:p>
      </dgm:t>
    </dgm:pt>
    <dgm:pt modelId="{6F2424DC-9770-412C-8080-44421CF93B10}" type="sibTrans" cxnId="{57C51C2D-D2FF-468B-8337-F9A2C2E52FE9}">
      <dgm:prSet/>
      <dgm:spPr/>
      <dgm:t>
        <a:bodyPr/>
        <a:lstStyle/>
        <a:p>
          <a:endParaRPr lang="en-US"/>
        </a:p>
      </dgm:t>
    </dgm:pt>
    <dgm:pt modelId="{60A78C04-6DD8-4D2A-A097-6B27CD829BE8}">
      <dgm:prSet/>
      <dgm:spPr/>
      <dgm:t>
        <a:bodyPr/>
        <a:lstStyle/>
        <a:p>
          <a:r>
            <a:rPr lang="en-US" dirty="0"/>
            <a:t>Conclusions</a:t>
          </a:r>
        </a:p>
      </dgm:t>
    </dgm:pt>
    <dgm:pt modelId="{ECF32F02-CA0C-41F4-B2BC-20B724378E7C}" type="parTrans" cxnId="{929CD241-291D-4050-B27B-2BCFD992101A}">
      <dgm:prSet/>
      <dgm:spPr/>
      <dgm:t>
        <a:bodyPr/>
        <a:lstStyle/>
        <a:p>
          <a:endParaRPr lang="en-US"/>
        </a:p>
      </dgm:t>
    </dgm:pt>
    <dgm:pt modelId="{BFD06A54-3D7E-456E-88D6-A55108DE4C87}" type="sibTrans" cxnId="{929CD241-291D-4050-B27B-2BCFD992101A}">
      <dgm:prSet/>
      <dgm:spPr/>
      <dgm:t>
        <a:bodyPr/>
        <a:lstStyle/>
        <a:p>
          <a:endParaRPr lang="en-US"/>
        </a:p>
      </dgm:t>
    </dgm:pt>
    <dgm:pt modelId="{C8D30708-8A1C-4A35-8D68-3C2F6E8AF3C8}" type="pres">
      <dgm:prSet presAssocID="{ADBDCC2F-6AF1-42F7-B67F-CBF3D9AF6070}" presName="linear" presStyleCnt="0">
        <dgm:presLayoutVars>
          <dgm:animLvl val="lvl"/>
          <dgm:resizeHandles val="exact"/>
        </dgm:presLayoutVars>
      </dgm:prSet>
      <dgm:spPr/>
    </dgm:pt>
    <dgm:pt modelId="{2E26EB1D-2848-4F53-B797-01751E4F34D3}" type="pres">
      <dgm:prSet presAssocID="{318F4DC5-F2CE-43F6-A3BC-38E19AD7C8BF}" presName="parentText" presStyleLbl="node1" presStyleIdx="0" presStyleCnt="5">
        <dgm:presLayoutVars>
          <dgm:chMax val="0"/>
          <dgm:bulletEnabled val="1"/>
        </dgm:presLayoutVars>
      </dgm:prSet>
      <dgm:spPr/>
    </dgm:pt>
    <dgm:pt modelId="{0CA91190-0762-4AEA-B3D7-3940AF3C2C59}" type="pres">
      <dgm:prSet presAssocID="{DB6A6C4C-D8D2-4B16-B1E8-28ED6844176E}" presName="spacer" presStyleCnt="0"/>
      <dgm:spPr/>
    </dgm:pt>
    <dgm:pt modelId="{D62A0ECA-47AD-408E-948E-69CB38CE5519}" type="pres">
      <dgm:prSet presAssocID="{02C02B29-D70B-4166-BEC3-B7A1FEE5D32C}" presName="parentText" presStyleLbl="node1" presStyleIdx="1" presStyleCnt="5">
        <dgm:presLayoutVars>
          <dgm:chMax val="0"/>
          <dgm:bulletEnabled val="1"/>
        </dgm:presLayoutVars>
      </dgm:prSet>
      <dgm:spPr/>
    </dgm:pt>
    <dgm:pt modelId="{1F9453D6-2918-4914-A41E-23F733CF4846}" type="pres">
      <dgm:prSet presAssocID="{CA75555E-2A22-4108-ADF3-B89DD1128201}" presName="spacer" presStyleCnt="0"/>
      <dgm:spPr/>
    </dgm:pt>
    <dgm:pt modelId="{3DB6347B-62CE-4B64-A9DA-E9649C7431C9}" type="pres">
      <dgm:prSet presAssocID="{36268F79-994B-4734-8424-20E8D7A8485C}" presName="parentText" presStyleLbl="node1" presStyleIdx="2" presStyleCnt="5">
        <dgm:presLayoutVars>
          <dgm:chMax val="0"/>
          <dgm:bulletEnabled val="1"/>
        </dgm:presLayoutVars>
      </dgm:prSet>
      <dgm:spPr/>
    </dgm:pt>
    <dgm:pt modelId="{43F660CD-E54B-40E7-B625-CCDAE8E6051E}" type="pres">
      <dgm:prSet presAssocID="{64CF8386-E11B-432A-A3B1-01F53C771DCB}" presName="spacer" presStyleCnt="0"/>
      <dgm:spPr/>
    </dgm:pt>
    <dgm:pt modelId="{249B9CCD-4F46-4071-AD7F-938708AC9F76}" type="pres">
      <dgm:prSet presAssocID="{72F493A8-CC11-4857-AE84-0C84A6CB48D1}" presName="parentText" presStyleLbl="node1" presStyleIdx="3" presStyleCnt="5">
        <dgm:presLayoutVars>
          <dgm:chMax val="0"/>
          <dgm:bulletEnabled val="1"/>
        </dgm:presLayoutVars>
      </dgm:prSet>
      <dgm:spPr/>
    </dgm:pt>
    <dgm:pt modelId="{962476AB-609C-4C03-B51F-196EB2CFA952}" type="pres">
      <dgm:prSet presAssocID="{6F2424DC-9770-412C-8080-44421CF93B10}" presName="spacer" presStyleCnt="0"/>
      <dgm:spPr/>
    </dgm:pt>
    <dgm:pt modelId="{57C4097C-389C-48D0-A8C8-276A60BE3DBA}" type="pres">
      <dgm:prSet presAssocID="{60A78C04-6DD8-4D2A-A097-6B27CD829BE8}" presName="parentText" presStyleLbl="node1" presStyleIdx="4" presStyleCnt="5">
        <dgm:presLayoutVars>
          <dgm:chMax val="0"/>
          <dgm:bulletEnabled val="1"/>
        </dgm:presLayoutVars>
      </dgm:prSet>
      <dgm:spPr/>
    </dgm:pt>
  </dgm:ptLst>
  <dgm:cxnLst>
    <dgm:cxn modelId="{5C30FF1C-FBF6-4A32-9B2D-B95F204FFCD7}" type="presOf" srcId="{318F4DC5-F2CE-43F6-A3BC-38E19AD7C8BF}" destId="{2E26EB1D-2848-4F53-B797-01751E4F34D3}" srcOrd="0" destOrd="0" presId="urn:microsoft.com/office/officeart/2005/8/layout/vList2"/>
    <dgm:cxn modelId="{57C51C2D-D2FF-468B-8337-F9A2C2E52FE9}" srcId="{ADBDCC2F-6AF1-42F7-B67F-CBF3D9AF6070}" destId="{72F493A8-CC11-4857-AE84-0C84A6CB48D1}" srcOrd="3" destOrd="0" parTransId="{FABE131A-2669-47EB-9B5A-9595721DC273}" sibTransId="{6F2424DC-9770-412C-8080-44421CF93B10}"/>
    <dgm:cxn modelId="{929CD241-291D-4050-B27B-2BCFD992101A}" srcId="{ADBDCC2F-6AF1-42F7-B67F-CBF3D9AF6070}" destId="{60A78C04-6DD8-4D2A-A097-6B27CD829BE8}" srcOrd="4" destOrd="0" parTransId="{ECF32F02-CA0C-41F4-B2BC-20B724378E7C}" sibTransId="{BFD06A54-3D7E-456E-88D6-A55108DE4C87}"/>
    <dgm:cxn modelId="{7E0CFE61-01C5-4B90-81A9-FA97ADEFC285}" srcId="{ADBDCC2F-6AF1-42F7-B67F-CBF3D9AF6070}" destId="{36268F79-994B-4734-8424-20E8D7A8485C}" srcOrd="2" destOrd="0" parTransId="{80AB5537-3B21-473A-9B51-F0A5F1003525}" sibTransId="{64CF8386-E11B-432A-A3B1-01F53C771DCB}"/>
    <dgm:cxn modelId="{C868416B-4190-4356-9504-5BF58B27B9F5}" srcId="{ADBDCC2F-6AF1-42F7-B67F-CBF3D9AF6070}" destId="{318F4DC5-F2CE-43F6-A3BC-38E19AD7C8BF}" srcOrd="0" destOrd="0" parTransId="{9B69068B-7538-4A1A-89FF-6C67EAFABD82}" sibTransId="{DB6A6C4C-D8D2-4B16-B1E8-28ED6844176E}"/>
    <dgm:cxn modelId="{20872170-E467-4B42-B297-16BF14DB09C3}" type="presOf" srcId="{02C02B29-D70B-4166-BEC3-B7A1FEE5D32C}" destId="{D62A0ECA-47AD-408E-948E-69CB38CE5519}" srcOrd="0" destOrd="0" presId="urn:microsoft.com/office/officeart/2005/8/layout/vList2"/>
    <dgm:cxn modelId="{7D884E84-E5E6-491A-8703-A7DD96B249DC}" srcId="{ADBDCC2F-6AF1-42F7-B67F-CBF3D9AF6070}" destId="{02C02B29-D70B-4166-BEC3-B7A1FEE5D32C}" srcOrd="1" destOrd="0" parTransId="{4DFED0C6-9C51-4C15-8A33-03D9EEBCEB67}" sibTransId="{CA75555E-2A22-4108-ADF3-B89DD1128201}"/>
    <dgm:cxn modelId="{F602D09A-4167-4BC2-AE30-27B951AD86C3}" type="presOf" srcId="{ADBDCC2F-6AF1-42F7-B67F-CBF3D9AF6070}" destId="{C8D30708-8A1C-4A35-8D68-3C2F6E8AF3C8}" srcOrd="0" destOrd="0" presId="urn:microsoft.com/office/officeart/2005/8/layout/vList2"/>
    <dgm:cxn modelId="{920E02C2-A91A-4985-998D-E1ED2A0DE84E}" type="presOf" srcId="{60A78C04-6DD8-4D2A-A097-6B27CD829BE8}" destId="{57C4097C-389C-48D0-A8C8-276A60BE3DBA}" srcOrd="0" destOrd="0" presId="urn:microsoft.com/office/officeart/2005/8/layout/vList2"/>
    <dgm:cxn modelId="{F3FECBF5-B826-469D-BBE6-9AEC2C8FF770}" type="presOf" srcId="{36268F79-994B-4734-8424-20E8D7A8485C}" destId="{3DB6347B-62CE-4B64-A9DA-E9649C7431C9}" srcOrd="0" destOrd="0" presId="urn:microsoft.com/office/officeart/2005/8/layout/vList2"/>
    <dgm:cxn modelId="{FAAEE7FF-80CF-4088-802A-FA9261969378}" type="presOf" srcId="{72F493A8-CC11-4857-AE84-0C84A6CB48D1}" destId="{249B9CCD-4F46-4071-AD7F-938708AC9F76}" srcOrd="0" destOrd="0" presId="urn:microsoft.com/office/officeart/2005/8/layout/vList2"/>
    <dgm:cxn modelId="{9946D004-1AA2-45F5-BFA5-AB21E8D55D0D}" type="presParOf" srcId="{C8D30708-8A1C-4A35-8D68-3C2F6E8AF3C8}" destId="{2E26EB1D-2848-4F53-B797-01751E4F34D3}" srcOrd="0" destOrd="0" presId="urn:microsoft.com/office/officeart/2005/8/layout/vList2"/>
    <dgm:cxn modelId="{5F77909B-BB6B-4CEF-AB5F-E5E147EFB370}" type="presParOf" srcId="{C8D30708-8A1C-4A35-8D68-3C2F6E8AF3C8}" destId="{0CA91190-0762-4AEA-B3D7-3940AF3C2C59}" srcOrd="1" destOrd="0" presId="urn:microsoft.com/office/officeart/2005/8/layout/vList2"/>
    <dgm:cxn modelId="{9A5E92EF-9316-43C6-AE14-B669F86A3001}" type="presParOf" srcId="{C8D30708-8A1C-4A35-8D68-3C2F6E8AF3C8}" destId="{D62A0ECA-47AD-408E-948E-69CB38CE5519}" srcOrd="2" destOrd="0" presId="urn:microsoft.com/office/officeart/2005/8/layout/vList2"/>
    <dgm:cxn modelId="{199B1B65-F0EE-4130-96CD-5AB2804312D4}" type="presParOf" srcId="{C8D30708-8A1C-4A35-8D68-3C2F6E8AF3C8}" destId="{1F9453D6-2918-4914-A41E-23F733CF4846}" srcOrd="3" destOrd="0" presId="urn:microsoft.com/office/officeart/2005/8/layout/vList2"/>
    <dgm:cxn modelId="{9F7B9CE5-CA68-429D-9AA3-99A73749E397}" type="presParOf" srcId="{C8D30708-8A1C-4A35-8D68-3C2F6E8AF3C8}" destId="{3DB6347B-62CE-4B64-A9DA-E9649C7431C9}" srcOrd="4" destOrd="0" presId="urn:microsoft.com/office/officeart/2005/8/layout/vList2"/>
    <dgm:cxn modelId="{41018420-A730-4F6F-8690-C28D9AA7817D}" type="presParOf" srcId="{C8D30708-8A1C-4A35-8D68-3C2F6E8AF3C8}" destId="{43F660CD-E54B-40E7-B625-CCDAE8E6051E}" srcOrd="5" destOrd="0" presId="urn:microsoft.com/office/officeart/2005/8/layout/vList2"/>
    <dgm:cxn modelId="{DDB4E7A3-A7A9-46F9-A68A-78DB03D26EB4}" type="presParOf" srcId="{C8D30708-8A1C-4A35-8D68-3C2F6E8AF3C8}" destId="{249B9CCD-4F46-4071-AD7F-938708AC9F76}" srcOrd="6" destOrd="0" presId="urn:microsoft.com/office/officeart/2005/8/layout/vList2"/>
    <dgm:cxn modelId="{6B4B869B-222A-4349-9C78-62EBCE76C991}" type="presParOf" srcId="{C8D30708-8A1C-4A35-8D68-3C2F6E8AF3C8}" destId="{962476AB-609C-4C03-B51F-196EB2CFA952}" srcOrd="7" destOrd="0" presId="urn:microsoft.com/office/officeart/2005/8/layout/vList2"/>
    <dgm:cxn modelId="{B7E32FAF-0D7D-4A65-895E-04ED7876C706}" type="presParOf" srcId="{C8D30708-8A1C-4A35-8D68-3C2F6E8AF3C8}" destId="{57C4097C-389C-48D0-A8C8-276A60BE3DBA}"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26EB1D-2848-4F53-B797-01751E4F34D3}">
      <dsp:nvSpPr>
        <dsp:cNvPr id="0" name=""/>
        <dsp:cNvSpPr/>
      </dsp:nvSpPr>
      <dsp:spPr>
        <a:xfrm>
          <a:off x="0" y="32162"/>
          <a:ext cx="5906181" cy="941118"/>
        </a:xfrm>
        <a:prstGeom prst="roundRect">
          <a:avLst/>
        </a:prstGeom>
        <a:gradFill rotWithShape="0">
          <a:gsLst>
            <a:gs pos="0">
              <a:schemeClr val="lt1">
                <a:hueOff val="0"/>
                <a:satOff val="0"/>
                <a:lumOff val="0"/>
                <a:alphaOff val="0"/>
                <a:satMod val="100000"/>
                <a:lumMod val="100000"/>
              </a:schemeClr>
            </a:gs>
            <a:gs pos="50000">
              <a:schemeClr val="lt1">
                <a:hueOff val="0"/>
                <a:satOff val="0"/>
                <a:lumOff val="0"/>
                <a:alphaOff val="0"/>
                <a:shade val="99000"/>
                <a:satMod val="105000"/>
                <a:lumMod val="100000"/>
              </a:schemeClr>
            </a:gs>
            <a:gs pos="100000">
              <a:schemeClr val="lt1">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GB" sz="4000" kern="1200"/>
            <a:t>Ideals v Reality</a:t>
          </a:r>
          <a:endParaRPr lang="en-US" sz="4000" kern="1200"/>
        </a:p>
      </dsp:txBody>
      <dsp:txXfrm>
        <a:off x="45942" y="78104"/>
        <a:ext cx="5814297" cy="849234"/>
      </dsp:txXfrm>
    </dsp:sp>
    <dsp:sp modelId="{D62A0ECA-47AD-408E-948E-69CB38CE5519}">
      <dsp:nvSpPr>
        <dsp:cNvPr id="0" name=""/>
        <dsp:cNvSpPr/>
      </dsp:nvSpPr>
      <dsp:spPr>
        <a:xfrm>
          <a:off x="0" y="1088480"/>
          <a:ext cx="5906181" cy="941118"/>
        </a:xfrm>
        <a:prstGeom prst="roundRect">
          <a:avLst/>
        </a:prstGeom>
        <a:gradFill rotWithShape="0">
          <a:gsLst>
            <a:gs pos="0">
              <a:schemeClr val="lt1">
                <a:hueOff val="0"/>
                <a:satOff val="0"/>
                <a:lumOff val="0"/>
                <a:alphaOff val="0"/>
                <a:satMod val="100000"/>
                <a:lumMod val="100000"/>
              </a:schemeClr>
            </a:gs>
            <a:gs pos="50000">
              <a:schemeClr val="lt1">
                <a:hueOff val="0"/>
                <a:satOff val="0"/>
                <a:lumOff val="0"/>
                <a:alphaOff val="0"/>
                <a:shade val="99000"/>
                <a:satMod val="105000"/>
                <a:lumMod val="100000"/>
              </a:schemeClr>
            </a:gs>
            <a:gs pos="100000">
              <a:schemeClr val="lt1">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GB" sz="4000" kern="1200" dirty="0"/>
            <a:t>The Private Sphere?</a:t>
          </a:r>
          <a:endParaRPr lang="en-US" sz="4000" kern="1200" dirty="0"/>
        </a:p>
      </dsp:txBody>
      <dsp:txXfrm>
        <a:off x="45942" y="1134422"/>
        <a:ext cx="5814297" cy="849234"/>
      </dsp:txXfrm>
    </dsp:sp>
    <dsp:sp modelId="{3DB6347B-62CE-4B64-A9DA-E9649C7431C9}">
      <dsp:nvSpPr>
        <dsp:cNvPr id="0" name=""/>
        <dsp:cNvSpPr/>
      </dsp:nvSpPr>
      <dsp:spPr>
        <a:xfrm>
          <a:off x="0" y="2144799"/>
          <a:ext cx="5906181" cy="941118"/>
        </a:xfrm>
        <a:prstGeom prst="roundRect">
          <a:avLst/>
        </a:prstGeom>
        <a:gradFill rotWithShape="0">
          <a:gsLst>
            <a:gs pos="0">
              <a:schemeClr val="lt1">
                <a:hueOff val="0"/>
                <a:satOff val="0"/>
                <a:lumOff val="0"/>
                <a:alphaOff val="0"/>
                <a:satMod val="100000"/>
                <a:lumMod val="100000"/>
              </a:schemeClr>
            </a:gs>
            <a:gs pos="50000">
              <a:schemeClr val="lt1">
                <a:hueOff val="0"/>
                <a:satOff val="0"/>
                <a:lumOff val="0"/>
                <a:alphaOff val="0"/>
                <a:shade val="99000"/>
                <a:satMod val="105000"/>
                <a:lumMod val="100000"/>
              </a:schemeClr>
            </a:gs>
            <a:gs pos="100000">
              <a:schemeClr val="lt1">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GB" sz="4000" kern="1200" dirty="0"/>
            <a:t>Changing Parental Roles</a:t>
          </a:r>
          <a:endParaRPr lang="en-US" sz="4000" kern="1200" dirty="0"/>
        </a:p>
      </dsp:txBody>
      <dsp:txXfrm>
        <a:off x="45942" y="2190741"/>
        <a:ext cx="5814297" cy="849234"/>
      </dsp:txXfrm>
    </dsp:sp>
    <dsp:sp modelId="{249B9CCD-4F46-4071-AD7F-938708AC9F76}">
      <dsp:nvSpPr>
        <dsp:cNvPr id="0" name=""/>
        <dsp:cNvSpPr/>
      </dsp:nvSpPr>
      <dsp:spPr>
        <a:xfrm>
          <a:off x="0" y="3201118"/>
          <a:ext cx="5906181" cy="941118"/>
        </a:xfrm>
        <a:prstGeom prst="roundRect">
          <a:avLst/>
        </a:prstGeom>
        <a:gradFill rotWithShape="0">
          <a:gsLst>
            <a:gs pos="0">
              <a:schemeClr val="lt1">
                <a:hueOff val="0"/>
                <a:satOff val="0"/>
                <a:lumOff val="0"/>
                <a:alphaOff val="0"/>
                <a:satMod val="100000"/>
                <a:lumMod val="100000"/>
              </a:schemeClr>
            </a:gs>
            <a:gs pos="50000">
              <a:schemeClr val="lt1">
                <a:hueOff val="0"/>
                <a:satOff val="0"/>
                <a:lumOff val="0"/>
                <a:alphaOff val="0"/>
                <a:shade val="99000"/>
                <a:satMod val="105000"/>
                <a:lumMod val="100000"/>
              </a:schemeClr>
            </a:gs>
            <a:gs pos="100000">
              <a:schemeClr val="lt1">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GB" sz="4000" kern="1200"/>
            <a:t>Golden Age of Childhood</a:t>
          </a:r>
          <a:endParaRPr lang="en-US" sz="4000" kern="1200"/>
        </a:p>
      </dsp:txBody>
      <dsp:txXfrm>
        <a:off x="45942" y="3247060"/>
        <a:ext cx="5814297" cy="849234"/>
      </dsp:txXfrm>
    </dsp:sp>
    <dsp:sp modelId="{57C4097C-389C-48D0-A8C8-276A60BE3DBA}">
      <dsp:nvSpPr>
        <dsp:cNvPr id="0" name=""/>
        <dsp:cNvSpPr/>
      </dsp:nvSpPr>
      <dsp:spPr>
        <a:xfrm>
          <a:off x="0" y="4257437"/>
          <a:ext cx="5906181" cy="941118"/>
        </a:xfrm>
        <a:prstGeom prst="roundRect">
          <a:avLst/>
        </a:prstGeom>
        <a:gradFill rotWithShape="0">
          <a:gsLst>
            <a:gs pos="0">
              <a:schemeClr val="lt1">
                <a:hueOff val="0"/>
                <a:satOff val="0"/>
                <a:lumOff val="0"/>
                <a:alphaOff val="0"/>
                <a:satMod val="100000"/>
                <a:lumMod val="100000"/>
              </a:schemeClr>
            </a:gs>
            <a:gs pos="50000">
              <a:schemeClr val="lt1">
                <a:hueOff val="0"/>
                <a:satOff val="0"/>
                <a:lumOff val="0"/>
                <a:alphaOff val="0"/>
                <a:shade val="99000"/>
                <a:satMod val="105000"/>
                <a:lumMod val="100000"/>
              </a:schemeClr>
            </a:gs>
            <a:gs pos="100000">
              <a:schemeClr val="lt1">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US" sz="4000" kern="1200" dirty="0"/>
            <a:t>Conclusions</a:t>
          </a:r>
        </a:p>
      </dsp:txBody>
      <dsp:txXfrm>
        <a:off x="45942" y="4303379"/>
        <a:ext cx="5814297" cy="84923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0B796B-B2AE-4E28-A5C1-B25D7D5DCD8D}" type="datetimeFigureOut">
              <a:rPr lang="en-GB" smtClean="0"/>
              <a:t>16/01/2018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BBBB7C-05BD-461C-8C42-FB5A45E6AC66}" type="slidenum">
              <a:rPr lang="en-GB" smtClean="0"/>
              <a:t>‹#›</a:t>
            </a:fld>
            <a:endParaRPr lang="en-GB"/>
          </a:p>
        </p:txBody>
      </p:sp>
    </p:spTree>
    <p:extLst>
      <p:ext uri="{BB962C8B-B14F-4D97-AF65-F5344CB8AC3E}">
        <p14:creationId xmlns:p14="http://schemas.microsoft.com/office/powerpoint/2010/main" val="1656802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BBBBB7C-05BD-461C-8C42-FB5A45E6AC66}" type="slidenum">
              <a:rPr lang="en-GB" smtClean="0"/>
              <a:t>4</a:t>
            </a:fld>
            <a:endParaRPr lang="en-GB"/>
          </a:p>
        </p:txBody>
      </p:sp>
    </p:spTree>
    <p:extLst>
      <p:ext uri="{BB962C8B-B14F-4D97-AF65-F5344CB8AC3E}">
        <p14:creationId xmlns:p14="http://schemas.microsoft.com/office/powerpoint/2010/main" val="3821464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BBBBB7C-05BD-461C-8C42-FB5A45E6AC66}" type="slidenum">
              <a:rPr lang="en-GB" smtClean="0"/>
              <a:t>12</a:t>
            </a:fld>
            <a:endParaRPr lang="en-GB"/>
          </a:p>
        </p:txBody>
      </p:sp>
    </p:spTree>
    <p:extLst>
      <p:ext uri="{BB962C8B-B14F-4D97-AF65-F5344CB8AC3E}">
        <p14:creationId xmlns:p14="http://schemas.microsoft.com/office/powerpoint/2010/main" val="42378824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0000"/>
              <a:duotone>
                <a:schemeClr val="accent1">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lumMod val="7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14B54113-2FDA-4692-B499-80D1C7F3E8BC}" type="datetimeFigureOut">
              <a:rPr lang="en-GB" smtClean="0"/>
              <a:t>16/01/2018</a:t>
            </a:fld>
            <a:endParaRPr lang="en-GB"/>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1">
                    <a:lumMod val="75000"/>
                    <a:lumOff val="25000"/>
                  </a:schemeClr>
                </a:solidFill>
              </a:defRPr>
            </a:lvl1pPr>
          </a:lstStyle>
          <a:p>
            <a:endParaRPr lang="en-GB"/>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973AA89C-EF60-47D1-8510-447ADBEADDC1}" type="slidenum">
              <a:rPr lang="en-GB" smtClean="0"/>
              <a:t>‹#›</a:t>
            </a:fld>
            <a:endParaRPr lang="en-GB"/>
          </a:p>
        </p:txBody>
      </p:sp>
    </p:spTree>
    <p:extLst>
      <p:ext uri="{BB962C8B-B14F-4D97-AF65-F5344CB8AC3E}">
        <p14:creationId xmlns:p14="http://schemas.microsoft.com/office/powerpoint/2010/main" val="158866211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4B54113-2FDA-4692-B499-80D1C7F3E8BC}" type="datetimeFigureOut">
              <a:rPr lang="en-GB" smtClean="0"/>
              <a:t>16/01/2018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3AA89C-EF60-47D1-8510-447ADBEADDC1}" type="slidenum">
              <a:rPr lang="en-GB" smtClean="0"/>
              <a:t>‹#›</a:t>
            </a:fld>
            <a:endParaRPr lang="en-GB"/>
          </a:p>
        </p:txBody>
      </p:sp>
    </p:spTree>
    <p:extLst>
      <p:ext uri="{BB962C8B-B14F-4D97-AF65-F5344CB8AC3E}">
        <p14:creationId xmlns:p14="http://schemas.microsoft.com/office/powerpoint/2010/main" val="3817122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4B54113-2FDA-4692-B499-80D1C7F3E8BC}" type="datetimeFigureOut">
              <a:rPr lang="en-GB" smtClean="0"/>
              <a:t>16/01/2018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3AA89C-EF60-47D1-8510-447ADBEADDC1}" type="slidenum">
              <a:rPr lang="en-GB" smtClean="0"/>
              <a:t>‹#›</a:t>
            </a:fld>
            <a:endParaRPr lang="en-GB"/>
          </a:p>
        </p:txBody>
      </p:sp>
    </p:spTree>
    <p:extLst>
      <p:ext uri="{BB962C8B-B14F-4D97-AF65-F5344CB8AC3E}">
        <p14:creationId xmlns:p14="http://schemas.microsoft.com/office/powerpoint/2010/main" val="537363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4B54113-2FDA-4692-B499-80D1C7F3E8BC}" type="datetimeFigureOut">
              <a:rPr lang="en-GB" smtClean="0"/>
              <a:t>16/01/2018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3AA89C-EF60-47D1-8510-447ADBEADDC1}" type="slidenum">
              <a:rPr lang="en-GB" smtClean="0"/>
              <a:t>‹#›</a:t>
            </a:fld>
            <a:endParaRPr lang="en-GB"/>
          </a:p>
        </p:txBody>
      </p:sp>
    </p:spTree>
    <p:extLst>
      <p:ext uri="{BB962C8B-B14F-4D97-AF65-F5344CB8AC3E}">
        <p14:creationId xmlns:p14="http://schemas.microsoft.com/office/powerpoint/2010/main" val="3062418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6" name="Rectangle 15"/>
          <p:cNvSpPr/>
          <p:nvPr/>
        </p:nvSpPr>
        <p:spPr>
          <a:xfrm>
            <a:off x="11784" y="0"/>
            <a:ext cx="12192000" cy="6858000"/>
          </a:xfrm>
          <a:prstGeom prst="rect">
            <a:avLst/>
          </a:prstGeom>
          <a:blipFill dpi="0" rotWithShape="1">
            <a:blip r:embed="rId2">
              <a:alphaModFix amt="40000"/>
              <a:duotone>
                <a:schemeClr val="accent2">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14B54113-2FDA-4692-B499-80D1C7F3E8BC}" type="datetimeFigureOut">
              <a:rPr lang="en-GB" smtClean="0"/>
              <a:t>16/01/2018</a:t>
            </a:fld>
            <a:endParaRPr lang="en-GB"/>
          </a:p>
        </p:txBody>
      </p:sp>
      <p:sp>
        <p:nvSpPr>
          <p:cNvPr id="5" name="Footer Placeholder 4"/>
          <p:cNvSpPr>
            <a:spLocks noGrp="1"/>
          </p:cNvSpPr>
          <p:nvPr>
            <p:ph type="ftr" sz="quarter" idx="11"/>
          </p:nvPr>
        </p:nvSpPr>
        <p:spPr>
          <a:xfrm>
            <a:off x="1453896" y="5212080"/>
            <a:ext cx="5907024" cy="228600"/>
          </a:xfrm>
        </p:spPr>
        <p:txBody>
          <a:bodyPr/>
          <a:lstStyle>
            <a:lvl1pPr algn="l">
              <a:defRPr/>
            </a:lvl1pPr>
          </a:lstStyle>
          <a:p>
            <a:endParaRPr lang="en-GB"/>
          </a:p>
        </p:txBody>
      </p:sp>
      <p:sp>
        <p:nvSpPr>
          <p:cNvPr id="6" name="Slide Number Placeholder 5"/>
          <p:cNvSpPr>
            <a:spLocks noGrp="1"/>
          </p:cNvSpPr>
          <p:nvPr>
            <p:ph type="sldNum" sz="quarter" idx="12"/>
          </p:nvPr>
        </p:nvSpPr>
        <p:spPr>
          <a:xfrm>
            <a:off x="8604504" y="5212080"/>
            <a:ext cx="2112264" cy="228600"/>
          </a:xfrm>
        </p:spPr>
        <p:txBody>
          <a:bodyPr/>
          <a:lstStyle/>
          <a:p>
            <a:fld id="{973AA89C-EF60-47D1-8510-447ADBEADDC1}" type="slidenum">
              <a:rPr lang="en-GB" smtClean="0"/>
              <a:t>‹#›</a:t>
            </a:fld>
            <a:endParaRPr lang="en-GB"/>
          </a:p>
        </p:txBody>
      </p:sp>
    </p:spTree>
    <p:extLst>
      <p:ext uri="{BB962C8B-B14F-4D97-AF65-F5344CB8AC3E}">
        <p14:creationId xmlns:p14="http://schemas.microsoft.com/office/powerpoint/2010/main" val="240372850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4B54113-2FDA-4692-B499-80D1C7F3E8BC}" type="datetimeFigureOut">
              <a:rPr lang="en-GB" smtClean="0"/>
              <a:t>16/01/2018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3AA89C-EF60-47D1-8510-447ADBEADDC1}" type="slidenum">
              <a:rPr lang="en-GB" smtClean="0"/>
              <a:t>‹#›</a:t>
            </a:fld>
            <a:endParaRPr lang="en-GB"/>
          </a:p>
        </p:txBody>
      </p:sp>
    </p:spTree>
    <p:extLst>
      <p:ext uri="{BB962C8B-B14F-4D97-AF65-F5344CB8AC3E}">
        <p14:creationId xmlns:p14="http://schemas.microsoft.com/office/powerpoint/2010/main" val="4224448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4B54113-2FDA-4692-B499-80D1C7F3E8BC}" type="datetimeFigureOut">
              <a:rPr lang="en-GB" smtClean="0"/>
              <a:t>16/01/2018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73AA89C-EF60-47D1-8510-447ADBEADDC1}" type="slidenum">
              <a:rPr lang="en-GB" smtClean="0"/>
              <a:t>‹#›</a:t>
            </a:fld>
            <a:endParaRPr lang="en-GB"/>
          </a:p>
        </p:txBody>
      </p:sp>
    </p:spTree>
    <p:extLst>
      <p:ext uri="{BB962C8B-B14F-4D97-AF65-F5344CB8AC3E}">
        <p14:creationId xmlns:p14="http://schemas.microsoft.com/office/powerpoint/2010/main" val="1449622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4B54113-2FDA-4692-B499-80D1C7F3E8BC}" type="datetimeFigureOut">
              <a:rPr lang="en-GB" smtClean="0"/>
              <a:t>16/01/2018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73AA89C-EF60-47D1-8510-447ADBEADDC1}" type="slidenum">
              <a:rPr lang="en-GB" smtClean="0"/>
              <a:t>‹#›</a:t>
            </a:fld>
            <a:endParaRPr lang="en-GB"/>
          </a:p>
        </p:txBody>
      </p:sp>
    </p:spTree>
    <p:extLst>
      <p:ext uri="{BB962C8B-B14F-4D97-AF65-F5344CB8AC3E}">
        <p14:creationId xmlns:p14="http://schemas.microsoft.com/office/powerpoint/2010/main" val="1985733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B54113-2FDA-4692-B499-80D1C7F3E8BC}" type="datetimeFigureOut">
              <a:rPr lang="en-GB" smtClean="0"/>
              <a:t>16/01/2018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73AA89C-EF60-47D1-8510-447ADBEADDC1}" type="slidenum">
              <a:rPr lang="en-GB" smtClean="0"/>
              <a:t>‹#›</a:t>
            </a:fld>
            <a:endParaRPr lang="en-GB"/>
          </a:p>
        </p:txBody>
      </p:sp>
    </p:spTree>
    <p:extLst>
      <p:ext uri="{BB962C8B-B14F-4D97-AF65-F5344CB8AC3E}">
        <p14:creationId xmlns:p14="http://schemas.microsoft.com/office/powerpoint/2010/main" val="344146333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14B54113-2FDA-4692-B499-80D1C7F3E8BC}" type="datetimeFigureOut">
              <a:rPr lang="en-GB" smtClean="0"/>
              <a:t>16/01/2018</a:t>
            </a:fld>
            <a:endParaRPr lang="en-GB"/>
          </a:p>
        </p:txBody>
      </p:sp>
      <p:sp>
        <p:nvSpPr>
          <p:cNvPr id="9" name="Footer Placeholder 8"/>
          <p:cNvSpPr>
            <a:spLocks noGrp="1"/>
          </p:cNvSpPr>
          <p:nvPr>
            <p:ph type="ftr" sz="quarter" idx="11"/>
          </p:nvPr>
        </p:nvSpPr>
        <p:spPr/>
        <p:txBody>
          <a:bodyPr/>
          <a:lstStyle>
            <a:lvl1pPr algn="r">
              <a:defRPr/>
            </a:lvl1pPr>
          </a:lstStyle>
          <a:p>
            <a:endParaRPr lang="en-GB"/>
          </a:p>
        </p:txBody>
      </p:sp>
      <p:sp>
        <p:nvSpPr>
          <p:cNvPr id="11" name="Slide Number Placeholder 10"/>
          <p:cNvSpPr>
            <a:spLocks noGrp="1"/>
          </p:cNvSpPr>
          <p:nvPr>
            <p:ph type="sldNum" sz="quarter" idx="12"/>
          </p:nvPr>
        </p:nvSpPr>
        <p:spPr>
          <a:xfrm>
            <a:off x="10396728" y="6227064"/>
            <a:ext cx="1463040" cy="256032"/>
          </a:xfrm>
        </p:spPr>
        <p:txBody>
          <a:bodyPr/>
          <a:lstStyle/>
          <a:p>
            <a:fld id="{973AA89C-EF60-47D1-8510-447ADBEADDC1}" type="slidenum">
              <a:rPr lang="en-GB" smtClean="0"/>
              <a:t>‹#›</a:t>
            </a:fld>
            <a:endParaRPr lang="en-GB"/>
          </a:p>
        </p:txBody>
      </p:sp>
      <p:sp>
        <p:nvSpPr>
          <p:cNvPr id="12" name="Rectangle 11"/>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2169426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6">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14B54113-2FDA-4692-B499-80D1C7F3E8BC}" type="datetimeFigureOut">
              <a:rPr lang="en-GB" smtClean="0"/>
              <a:t>16/01/2018</a:t>
            </a:fld>
            <a:endParaRPr lang="en-GB"/>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en-GB"/>
          </a:p>
        </p:txBody>
      </p:sp>
      <p:sp>
        <p:nvSpPr>
          <p:cNvPr id="7" name="Slide Number Placeholder 6"/>
          <p:cNvSpPr>
            <a:spLocks noGrp="1"/>
          </p:cNvSpPr>
          <p:nvPr>
            <p:ph type="sldNum" sz="quarter" idx="12"/>
          </p:nvPr>
        </p:nvSpPr>
        <p:spPr>
          <a:xfrm>
            <a:off x="10396728" y="6227064"/>
            <a:ext cx="1463040" cy="256032"/>
          </a:xfrm>
        </p:spPr>
        <p:txBody>
          <a:bodyPr/>
          <a:lstStyle/>
          <a:p>
            <a:fld id="{973AA89C-EF60-47D1-8510-447ADBEADDC1}" type="slidenum">
              <a:rPr lang="en-GB" smtClean="0"/>
              <a:t>‹#›</a:t>
            </a:fld>
            <a:endParaRPr lang="en-GB"/>
          </a:p>
        </p:txBody>
      </p:sp>
      <p:sp>
        <p:nvSpPr>
          <p:cNvPr id="10" name="Rectangle 9"/>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56639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14B54113-2FDA-4692-B499-80D1C7F3E8BC}" type="datetimeFigureOut">
              <a:rPr lang="en-GB" smtClean="0"/>
              <a:t>16/01/2018</a:t>
            </a:fld>
            <a:endParaRPr lang="en-GB"/>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GB"/>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973AA89C-EF60-47D1-8510-447ADBEADDC1}" type="slidenum">
              <a:rPr lang="en-GB" smtClean="0"/>
              <a:t>‹#›</a:t>
            </a:fld>
            <a:endParaRPr lang="en-GB"/>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extLst>
      <p:ext uri="{BB962C8B-B14F-4D97-AF65-F5344CB8AC3E}">
        <p14:creationId xmlns:p14="http://schemas.microsoft.com/office/powerpoint/2010/main" val="288111729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F1C33-5DA8-4B3A-BAA8-D0B5494B6FFD}"/>
              </a:ext>
            </a:extLst>
          </p:cNvPr>
          <p:cNvSpPr>
            <a:spLocks noGrp="1"/>
          </p:cNvSpPr>
          <p:nvPr>
            <p:ph type="ctrTitle"/>
          </p:nvPr>
        </p:nvSpPr>
        <p:spPr/>
        <p:txBody>
          <a:bodyPr/>
          <a:lstStyle/>
          <a:p>
            <a:r>
              <a:rPr lang="en-GB" dirty="0"/>
              <a:t>The Family</a:t>
            </a:r>
          </a:p>
        </p:txBody>
      </p:sp>
      <p:sp>
        <p:nvSpPr>
          <p:cNvPr id="3" name="Subtitle 2">
            <a:extLst>
              <a:ext uri="{FF2B5EF4-FFF2-40B4-BE49-F238E27FC236}">
                <a16:creationId xmlns:a16="http://schemas.microsoft.com/office/drawing/2014/main" id="{A74961CA-CB8E-4431-9BAA-888EC5FC85DE}"/>
              </a:ext>
            </a:extLst>
          </p:cNvPr>
          <p:cNvSpPr>
            <a:spLocks noGrp="1"/>
          </p:cNvSpPr>
          <p:nvPr>
            <p:ph type="subTitle" idx="1"/>
          </p:nvPr>
        </p:nvSpPr>
        <p:spPr/>
        <p:txBody>
          <a:bodyPr>
            <a:normAutofit fontScale="92500" lnSpcReduction="10000"/>
          </a:bodyPr>
          <a:lstStyle/>
          <a:p>
            <a:r>
              <a:rPr lang="en-GB" sz="2800" dirty="0"/>
              <a:t>Week 12</a:t>
            </a:r>
          </a:p>
        </p:txBody>
      </p:sp>
    </p:spTree>
    <p:extLst>
      <p:ext uri="{BB962C8B-B14F-4D97-AF65-F5344CB8AC3E}">
        <p14:creationId xmlns:p14="http://schemas.microsoft.com/office/powerpoint/2010/main" val="11252060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BFA17E-D0E9-426A-85FF-55986F6522AD}"/>
              </a:ext>
            </a:extLst>
          </p:cNvPr>
          <p:cNvSpPr>
            <a:spLocks noGrp="1"/>
          </p:cNvSpPr>
          <p:nvPr>
            <p:ph type="title"/>
          </p:nvPr>
        </p:nvSpPr>
        <p:spPr/>
        <p:txBody>
          <a:bodyPr>
            <a:normAutofit/>
          </a:bodyPr>
          <a:lstStyle/>
          <a:p>
            <a:pPr algn="ctr"/>
            <a:r>
              <a:rPr lang="en-GB" dirty="0"/>
              <a:t>Motherhood.</a:t>
            </a:r>
          </a:p>
        </p:txBody>
      </p:sp>
      <p:sp>
        <p:nvSpPr>
          <p:cNvPr id="5" name="Content Placeholder 4">
            <a:extLst>
              <a:ext uri="{FF2B5EF4-FFF2-40B4-BE49-F238E27FC236}">
                <a16:creationId xmlns:a16="http://schemas.microsoft.com/office/drawing/2014/main" id="{3B6C98F9-0CC8-4942-817A-41D8146D6E32}"/>
              </a:ext>
            </a:extLst>
          </p:cNvPr>
          <p:cNvSpPr>
            <a:spLocks noGrp="1"/>
          </p:cNvSpPr>
          <p:nvPr>
            <p:ph idx="1"/>
          </p:nvPr>
        </p:nvSpPr>
        <p:spPr/>
        <p:txBody>
          <a:bodyPr>
            <a:normAutofit lnSpcReduction="10000"/>
          </a:bodyPr>
          <a:lstStyle/>
          <a:p>
            <a:r>
              <a:rPr lang="en-GB" sz="2000" dirty="0"/>
              <a:t>Angel of the House: wife and mother natural role of women.</a:t>
            </a:r>
          </a:p>
          <a:p>
            <a:r>
              <a:rPr lang="en-GB" sz="2000" dirty="0"/>
              <a:t>Most women gave up work when married but working mothers increasingly criticised esp. factory workers.</a:t>
            </a:r>
          </a:p>
          <a:p>
            <a:r>
              <a:rPr lang="en-GB" sz="2000" dirty="0"/>
              <a:t>Blamed for social ills – personal rather than public problem (infant mortality, malnutrition etc)</a:t>
            </a:r>
          </a:p>
          <a:p>
            <a:r>
              <a:rPr lang="en-GB" sz="2000" dirty="0"/>
              <a:t>Economic necessity yet social anxiety surrounded issues such as child care, birth control, and gender roles exposing contradictions in ‘separate spheres’ ideology.</a:t>
            </a:r>
          </a:p>
          <a:p>
            <a:r>
              <a:rPr lang="en-GB" sz="2000" dirty="0"/>
              <a:t>Letter from ‘</a:t>
            </a:r>
            <a:r>
              <a:rPr lang="en-GB" sz="2000" dirty="0" err="1"/>
              <a:t>Blandini</a:t>
            </a:r>
            <a:r>
              <a:rPr lang="en-GB" sz="2000" dirty="0"/>
              <a:t>’ to the Bradford Observer (1871) called for adoption of 9 hour day for men and 6 hour day for women as:</a:t>
            </a:r>
          </a:p>
          <a:p>
            <a:pPr marL="0" indent="0">
              <a:buNone/>
            </a:pPr>
            <a:r>
              <a:rPr lang="en-GB" sz="2000" dirty="0"/>
              <a:t>‘wives and daughters shall be restricted to six hours per day, to give them a chance to learn domestic duties, for why should females be employed outside the domestic hearth. The domestic hearth is the only sphere in which they can shine in all their brilliance. What business have they outside of it?’ </a:t>
            </a:r>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073358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03AD7-988C-4F16-9165-A20FAA316F48}"/>
              </a:ext>
            </a:extLst>
          </p:cNvPr>
          <p:cNvSpPr>
            <a:spLocks noGrp="1"/>
          </p:cNvSpPr>
          <p:nvPr>
            <p:ph type="title"/>
          </p:nvPr>
        </p:nvSpPr>
        <p:spPr/>
        <p:txBody>
          <a:bodyPr>
            <a:normAutofit/>
          </a:bodyPr>
          <a:lstStyle/>
          <a:p>
            <a:pPr algn="ctr"/>
            <a:r>
              <a:rPr lang="en-GB" dirty="0"/>
              <a:t>Fatherhood </a:t>
            </a:r>
          </a:p>
        </p:txBody>
      </p:sp>
      <p:sp>
        <p:nvSpPr>
          <p:cNvPr id="3" name="Content Placeholder 2">
            <a:extLst>
              <a:ext uri="{FF2B5EF4-FFF2-40B4-BE49-F238E27FC236}">
                <a16:creationId xmlns:a16="http://schemas.microsoft.com/office/drawing/2014/main" id="{64DC5959-306B-4980-8FF3-D32A78FACEAA}"/>
              </a:ext>
            </a:extLst>
          </p:cNvPr>
          <p:cNvSpPr>
            <a:spLocks noGrp="1"/>
          </p:cNvSpPr>
          <p:nvPr>
            <p:ph idx="1"/>
          </p:nvPr>
        </p:nvSpPr>
        <p:spPr/>
        <p:txBody>
          <a:bodyPr>
            <a:normAutofit lnSpcReduction="10000"/>
          </a:bodyPr>
          <a:lstStyle/>
          <a:p>
            <a:pPr marL="0" indent="0">
              <a:buNone/>
            </a:pPr>
            <a:r>
              <a:rPr lang="en-GB" sz="2400" u="sng" dirty="0"/>
              <a:t>John Tosh: Domesticity and Manliness (1991)</a:t>
            </a:r>
          </a:p>
          <a:p>
            <a:r>
              <a:rPr lang="en-GB" sz="2400" dirty="0"/>
              <a:t>1800 - Stern, aloof, authoritarian father stereotype.</a:t>
            </a:r>
          </a:p>
          <a:p>
            <a:r>
              <a:rPr lang="en-GB" sz="2400" dirty="0"/>
              <a:t>Warmth and affection associated with mother. Effeminate to show emotion.</a:t>
            </a:r>
          </a:p>
          <a:p>
            <a:r>
              <a:rPr lang="en-GB" sz="2400" dirty="0"/>
              <a:t>Fathers withhold love from sons to fit them for real world.</a:t>
            </a:r>
          </a:p>
          <a:p>
            <a:r>
              <a:rPr lang="en-GB" sz="2400" dirty="0"/>
              <a:t>Secularisation made moral discipline at home imperative.</a:t>
            </a:r>
          </a:p>
          <a:p>
            <a:r>
              <a:rPr lang="en-GB" sz="2400" dirty="0"/>
              <a:t>Up to 1850: fatherhood a ‘crucial stage in winning social recognition as an adult, fully masculine person’.</a:t>
            </a:r>
          </a:p>
          <a:p>
            <a:r>
              <a:rPr lang="en-GB" sz="2400" dirty="0"/>
              <a:t>Thereafter, ‘</a:t>
            </a:r>
            <a:r>
              <a:rPr lang="en-GB" sz="2400" b="1" dirty="0"/>
              <a:t>flight from domesticity</a:t>
            </a:r>
            <a:r>
              <a:rPr lang="en-GB" sz="2400" dirty="0"/>
              <a:t>’ marginalises importance of family to male status. Reinforced by army, church, scouts, schools. </a:t>
            </a:r>
          </a:p>
          <a:p>
            <a:pPr marL="0" indent="0">
              <a:buNone/>
            </a:pPr>
            <a:endParaRPr lang="en-GB" dirty="0"/>
          </a:p>
          <a:p>
            <a:endParaRPr lang="en-GB" dirty="0"/>
          </a:p>
          <a:p>
            <a:endParaRPr lang="en-GB" dirty="0"/>
          </a:p>
        </p:txBody>
      </p:sp>
    </p:spTree>
    <p:extLst>
      <p:ext uri="{BB962C8B-B14F-4D97-AF65-F5344CB8AC3E}">
        <p14:creationId xmlns:p14="http://schemas.microsoft.com/office/powerpoint/2010/main" val="16431189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477AD-FC0E-4635-AF28-B43C8E9B6C7F}"/>
              </a:ext>
            </a:extLst>
          </p:cNvPr>
          <p:cNvSpPr>
            <a:spLocks noGrp="1"/>
          </p:cNvSpPr>
          <p:nvPr>
            <p:ph type="title"/>
          </p:nvPr>
        </p:nvSpPr>
        <p:spPr/>
        <p:txBody>
          <a:bodyPr/>
          <a:lstStyle/>
          <a:p>
            <a:pPr algn="ctr"/>
            <a:r>
              <a:rPr lang="en-GB" dirty="0"/>
              <a:t>Fatherhood Cont.</a:t>
            </a:r>
          </a:p>
        </p:txBody>
      </p:sp>
      <p:sp>
        <p:nvSpPr>
          <p:cNvPr id="3" name="Content Placeholder 2">
            <a:extLst>
              <a:ext uri="{FF2B5EF4-FFF2-40B4-BE49-F238E27FC236}">
                <a16:creationId xmlns:a16="http://schemas.microsoft.com/office/drawing/2014/main" id="{0696CCE8-9E30-4DA2-B2E8-70BB390ABEA1}"/>
              </a:ext>
            </a:extLst>
          </p:cNvPr>
          <p:cNvSpPr>
            <a:spLocks noGrp="1"/>
          </p:cNvSpPr>
          <p:nvPr>
            <p:ph idx="1"/>
          </p:nvPr>
        </p:nvSpPr>
        <p:spPr/>
        <p:txBody>
          <a:bodyPr>
            <a:normAutofit fontScale="85000" lnSpcReduction="20000"/>
          </a:bodyPr>
          <a:lstStyle/>
          <a:p>
            <a:pPr marL="0" indent="0">
              <a:buNone/>
            </a:pPr>
            <a:r>
              <a:rPr lang="en-GB" sz="2700" u="sng" dirty="0"/>
              <a:t>Julie-Marie Strange: Fatherhood and Working Class (2015)</a:t>
            </a:r>
          </a:p>
          <a:p>
            <a:r>
              <a:rPr lang="en-GB" sz="2700" dirty="0"/>
              <a:t>Working-class fathers overlooked by historians, seen as ‘absent fathers’ and studied in predominantly economic role.</a:t>
            </a:r>
          </a:p>
          <a:p>
            <a:r>
              <a:rPr lang="en-GB" sz="2700" dirty="0"/>
              <a:t>Fatherhood marginalised by state, philanthropists and welfare reform. ‘The Family’ perceived as mother and children.</a:t>
            </a:r>
          </a:p>
          <a:p>
            <a:r>
              <a:rPr lang="en-GB" sz="2700" dirty="0"/>
              <a:t>Idea of authoritarian father or bully exaggerated by contemporary social reformers and historians. </a:t>
            </a:r>
          </a:p>
          <a:p>
            <a:r>
              <a:rPr lang="en-GB" sz="2700" dirty="0"/>
              <a:t>Personal testimony shows fathers often affectionate.</a:t>
            </a:r>
          </a:p>
          <a:p>
            <a:r>
              <a:rPr lang="en-GB" sz="2700" dirty="0"/>
              <a:t>Throughout 20</a:t>
            </a:r>
            <a:r>
              <a:rPr lang="en-GB" sz="2700" baseline="30000" dirty="0"/>
              <a:t>th</a:t>
            </a:r>
            <a:r>
              <a:rPr lang="en-GB" sz="2700" dirty="0"/>
              <a:t> century continuous development of ‘hands on’ father or ‘new man’.</a:t>
            </a:r>
          </a:p>
          <a:p>
            <a:r>
              <a:rPr lang="en-GB" sz="2700" dirty="0"/>
              <a:t>E.g. father-craft classes in interwar era or admittance of men to labour room in 1960s.</a:t>
            </a:r>
          </a:p>
          <a:p>
            <a:endParaRPr lang="en-GB" dirty="0"/>
          </a:p>
        </p:txBody>
      </p:sp>
    </p:spTree>
    <p:extLst>
      <p:ext uri="{BB962C8B-B14F-4D97-AF65-F5344CB8AC3E}">
        <p14:creationId xmlns:p14="http://schemas.microsoft.com/office/powerpoint/2010/main" val="1958325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362D0E5-698E-42D5-A64D-82A6222E2B8D}"/>
              </a:ext>
            </a:extLst>
          </p:cNvPr>
          <p:cNvSpPr>
            <a:spLocks noGrp="1"/>
          </p:cNvSpPr>
          <p:nvPr>
            <p:ph type="title"/>
          </p:nvPr>
        </p:nvSpPr>
        <p:spPr/>
        <p:txBody>
          <a:bodyPr/>
          <a:lstStyle/>
          <a:p>
            <a:r>
              <a:rPr lang="en-GB" dirty="0"/>
              <a:t>Golden Age of childhood</a:t>
            </a:r>
          </a:p>
        </p:txBody>
      </p:sp>
    </p:spTree>
    <p:extLst>
      <p:ext uri="{BB962C8B-B14F-4D97-AF65-F5344CB8AC3E}">
        <p14:creationId xmlns:p14="http://schemas.microsoft.com/office/powerpoint/2010/main" val="9780740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637903-4D35-4B0B-BC46-CF7CFE3B818A}"/>
              </a:ext>
            </a:extLst>
          </p:cNvPr>
          <p:cNvSpPr>
            <a:spLocks noGrp="1"/>
          </p:cNvSpPr>
          <p:nvPr>
            <p:ph type="title"/>
          </p:nvPr>
        </p:nvSpPr>
        <p:spPr>
          <a:xfrm>
            <a:off x="1066800" y="642594"/>
            <a:ext cx="10058400" cy="855280"/>
          </a:xfrm>
        </p:spPr>
        <p:txBody>
          <a:bodyPr/>
          <a:lstStyle/>
          <a:p>
            <a:pPr algn="ctr"/>
            <a:r>
              <a:rPr lang="en-GB" dirty="0"/>
              <a:t>Perceptions of childhood.</a:t>
            </a:r>
          </a:p>
        </p:txBody>
      </p:sp>
      <p:sp>
        <p:nvSpPr>
          <p:cNvPr id="5" name="Content Placeholder 4">
            <a:extLst>
              <a:ext uri="{FF2B5EF4-FFF2-40B4-BE49-F238E27FC236}">
                <a16:creationId xmlns:a16="http://schemas.microsoft.com/office/drawing/2014/main" id="{DB390DE9-4D6D-42C6-BBBC-384910075F52}"/>
              </a:ext>
            </a:extLst>
          </p:cNvPr>
          <p:cNvSpPr>
            <a:spLocks noGrp="1"/>
          </p:cNvSpPr>
          <p:nvPr>
            <p:ph idx="1"/>
          </p:nvPr>
        </p:nvSpPr>
        <p:spPr>
          <a:xfrm>
            <a:off x="600891" y="1680754"/>
            <a:ext cx="11007635" cy="4354287"/>
          </a:xfrm>
        </p:spPr>
        <p:txBody>
          <a:bodyPr>
            <a:normAutofit/>
          </a:bodyPr>
          <a:lstStyle/>
          <a:p>
            <a:r>
              <a:rPr lang="en-GB" sz="2400" dirty="0"/>
              <a:t>Before 18</a:t>
            </a:r>
            <a:r>
              <a:rPr lang="en-GB" sz="2400" baseline="30000" dirty="0"/>
              <a:t>th</a:t>
            </a:r>
            <a:r>
              <a:rPr lang="en-GB" sz="2400" dirty="0"/>
              <a:t> century – children needed close supervision and moral guidance as training for adulthood. If left unchecked their sinful nature (present in all humans) will triumph.</a:t>
            </a:r>
          </a:p>
          <a:p>
            <a:r>
              <a:rPr lang="en-GB" sz="2400" dirty="0"/>
              <a:t>Idealised from 18</a:t>
            </a:r>
            <a:r>
              <a:rPr lang="en-GB" sz="2400" baseline="30000" dirty="0"/>
              <a:t>th</a:t>
            </a:r>
            <a:r>
              <a:rPr lang="en-GB" sz="2400" dirty="0"/>
              <a:t> century on: children seen as innocent and in need of protection from the corrupt world (Rousseau)</a:t>
            </a:r>
          </a:p>
          <a:p>
            <a:r>
              <a:rPr lang="en-GB" sz="2400" dirty="0"/>
              <a:t>‘Behold, children are a heritage from the LORD, the fruit of the womb a reward. Like arrows in the hand of a warrior are the children of one’s youth. Blessed is the man who fills his quiver with them!’ (Psalm 127:3-5)</a:t>
            </a:r>
          </a:p>
          <a:p>
            <a:r>
              <a:rPr lang="en-GB" sz="2400" dirty="0"/>
              <a:t>Not just a economic necessity but a blessing. Fewer children per family but spend more time with them.</a:t>
            </a:r>
          </a:p>
          <a:p>
            <a:r>
              <a:rPr lang="en-GB" sz="2400" dirty="0"/>
              <a:t>Romanticising of childhood common in Victorian and Edwardian society. </a:t>
            </a:r>
          </a:p>
        </p:txBody>
      </p:sp>
    </p:spTree>
    <p:extLst>
      <p:ext uri="{BB962C8B-B14F-4D97-AF65-F5344CB8AC3E}">
        <p14:creationId xmlns:p14="http://schemas.microsoft.com/office/powerpoint/2010/main" val="1132348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DD581-416C-4249-9E6F-7D8B55A10693}"/>
              </a:ext>
            </a:extLst>
          </p:cNvPr>
          <p:cNvSpPr>
            <a:spLocks noGrp="1"/>
          </p:cNvSpPr>
          <p:nvPr>
            <p:ph type="title"/>
          </p:nvPr>
        </p:nvSpPr>
        <p:spPr>
          <a:xfrm>
            <a:off x="1066800" y="529383"/>
            <a:ext cx="10058400" cy="855280"/>
          </a:xfrm>
        </p:spPr>
        <p:txBody>
          <a:bodyPr/>
          <a:lstStyle/>
          <a:p>
            <a:r>
              <a:rPr lang="en-GB" dirty="0"/>
              <a:t>Conclusions</a:t>
            </a:r>
          </a:p>
        </p:txBody>
      </p:sp>
      <p:sp>
        <p:nvSpPr>
          <p:cNvPr id="3" name="Content Placeholder 2">
            <a:extLst>
              <a:ext uri="{FF2B5EF4-FFF2-40B4-BE49-F238E27FC236}">
                <a16:creationId xmlns:a16="http://schemas.microsoft.com/office/drawing/2014/main" id="{C973E039-9C7B-4FE8-ACF6-9BF2856483ED}"/>
              </a:ext>
            </a:extLst>
          </p:cNvPr>
          <p:cNvSpPr>
            <a:spLocks noGrp="1"/>
          </p:cNvSpPr>
          <p:nvPr>
            <p:ph idx="1"/>
          </p:nvPr>
        </p:nvSpPr>
        <p:spPr>
          <a:xfrm>
            <a:off x="400595" y="1384663"/>
            <a:ext cx="11434354" cy="5111931"/>
          </a:xfrm>
        </p:spPr>
        <p:txBody>
          <a:bodyPr>
            <a:normAutofit lnSpcReduction="10000"/>
          </a:bodyPr>
          <a:lstStyle/>
          <a:p>
            <a:r>
              <a:rPr lang="en-GB" sz="2400" dirty="0"/>
              <a:t>Victorians idealised and romanticised everything from courtship to childhood.</a:t>
            </a:r>
          </a:p>
          <a:p>
            <a:r>
              <a:rPr lang="en-GB" sz="2400" dirty="0"/>
              <a:t>Reality of family life seldom lived up to ideals. At the same time the ‘</a:t>
            </a:r>
            <a:r>
              <a:rPr lang="en-GB" sz="2400" b="1" dirty="0"/>
              <a:t>cult of family</a:t>
            </a:r>
            <a:r>
              <a:rPr lang="en-GB" sz="2400" dirty="0"/>
              <a:t>’ took hold, family size was declining, masculinity was being reimagined as ‘</a:t>
            </a:r>
            <a:r>
              <a:rPr lang="en-GB" sz="2400" b="1" dirty="0"/>
              <a:t>flight from domesticity</a:t>
            </a:r>
            <a:r>
              <a:rPr lang="en-GB" sz="2400" dirty="0"/>
              <a:t>’ and divorces were increasing in number.</a:t>
            </a:r>
          </a:p>
          <a:p>
            <a:r>
              <a:rPr lang="en-GB" sz="2400" dirty="0"/>
              <a:t>The religious ideas of sacred nature of marriage and of the natural evil of children diminished as </a:t>
            </a:r>
            <a:r>
              <a:rPr lang="en-GB" sz="2400" b="1" dirty="0"/>
              <a:t>secularisation</a:t>
            </a:r>
            <a:r>
              <a:rPr lang="en-GB" sz="2400" dirty="0"/>
              <a:t>/enlightenment progressed. Instead children a blessing while state more willing to intervene in abusive marriages.</a:t>
            </a:r>
          </a:p>
          <a:p>
            <a:r>
              <a:rPr lang="en-GB" sz="2400" b="1" dirty="0"/>
              <a:t>Industrialisation</a:t>
            </a:r>
            <a:r>
              <a:rPr lang="en-GB" sz="2400" dirty="0"/>
              <a:t> separated home and work entrenching separate sphere ideology but this divide was seldom upheld in reality especially amongst working classes where economic necessity prevented women solely adopting ‘</a:t>
            </a:r>
            <a:r>
              <a:rPr lang="en-GB" sz="2400" b="1" dirty="0"/>
              <a:t>angel of house</a:t>
            </a:r>
            <a:r>
              <a:rPr lang="en-GB" sz="2400" dirty="0"/>
              <a:t>’ role.</a:t>
            </a:r>
          </a:p>
          <a:p>
            <a:r>
              <a:rPr lang="en-GB" sz="2400" dirty="0"/>
              <a:t>Beware stereotypes. Easy to think of marriage and motherhood as ‘</a:t>
            </a:r>
            <a:r>
              <a:rPr lang="en-GB" sz="2400" b="1" dirty="0"/>
              <a:t>gilded cage</a:t>
            </a:r>
            <a:r>
              <a:rPr lang="en-GB" sz="2400" dirty="0"/>
              <a:t>’ for women. Easy to view men as absent, abusive or detached. Testimonies increasingly reveal the problematic nature of generalisations.</a:t>
            </a:r>
          </a:p>
        </p:txBody>
      </p:sp>
    </p:spTree>
    <p:extLst>
      <p:ext uri="{BB962C8B-B14F-4D97-AF65-F5344CB8AC3E}">
        <p14:creationId xmlns:p14="http://schemas.microsoft.com/office/powerpoint/2010/main" val="3105813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A2AD6B69-E0A0-476D-9EE1-6B69F04C59F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6BE10A1-AD5F-4AB3-8A94-41D62B494AD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4419599" cy="6382512"/>
          </a:xfrm>
          <a:prstGeom prst="rect">
            <a:avLst/>
          </a:prstGeom>
          <a:solidFill>
            <a:schemeClr val="bg2"/>
          </a:solidFill>
          <a:ln w="6350" cap="flat" cmpd="sng" algn="ctr">
            <a:noFill/>
            <a:prstDash val="solid"/>
          </a:ln>
          <a:effectLst>
            <a:softEdge rad="0"/>
          </a:effectLst>
        </p:spPr>
      </p:sp>
      <p:sp>
        <p:nvSpPr>
          <p:cNvPr id="23" name="Rectangle 22">
            <a:extLst>
              <a:ext uri="{FF2B5EF4-FFF2-40B4-BE49-F238E27FC236}">
                <a16:creationId xmlns:a16="http://schemas.microsoft.com/office/drawing/2014/main" id="{5684BFFE-6A90-4311-ACD5-B34177D4646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4122323" cy="6108192"/>
          </a:xfrm>
          <a:prstGeom prst="rect">
            <a:avLst/>
          </a:prstGeom>
          <a:noFill/>
          <a:ln w="6350" cap="sq" cmpd="sng" algn="ctr">
            <a:solidFill>
              <a:schemeClr val="tx1">
                <a:lumMod val="75000"/>
                <a:lumOff val="25000"/>
              </a:schemeClr>
            </a:solidFill>
            <a:prstDash val="solid"/>
            <a:miter lim="800000"/>
          </a:ln>
          <a:effectLst/>
        </p:spPr>
      </p:sp>
      <p:sp>
        <p:nvSpPr>
          <p:cNvPr id="2" name="Title 1">
            <a:extLst>
              <a:ext uri="{FF2B5EF4-FFF2-40B4-BE49-F238E27FC236}">
                <a16:creationId xmlns:a16="http://schemas.microsoft.com/office/drawing/2014/main" id="{7AC59223-3735-433A-8EAF-2DD5D48A22F3}"/>
              </a:ext>
            </a:extLst>
          </p:cNvPr>
          <p:cNvSpPr>
            <a:spLocks noGrp="1"/>
          </p:cNvSpPr>
          <p:nvPr>
            <p:ph type="title"/>
          </p:nvPr>
        </p:nvSpPr>
        <p:spPr>
          <a:xfrm>
            <a:off x="573409" y="559477"/>
            <a:ext cx="3765200" cy="5709931"/>
          </a:xfrm>
        </p:spPr>
        <p:txBody>
          <a:bodyPr>
            <a:normAutofit/>
          </a:bodyPr>
          <a:lstStyle/>
          <a:p>
            <a:pPr algn="ctr"/>
            <a:r>
              <a:rPr lang="en-GB" dirty="0"/>
              <a:t>Overview:</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1908259765"/>
              </p:ext>
            </p:extLst>
          </p:nvPr>
        </p:nvGraphicFramePr>
        <p:xfrm>
          <a:off x="5478124" y="800947"/>
          <a:ext cx="5906181" cy="5230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79356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1AE4167-4D40-4918-B6D4-2724395A65A4}"/>
              </a:ext>
            </a:extLst>
          </p:cNvPr>
          <p:cNvSpPr>
            <a:spLocks noGrp="1"/>
          </p:cNvSpPr>
          <p:nvPr>
            <p:ph type="title"/>
          </p:nvPr>
        </p:nvSpPr>
        <p:spPr/>
        <p:txBody>
          <a:bodyPr/>
          <a:lstStyle/>
          <a:p>
            <a:r>
              <a:rPr lang="en-GB" dirty="0"/>
              <a:t>Ideals v Reality</a:t>
            </a:r>
          </a:p>
        </p:txBody>
      </p:sp>
    </p:spTree>
    <p:extLst>
      <p:ext uri="{BB962C8B-B14F-4D97-AF65-F5344CB8AC3E}">
        <p14:creationId xmlns:p14="http://schemas.microsoft.com/office/powerpoint/2010/main" val="2991496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Family values</a:t>
            </a:r>
          </a:p>
        </p:txBody>
      </p:sp>
      <p:sp>
        <p:nvSpPr>
          <p:cNvPr id="3" name="Content Placeholder 2"/>
          <p:cNvSpPr>
            <a:spLocks noGrp="1"/>
          </p:cNvSpPr>
          <p:nvPr>
            <p:ph idx="1"/>
          </p:nvPr>
        </p:nvSpPr>
        <p:spPr/>
        <p:txBody>
          <a:bodyPr>
            <a:normAutofit fontScale="92500" lnSpcReduction="10000"/>
          </a:bodyPr>
          <a:lstStyle/>
          <a:p>
            <a:pPr>
              <a:lnSpc>
                <a:spcPct val="90000"/>
              </a:lnSpc>
            </a:pPr>
            <a:r>
              <a:rPr lang="en-GB" sz="2800" dirty="0"/>
              <a:t>Retreat from stress and turmoil of industrial world </a:t>
            </a:r>
          </a:p>
          <a:p>
            <a:pPr>
              <a:lnSpc>
                <a:spcPct val="90000"/>
              </a:lnSpc>
            </a:pPr>
            <a:r>
              <a:rPr lang="en-GB" sz="2800" dirty="0"/>
              <a:t>Idealised as centre of stability </a:t>
            </a:r>
          </a:p>
          <a:p>
            <a:pPr>
              <a:lnSpc>
                <a:spcPct val="90000"/>
              </a:lnSpc>
            </a:pPr>
            <a:r>
              <a:rPr lang="en-GB" sz="2800" dirty="0"/>
              <a:t>Household viewed as separate from the world of work fostering love, co-operation, and peace </a:t>
            </a:r>
          </a:p>
          <a:p>
            <a:pPr>
              <a:lnSpc>
                <a:spcPct val="90000"/>
              </a:lnSpc>
            </a:pPr>
            <a:r>
              <a:rPr lang="en-GB" sz="2800" dirty="0"/>
              <a:t>Differentiation of sexual spheres: men in public sphere and married women in the home: </a:t>
            </a:r>
          </a:p>
          <a:p>
            <a:pPr marL="274320" lvl="1" indent="0">
              <a:lnSpc>
                <a:spcPct val="90000"/>
              </a:lnSpc>
              <a:buNone/>
            </a:pPr>
            <a:r>
              <a:rPr lang="en-GB" sz="2400" dirty="0"/>
              <a:t>‘There can be no security to society, no honour, no prosperity, no dignity at home, no nobleness of attitude towards foreign nations, unless the strength of the people rests upon the purity and firmness of the domestic system’ (Shaftesbury)</a:t>
            </a:r>
          </a:p>
          <a:p>
            <a:pPr>
              <a:lnSpc>
                <a:spcPct val="90000"/>
              </a:lnSpc>
            </a:pPr>
            <a:r>
              <a:rPr lang="en-GB" sz="2800" dirty="0"/>
              <a:t>Pleasures and virtues of home life were major theme in art and literature. </a:t>
            </a:r>
          </a:p>
          <a:p>
            <a:pPr marL="0" indent="0">
              <a:lnSpc>
                <a:spcPct val="90000"/>
              </a:lnSpc>
              <a:buNone/>
            </a:pPr>
            <a:endParaRPr lang="en-GB" dirty="0"/>
          </a:p>
        </p:txBody>
      </p:sp>
    </p:spTree>
    <p:extLst>
      <p:ext uri="{BB962C8B-B14F-4D97-AF65-F5344CB8AC3E}">
        <p14:creationId xmlns:p14="http://schemas.microsoft.com/office/powerpoint/2010/main" val="3498100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4B722-D0A2-4637-9E90-BC1B8EC372AF}"/>
              </a:ext>
            </a:extLst>
          </p:cNvPr>
          <p:cNvSpPr>
            <a:spLocks noGrp="1"/>
          </p:cNvSpPr>
          <p:nvPr>
            <p:ph type="title"/>
          </p:nvPr>
        </p:nvSpPr>
        <p:spPr/>
        <p:txBody>
          <a:bodyPr/>
          <a:lstStyle/>
          <a:p>
            <a:pPr algn="ctr"/>
            <a:r>
              <a:rPr lang="en-GB" dirty="0"/>
              <a:t>Reality: family structure</a:t>
            </a:r>
          </a:p>
        </p:txBody>
      </p:sp>
      <p:sp>
        <p:nvSpPr>
          <p:cNvPr id="3" name="Content Placeholder 2">
            <a:extLst>
              <a:ext uri="{FF2B5EF4-FFF2-40B4-BE49-F238E27FC236}">
                <a16:creationId xmlns:a16="http://schemas.microsoft.com/office/drawing/2014/main" id="{5399FECB-1976-4EF6-968E-318C22B0B1C0}"/>
              </a:ext>
            </a:extLst>
          </p:cNvPr>
          <p:cNvSpPr>
            <a:spLocks noGrp="1"/>
          </p:cNvSpPr>
          <p:nvPr>
            <p:ph idx="1"/>
          </p:nvPr>
        </p:nvSpPr>
        <p:spPr/>
        <p:txBody>
          <a:bodyPr>
            <a:normAutofit/>
          </a:bodyPr>
          <a:lstStyle/>
          <a:p>
            <a:r>
              <a:rPr lang="en-GB" sz="2400" dirty="0"/>
              <a:t>Middle class: Family structure was primarily nuclear. Isolated from larger kinship network (except spinsters).</a:t>
            </a:r>
          </a:p>
          <a:p>
            <a:r>
              <a:rPr lang="en-GB" sz="2400" dirty="0"/>
              <a:t>Aristocracy: close kinship ties beyond nuclear core. Dependant on patriarch for allowance.</a:t>
            </a:r>
          </a:p>
          <a:p>
            <a:r>
              <a:rPr lang="en-GB" sz="2400" dirty="0"/>
              <a:t>Working class: close kinship ties beyond nuclear core. Mutual support in times of crisis.</a:t>
            </a:r>
          </a:p>
          <a:p>
            <a:endParaRPr lang="en-GB" dirty="0"/>
          </a:p>
        </p:txBody>
      </p:sp>
    </p:spTree>
    <p:extLst>
      <p:ext uri="{BB962C8B-B14F-4D97-AF65-F5344CB8AC3E}">
        <p14:creationId xmlns:p14="http://schemas.microsoft.com/office/powerpoint/2010/main" val="3185740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E6527-EFA8-4E4E-B844-B56686594A69}"/>
              </a:ext>
            </a:extLst>
          </p:cNvPr>
          <p:cNvSpPr>
            <a:spLocks noGrp="1"/>
          </p:cNvSpPr>
          <p:nvPr>
            <p:ph type="title"/>
          </p:nvPr>
        </p:nvSpPr>
        <p:spPr/>
        <p:txBody>
          <a:bodyPr>
            <a:normAutofit/>
          </a:bodyPr>
          <a:lstStyle/>
          <a:p>
            <a:pPr algn="ctr"/>
            <a:r>
              <a:rPr lang="en-GB" dirty="0"/>
              <a:t>Reality: family size</a:t>
            </a:r>
          </a:p>
        </p:txBody>
      </p:sp>
      <p:sp>
        <p:nvSpPr>
          <p:cNvPr id="3" name="Content Placeholder 2">
            <a:extLst>
              <a:ext uri="{FF2B5EF4-FFF2-40B4-BE49-F238E27FC236}">
                <a16:creationId xmlns:a16="http://schemas.microsoft.com/office/drawing/2014/main" id="{8B4D0F9B-AEF7-470E-88CB-BEE88D3586A3}"/>
              </a:ext>
            </a:extLst>
          </p:cNvPr>
          <p:cNvSpPr>
            <a:spLocks noGrp="1"/>
          </p:cNvSpPr>
          <p:nvPr>
            <p:ph idx="1"/>
          </p:nvPr>
        </p:nvSpPr>
        <p:spPr/>
        <p:txBody>
          <a:bodyPr>
            <a:normAutofit/>
          </a:bodyPr>
          <a:lstStyle/>
          <a:p>
            <a:pPr>
              <a:lnSpc>
                <a:spcPct val="90000"/>
              </a:lnSpc>
            </a:pPr>
            <a:r>
              <a:rPr lang="en-GB" sz="2400" dirty="0"/>
              <a:t>1861: 67% of families headed married couples. 18% by widows/widowers and 15% by bachelors/spinsters. </a:t>
            </a:r>
          </a:p>
          <a:p>
            <a:pPr>
              <a:lnSpc>
                <a:spcPct val="90000"/>
              </a:lnSpc>
            </a:pPr>
            <a:r>
              <a:rPr lang="en-GB" sz="2400" dirty="0"/>
              <a:t>From 1870 there were changes in the composition of families. </a:t>
            </a:r>
          </a:p>
          <a:p>
            <a:pPr>
              <a:lnSpc>
                <a:spcPct val="90000"/>
              </a:lnSpc>
            </a:pPr>
            <a:r>
              <a:rPr lang="en-GB" sz="2400" dirty="0"/>
              <a:t>The mortality rate began to fall due to improving standard of living, better nutrition, public health reforms, and the decline in death by infectious diseases. </a:t>
            </a:r>
          </a:p>
          <a:p>
            <a:pPr>
              <a:lnSpc>
                <a:spcPct val="90000"/>
              </a:lnSpc>
            </a:pPr>
            <a:r>
              <a:rPr lang="en-GB" sz="2400" dirty="0"/>
              <a:t>Also fall in the birth-rate which meant number of children in families fell. </a:t>
            </a:r>
          </a:p>
          <a:p>
            <a:pPr lvl="1">
              <a:lnSpc>
                <a:spcPct val="90000"/>
              </a:lnSpc>
            </a:pPr>
            <a:r>
              <a:rPr lang="en-GB" sz="2000" dirty="0"/>
              <a:t>Marriages in the late 1860s produced an average of 6.16 children. </a:t>
            </a:r>
          </a:p>
          <a:p>
            <a:pPr lvl="1">
              <a:lnSpc>
                <a:spcPct val="90000"/>
              </a:lnSpc>
            </a:pPr>
            <a:r>
              <a:rPr lang="en-GB" sz="2000" dirty="0"/>
              <a:t>By 1870s 43% of women had between 5 and 9 children and  18% had ten or more. </a:t>
            </a:r>
          </a:p>
          <a:p>
            <a:pPr lvl="1">
              <a:lnSpc>
                <a:spcPct val="90000"/>
              </a:lnSpc>
            </a:pPr>
            <a:r>
              <a:rPr lang="en-GB" sz="2000" dirty="0"/>
              <a:t>By 1881 this had fallen to 5.27. </a:t>
            </a:r>
          </a:p>
          <a:p>
            <a:pPr lvl="1">
              <a:lnSpc>
                <a:spcPct val="90000"/>
              </a:lnSpc>
            </a:pPr>
            <a:r>
              <a:rPr lang="en-GB" sz="2000" dirty="0"/>
              <a:t>By 1914 much more dramatically to 2.73.</a:t>
            </a:r>
          </a:p>
          <a:p>
            <a:pPr>
              <a:lnSpc>
                <a:spcPct val="90000"/>
              </a:lnSpc>
            </a:pPr>
            <a:endParaRPr lang="en-GB" dirty="0"/>
          </a:p>
        </p:txBody>
      </p:sp>
    </p:spTree>
    <p:extLst>
      <p:ext uri="{BB962C8B-B14F-4D97-AF65-F5344CB8AC3E}">
        <p14:creationId xmlns:p14="http://schemas.microsoft.com/office/powerpoint/2010/main" val="552668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FEEDF3-4880-4610-BFB9-BC6DC018A4B1}"/>
              </a:ext>
            </a:extLst>
          </p:cNvPr>
          <p:cNvSpPr>
            <a:spLocks noGrp="1"/>
          </p:cNvSpPr>
          <p:nvPr>
            <p:ph type="title"/>
          </p:nvPr>
        </p:nvSpPr>
        <p:spPr>
          <a:xfrm>
            <a:off x="1445623" y="2094309"/>
            <a:ext cx="9353006" cy="2587752"/>
          </a:xfrm>
        </p:spPr>
        <p:txBody>
          <a:bodyPr/>
          <a:lstStyle/>
          <a:p>
            <a:r>
              <a:rPr lang="en-GB" dirty="0"/>
              <a:t>the Private Sphere?</a:t>
            </a:r>
          </a:p>
        </p:txBody>
      </p:sp>
    </p:spTree>
    <p:extLst>
      <p:ext uri="{BB962C8B-B14F-4D97-AF65-F5344CB8AC3E}">
        <p14:creationId xmlns:p14="http://schemas.microsoft.com/office/powerpoint/2010/main" val="255843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6636FC-DE2F-4839-8AF9-DCDA17D8B475}"/>
              </a:ext>
            </a:extLst>
          </p:cNvPr>
          <p:cNvSpPr>
            <a:spLocks noGrp="1"/>
          </p:cNvSpPr>
          <p:nvPr>
            <p:ph type="title"/>
          </p:nvPr>
        </p:nvSpPr>
        <p:spPr/>
        <p:txBody>
          <a:bodyPr>
            <a:normAutofit/>
          </a:bodyPr>
          <a:lstStyle/>
          <a:p>
            <a:r>
              <a:rPr lang="en-GB" dirty="0"/>
              <a:t>Private Sphere?</a:t>
            </a:r>
          </a:p>
        </p:txBody>
      </p:sp>
      <p:sp>
        <p:nvSpPr>
          <p:cNvPr id="5" name="Content Placeholder 4">
            <a:extLst>
              <a:ext uri="{FF2B5EF4-FFF2-40B4-BE49-F238E27FC236}">
                <a16:creationId xmlns:a16="http://schemas.microsoft.com/office/drawing/2014/main" id="{9FAEC0E5-AA17-4E4D-9651-4F961DF7F0CB}"/>
              </a:ext>
            </a:extLst>
          </p:cNvPr>
          <p:cNvSpPr>
            <a:spLocks noGrp="1"/>
          </p:cNvSpPr>
          <p:nvPr>
            <p:ph idx="1"/>
          </p:nvPr>
        </p:nvSpPr>
        <p:spPr/>
        <p:txBody>
          <a:bodyPr>
            <a:normAutofit/>
          </a:bodyPr>
          <a:lstStyle/>
          <a:p>
            <a:pPr>
              <a:lnSpc>
                <a:spcPct val="90000"/>
              </a:lnSpc>
            </a:pPr>
            <a:r>
              <a:rPr lang="en-GB" sz="2000" dirty="0"/>
              <a:t>‘Not in front of the servants’: Domestic staff censor routines, habits and practices of a family. Conform for fear of gossip damaging reputation. </a:t>
            </a:r>
          </a:p>
          <a:p>
            <a:pPr>
              <a:lnSpc>
                <a:spcPct val="90000"/>
              </a:lnSpc>
            </a:pPr>
            <a:r>
              <a:rPr lang="en-GB" sz="2000" dirty="0"/>
              <a:t>Lodgers: Families in need of additional income forced to take in lodgers, especially widows. </a:t>
            </a:r>
          </a:p>
          <a:p>
            <a:pPr>
              <a:lnSpc>
                <a:spcPct val="90000"/>
              </a:lnSpc>
            </a:pPr>
            <a:r>
              <a:rPr lang="en-GB" sz="2000" dirty="0"/>
              <a:t>Poor families often shared houses with other families – renting rooms not complete house.</a:t>
            </a:r>
          </a:p>
          <a:p>
            <a:pPr>
              <a:lnSpc>
                <a:spcPct val="90000"/>
              </a:lnSpc>
            </a:pPr>
            <a:r>
              <a:rPr lang="en-GB" sz="2000" dirty="0"/>
              <a:t>Despite separation of home and work premises with industrialisation, For many middle class, homes are still places of work e.g. doctors and vicars.</a:t>
            </a:r>
          </a:p>
          <a:p>
            <a:pPr>
              <a:lnSpc>
                <a:spcPct val="90000"/>
              </a:lnSpc>
            </a:pPr>
            <a:r>
              <a:rPr lang="en-GB" sz="2000" dirty="0"/>
              <a:t>The home a place to do business (e.g. the gentleman’s study) or to network (e.g. dinner parties).</a:t>
            </a:r>
          </a:p>
          <a:p>
            <a:pPr>
              <a:lnSpc>
                <a:spcPct val="90000"/>
              </a:lnSpc>
            </a:pPr>
            <a:r>
              <a:rPr lang="en-GB" sz="2000" dirty="0"/>
              <a:t>Home a statement of your success and therefore how good you are at your job.</a:t>
            </a:r>
          </a:p>
          <a:p>
            <a:pPr>
              <a:lnSpc>
                <a:spcPct val="90000"/>
              </a:lnSpc>
            </a:pPr>
            <a:r>
              <a:rPr lang="en-GB" sz="2000" dirty="0"/>
              <a:t>Respectability of family reflects on trustworthiness of breadwinner.</a:t>
            </a:r>
          </a:p>
          <a:p>
            <a:pPr>
              <a:lnSpc>
                <a:spcPct val="90000"/>
              </a:lnSpc>
            </a:pPr>
            <a:endParaRPr lang="en-GB" sz="1500" dirty="0"/>
          </a:p>
        </p:txBody>
      </p:sp>
    </p:spTree>
    <p:extLst>
      <p:ext uri="{BB962C8B-B14F-4D97-AF65-F5344CB8AC3E}">
        <p14:creationId xmlns:p14="http://schemas.microsoft.com/office/powerpoint/2010/main" val="333988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555B556-697C-495D-B97D-E10A12380733}"/>
              </a:ext>
            </a:extLst>
          </p:cNvPr>
          <p:cNvSpPr>
            <a:spLocks noGrp="1"/>
          </p:cNvSpPr>
          <p:nvPr>
            <p:ph type="title"/>
          </p:nvPr>
        </p:nvSpPr>
        <p:spPr/>
        <p:txBody>
          <a:bodyPr/>
          <a:lstStyle/>
          <a:p>
            <a:r>
              <a:rPr lang="en-GB" dirty="0"/>
              <a:t>Parental Roles</a:t>
            </a:r>
          </a:p>
        </p:txBody>
      </p:sp>
    </p:spTree>
    <p:extLst>
      <p:ext uri="{BB962C8B-B14F-4D97-AF65-F5344CB8AC3E}">
        <p14:creationId xmlns:p14="http://schemas.microsoft.com/office/powerpoint/2010/main" val="25952575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736059"/>
      </a:dk2>
      <a:lt2>
        <a:srgbClr val="E7E0C7"/>
      </a:lt2>
      <a:accent1>
        <a:srgbClr val="92B0C8"/>
      </a:accent1>
      <a:accent2>
        <a:srgbClr val="E37C3D"/>
      </a:accent2>
      <a:accent3>
        <a:srgbClr val="A5AB81"/>
      </a:accent3>
      <a:accent4>
        <a:srgbClr val="E9B635"/>
      </a:accent4>
      <a:accent5>
        <a:srgbClr val="7BA79D"/>
      </a:accent5>
      <a:accent6>
        <a:srgbClr val="968C8C"/>
      </a:accent6>
      <a:hlink>
        <a:srgbClr val="F7A115"/>
      </a:hlink>
      <a:folHlink>
        <a:srgbClr val="969696"/>
      </a:folHlink>
    </a:clrScheme>
    <a:fontScheme name="Savon">
      <a:maj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3F20CFC1-E34F-405B-AA49-5BE0E194F1B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Savon</Template>
  <TotalTime>343</TotalTime>
  <Words>1076</Words>
  <Application>Microsoft Office PowerPoint</Application>
  <PresentationFormat>Widescreen</PresentationFormat>
  <Paragraphs>81</Paragraphs>
  <Slides>15</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Calibri</vt:lpstr>
      <vt:lpstr>Garamond</vt:lpstr>
      <vt:lpstr>Savon</vt:lpstr>
      <vt:lpstr>The Family</vt:lpstr>
      <vt:lpstr>Overview:</vt:lpstr>
      <vt:lpstr>Ideals v Reality</vt:lpstr>
      <vt:lpstr>Family values</vt:lpstr>
      <vt:lpstr>Reality: family structure</vt:lpstr>
      <vt:lpstr>Reality: family size</vt:lpstr>
      <vt:lpstr>the Private Sphere?</vt:lpstr>
      <vt:lpstr>Private Sphere?</vt:lpstr>
      <vt:lpstr>Parental Roles</vt:lpstr>
      <vt:lpstr>Motherhood.</vt:lpstr>
      <vt:lpstr>Fatherhood </vt:lpstr>
      <vt:lpstr>Fatherhood Cont.</vt:lpstr>
      <vt:lpstr>Golden Age of childhood</vt:lpstr>
      <vt:lpstr>Perceptions of childhood.</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Family</dc:title>
  <dc:creator>Carys Howells</dc:creator>
  <cp:lastModifiedBy>Carys Howells</cp:lastModifiedBy>
  <cp:revision>41</cp:revision>
  <dcterms:created xsi:type="dcterms:W3CDTF">2018-01-15T10:41:15Z</dcterms:created>
  <dcterms:modified xsi:type="dcterms:W3CDTF">2018-01-16T18:21:24Z</dcterms:modified>
</cp:coreProperties>
</file>