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7" r:id="rId13"/>
    <p:sldId id="273" r:id="rId14"/>
    <p:sldId id="268" r:id="rId15"/>
    <p:sldId id="274" r:id="rId16"/>
    <p:sldId id="272" r:id="rId17"/>
    <p:sldId id="269" r:id="rId18"/>
    <p:sldId id="271" r:id="rId1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FF5D56-2143-4FE5-AAB6-71A759AC60F5}" type="doc">
      <dgm:prSet loTypeId="urn:microsoft.com/office/officeart/2005/8/layout/default" loCatId="Inbox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F704E57-4F7D-4615-B637-3259D15B00E3}">
      <dgm:prSet custT="1"/>
      <dgm:spPr>
        <a:solidFill>
          <a:schemeClr val="tx1">
            <a:lumMod val="95000"/>
          </a:schemeClr>
        </a:solidFill>
      </dgm:spPr>
      <dgm:t>
        <a:bodyPr/>
        <a:lstStyle/>
        <a:p>
          <a:r>
            <a:rPr lang="en-GB" sz="2800" dirty="0"/>
            <a:t>19</a:t>
          </a:r>
          <a:r>
            <a:rPr lang="en-GB" sz="2800" baseline="30000" dirty="0"/>
            <a:t>th</a:t>
          </a:r>
          <a:r>
            <a:rPr lang="en-GB" sz="2800" dirty="0"/>
            <a:t> century Germany</a:t>
          </a:r>
          <a:endParaRPr lang="en-US" sz="2800" dirty="0"/>
        </a:p>
      </dgm:t>
    </dgm:pt>
    <dgm:pt modelId="{6F7DF553-FF40-435A-80D8-FCF5CB0ED0BF}" type="parTrans" cxnId="{FE720D7E-2803-4313-B459-152C99AE7368}">
      <dgm:prSet/>
      <dgm:spPr/>
      <dgm:t>
        <a:bodyPr/>
        <a:lstStyle/>
        <a:p>
          <a:endParaRPr lang="en-US"/>
        </a:p>
      </dgm:t>
    </dgm:pt>
    <dgm:pt modelId="{F4BBF5CF-81C0-45B0-8569-9BFE7935C140}" type="sibTrans" cxnId="{FE720D7E-2803-4313-B459-152C99AE7368}">
      <dgm:prSet/>
      <dgm:spPr/>
      <dgm:t>
        <a:bodyPr/>
        <a:lstStyle/>
        <a:p>
          <a:endParaRPr lang="en-US"/>
        </a:p>
      </dgm:t>
    </dgm:pt>
    <dgm:pt modelId="{5DF4809D-0F68-480D-8784-2B852C85EBCC}">
      <dgm:prSet custT="1"/>
      <dgm:spPr>
        <a:solidFill>
          <a:schemeClr val="tx1">
            <a:lumMod val="95000"/>
          </a:schemeClr>
        </a:solidFill>
      </dgm:spPr>
      <dgm:t>
        <a:bodyPr/>
        <a:lstStyle/>
        <a:p>
          <a:r>
            <a:rPr lang="en-GB" sz="2300" dirty="0"/>
            <a:t>Professionalisation and institutionalisation</a:t>
          </a:r>
          <a:endParaRPr lang="en-US" sz="2300" dirty="0"/>
        </a:p>
      </dgm:t>
    </dgm:pt>
    <dgm:pt modelId="{C4D1B407-0B7D-42D6-A8C7-99C270585B33}" type="parTrans" cxnId="{6EDBCCAB-6AEB-445E-8BA4-2CBA00C14CAD}">
      <dgm:prSet/>
      <dgm:spPr/>
      <dgm:t>
        <a:bodyPr/>
        <a:lstStyle/>
        <a:p>
          <a:endParaRPr lang="en-US"/>
        </a:p>
      </dgm:t>
    </dgm:pt>
    <dgm:pt modelId="{660C7A55-F33A-4252-8C32-9A60FDC95DE3}" type="sibTrans" cxnId="{6EDBCCAB-6AEB-445E-8BA4-2CBA00C14CAD}">
      <dgm:prSet/>
      <dgm:spPr/>
      <dgm:t>
        <a:bodyPr/>
        <a:lstStyle/>
        <a:p>
          <a:endParaRPr lang="en-US"/>
        </a:p>
      </dgm:t>
    </dgm:pt>
    <dgm:pt modelId="{B63FE7E0-CA06-44B9-AFC6-D0AD9811F1CD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sz="2800" dirty="0"/>
            <a:t>Quality control</a:t>
          </a:r>
          <a:endParaRPr lang="en-US" sz="2800" dirty="0"/>
        </a:p>
      </dgm:t>
    </dgm:pt>
    <dgm:pt modelId="{CFFB8149-8EF5-4C56-AB72-4BB841B5476E}" type="parTrans" cxnId="{703922D1-21A5-486E-8720-173CBB72696E}">
      <dgm:prSet/>
      <dgm:spPr/>
      <dgm:t>
        <a:bodyPr/>
        <a:lstStyle/>
        <a:p>
          <a:endParaRPr lang="en-US"/>
        </a:p>
      </dgm:t>
    </dgm:pt>
    <dgm:pt modelId="{626FF837-BEA1-4CE2-9AB6-C1990CB90D6B}" type="sibTrans" cxnId="{703922D1-21A5-486E-8720-173CBB72696E}">
      <dgm:prSet/>
      <dgm:spPr/>
      <dgm:t>
        <a:bodyPr/>
        <a:lstStyle/>
        <a:p>
          <a:endParaRPr lang="en-US"/>
        </a:p>
      </dgm:t>
    </dgm:pt>
    <dgm:pt modelId="{85DD1C47-60E3-430C-9565-019AE54C54E1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dirty="0"/>
            <a:t>Professional networks</a:t>
          </a:r>
          <a:endParaRPr lang="en-US" dirty="0"/>
        </a:p>
      </dgm:t>
    </dgm:pt>
    <dgm:pt modelId="{149FF9E9-ACE5-4CDD-A7FD-D217C5F5F44D}" type="parTrans" cxnId="{D67DCEA8-DB58-43CE-B470-5418FE228615}">
      <dgm:prSet/>
      <dgm:spPr/>
      <dgm:t>
        <a:bodyPr/>
        <a:lstStyle/>
        <a:p>
          <a:endParaRPr lang="en-US"/>
        </a:p>
      </dgm:t>
    </dgm:pt>
    <dgm:pt modelId="{456DED15-C68F-4442-BF36-3645114A3C97}" type="sibTrans" cxnId="{D67DCEA8-DB58-43CE-B470-5418FE228615}">
      <dgm:prSet/>
      <dgm:spPr/>
      <dgm:t>
        <a:bodyPr/>
        <a:lstStyle/>
        <a:p>
          <a:endParaRPr lang="en-US"/>
        </a:p>
      </dgm:t>
    </dgm:pt>
    <dgm:pt modelId="{E447FEDC-71ED-4C2F-84D4-6DC1493945D4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sz="2800" dirty="0"/>
            <a:t>Entry requirements!!</a:t>
          </a:r>
          <a:endParaRPr lang="en-US" sz="2800" dirty="0"/>
        </a:p>
      </dgm:t>
    </dgm:pt>
    <dgm:pt modelId="{87812AEE-10C0-4287-B9BF-94C33EB0CA18}" type="parTrans" cxnId="{9059CF87-AD0A-46F5-A0D5-35406251AE96}">
      <dgm:prSet/>
      <dgm:spPr/>
      <dgm:t>
        <a:bodyPr/>
        <a:lstStyle/>
        <a:p>
          <a:endParaRPr lang="en-US"/>
        </a:p>
      </dgm:t>
    </dgm:pt>
    <dgm:pt modelId="{FFC84E55-08EA-4CA6-892B-6393B5E0A847}" type="sibTrans" cxnId="{9059CF87-AD0A-46F5-A0D5-35406251AE96}">
      <dgm:prSet/>
      <dgm:spPr/>
      <dgm:t>
        <a:bodyPr/>
        <a:lstStyle/>
        <a:p>
          <a:endParaRPr lang="en-US"/>
        </a:p>
      </dgm:t>
    </dgm:pt>
    <dgm:pt modelId="{C8D16FEC-188B-48A2-B8A2-D3BD3AE09627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GB" sz="2800" dirty="0"/>
            <a:t>Prominent people and events</a:t>
          </a:r>
          <a:endParaRPr lang="en-US" sz="2800" dirty="0"/>
        </a:p>
      </dgm:t>
    </dgm:pt>
    <dgm:pt modelId="{439B15A3-816F-4C90-AFD3-87A76067A85B}" type="parTrans" cxnId="{CBA0F97F-49A7-464E-9C2D-978036A2B3E8}">
      <dgm:prSet/>
      <dgm:spPr/>
      <dgm:t>
        <a:bodyPr/>
        <a:lstStyle/>
        <a:p>
          <a:endParaRPr lang="en-US"/>
        </a:p>
      </dgm:t>
    </dgm:pt>
    <dgm:pt modelId="{749FF2AA-3BC0-4D33-A8E6-0B2804654556}" type="sibTrans" cxnId="{CBA0F97F-49A7-464E-9C2D-978036A2B3E8}">
      <dgm:prSet/>
      <dgm:spPr/>
      <dgm:t>
        <a:bodyPr/>
        <a:lstStyle/>
        <a:p>
          <a:endParaRPr lang="en-US"/>
        </a:p>
      </dgm:t>
    </dgm:pt>
    <dgm:pt modelId="{2DF42E67-DA9F-4819-8375-AC1F2F44E5BE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GB"/>
            <a:t>Nationalist</a:t>
          </a:r>
          <a:endParaRPr lang="en-US"/>
        </a:p>
      </dgm:t>
    </dgm:pt>
    <dgm:pt modelId="{17BF0AE0-8715-4391-B63E-1B012B80B440}" type="parTrans" cxnId="{0B4A3302-4165-4EBD-A988-FB4A93C23727}">
      <dgm:prSet/>
      <dgm:spPr/>
      <dgm:t>
        <a:bodyPr/>
        <a:lstStyle/>
        <a:p>
          <a:endParaRPr lang="en-US"/>
        </a:p>
      </dgm:t>
    </dgm:pt>
    <dgm:pt modelId="{57FB987A-2D47-49B4-8D92-B630DE0118F5}" type="sibTrans" cxnId="{0B4A3302-4165-4EBD-A988-FB4A93C23727}">
      <dgm:prSet/>
      <dgm:spPr/>
      <dgm:t>
        <a:bodyPr/>
        <a:lstStyle/>
        <a:p>
          <a:endParaRPr lang="en-US"/>
        </a:p>
      </dgm:t>
    </dgm:pt>
    <dgm:pt modelId="{A6924C5E-9EEF-4191-B5DA-54415F276E16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GB" dirty="0"/>
            <a:t>Grand narratives</a:t>
          </a:r>
          <a:endParaRPr lang="en-US" dirty="0"/>
        </a:p>
      </dgm:t>
    </dgm:pt>
    <dgm:pt modelId="{3ADE0FEC-4517-4E6B-8C3F-757605557EF4}" type="parTrans" cxnId="{00E2DA9C-5D7A-480C-8D45-8862ADF7411B}">
      <dgm:prSet/>
      <dgm:spPr/>
      <dgm:t>
        <a:bodyPr/>
        <a:lstStyle/>
        <a:p>
          <a:endParaRPr lang="en-US"/>
        </a:p>
      </dgm:t>
    </dgm:pt>
    <dgm:pt modelId="{3E20980E-601E-462F-B9B3-5C7DEA57D984}" type="sibTrans" cxnId="{00E2DA9C-5D7A-480C-8D45-8862ADF7411B}">
      <dgm:prSet/>
      <dgm:spPr/>
      <dgm:t>
        <a:bodyPr/>
        <a:lstStyle/>
        <a:p>
          <a:endParaRPr lang="en-US"/>
        </a:p>
      </dgm:t>
    </dgm:pt>
    <dgm:pt modelId="{0E5AD499-646D-4359-864F-02CABFE81549}" type="pres">
      <dgm:prSet presAssocID="{36FF5D56-2143-4FE5-AAB6-71A759AC60F5}" presName="diagram" presStyleCnt="0">
        <dgm:presLayoutVars>
          <dgm:dir/>
          <dgm:resizeHandles val="exact"/>
        </dgm:presLayoutVars>
      </dgm:prSet>
      <dgm:spPr/>
    </dgm:pt>
    <dgm:pt modelId="{445216CD-9BF4-4CCD-80B5-C7E1310B3AC1}" type="pres">
      <dgm:prSet presAssocID="{6F704E57-4F7D-4615-B637-3259D15B00E3}" presName="node" presStyleLbl="node1" presStyleIdx="0" presStyleCnt="8">
        <dgm:presLayoutVars>
          <dgm:bulletEnabled val="1"/>
        </dgm:presLayoutVars>
      </dgm:prSet>
      <dgm:spPr/>
    </dgm:pt>
    <dgm:pt modelId="{54FF070C-DB56-4F61-B7BB-79DC6F285F96}" type="pres">
      <dgm:prSet presAssocID="{F4BBF5CF-81C0-45B0-8569-9BFE7935C140}" presName="sibTrans" presStyleCnt="0"/>
      <dgm:spPr/>
    </dgm:pt>
    <dgm:pt modelId="{0253C9E4-5976-4CE0-946C-61721BD24F4F}" type="pres">
      <dgm:prSet presAssocID="{5DF4809D-0F68-480D-8784-2B852C85EBCC}" presName="node" presStyleLbl="node1" presStyleIdx="1" presStyleCnt="8" custLinFactX="-10126" custLinFactY="19739" custLinFactNeighborX="-100000" custLinFactNeighborY="100000">
        <dgm:presLayoutVars>
          <dgm:bulletEnabled val="1"/>
        </dgm:presLayoutVars>
      </dgm:prSet>
      <dgm:spPr/>
    </dgm:pt>
    <dgm:pt modelId="{E9CABBD3-9B3F-421A-BF23-3F5A63404881}" type="pres">
      <dgm:prSet presAssocID="{660C7A55-F33A-4252-8C32-9A60FDC95DE3}" presName="sibTrans" presStyleCnt="0"/>
      <dgm:spPr/>
    </dgm:pt>
    <dgm:pt modelId="{CDFA02A9-EB38-4BF7-8BA4-5978E2D15E52}" type="pres">
      <dgm:prSet presAssocID="{B63FE7E0-CA06-44B9-AFC6-D0AD9811F1CD}" presName="node" presStyleLbl="node1" presStyleIdx="2" presStyleCnt="8" custLinFactNeighborX="1160" custLinFactNeighborY="2298">
        <dgm:presLayoutVars>
          <dgm:bulletEnabled val="1"/>
        </dgm:presLayoutVars>
      </dgm:prSet>
      <dgm:spPr/>
    </dgm:pt>
    <dgm:pt modelId="{587E9A2A-5E70-47FD-815F-94E930D27B3B}" type="pres">
      <dgm:prSet presAssocID="{626FF837-BEA1-4CE2-9AB6-C1990CB90D6B}" presName="sibTrans" presStyleCnt="0"/>
      <dgm:spPr/>
    </dgm:pt>
    <dgm:pt modelId="{6DEBA54B-D5A9-46CF-8254-159137899818}" type="pres">
      <dgm:prSet presAssocID="{85DD1C47-60E3-430C-9565-019AE54C54E1}" presName="node" presStyleLbl="node1" presStyleIdx="3" presStyleCnt="8" custLinFactX="-100000" custLinFactY="18246" custLinFactNeighborX="-119158" custLinFactNeighborY="100000">
        <dgm:presLayoutVars>
          <dgm:bulletEnabled val="1"/>
        </dgm:presLayoutVars>
      </dgm:prSet>
      <dgm:spPr/>
    </dgm:pt>
    <dgm:pt modelId="{747D76F9-BA31-48F7-B630-0060E9036699}" type="pres">
      <dgm:prSet presAssocID="{456DED15-C68F-4442-BF36-3645114A3C97}" presName="sibTrans" presStyleCnt="0"/>
      <dgm:spPr/>
    </dgm:pt>
    <dgm:pt modelId="{9A07D689-B633-40F0-9603-AA736BEFACDC}" type="pres">
      <dgm:prSet presAssocID="{E447FEDC-71ED-4C2F-84D4-6DC1493945D4}" presName="node" presStyleLbl="node1" presStyleIdx="4" presStyleCnt="8" custLinFactX="11668" custLinFactY="-14953" custLinFactNeighborX="100000" custLinFactNeighborY="-100000">
        <dgm:presLayoutVars>
          <dgm:bulletEnabled val="1"/>
        </dgm:presLayoutVars>
      </dgm:prSet>
      <dgm:spPr/>
    </dgm:pt>
    <dgm:pt modelId="{53C0B9D8-DB14-4EE5-B876-B32C7F5E6960}" type="pres">
      <dgm:prSet presAssocID="{FFC84E55-08EA-4CA6-892B-6393B5E0A847}" presName="sibTrans" presStyleCnt="0"/>
      <dgm:spPr/>
    </dgm:pt>
    <dgm:pt modelId="{DBDE660F-07FB-4304-8801-F52498778425}" type="pres">
      <dgm:prSet presAssocID="{C8D16FEC-188B-48A2-B8A2-D3BD3AE09627}" presName="node" presStyleLbl="node1" presStyleIdx="5" presStyleCnt="8" custLinFactX="100000" custLinFactY="-14455" custLinFactNeighborX="120126" custLinFactNeighborY="-100000">
        <dgm:presLayoutVars>
          <dgm:bulletEnabled val="1"/>
        </dgm:presLayoutVars>
      </dgm:prSet>
      <dgm:spPr/>
    </dgm:pt>
    <dgm:pt modelId="{C8CD78A6-5FE3-4BB8-B608-3C6A1EBB32F8}" type="pres">
      <dgm:prSet presAssocID="{749FF2AA-3BC0-4D33-A8E6-0B2804654556}" presName="sibTrans" presStyleCnt="0"/>
      <dgm:spPr/>
    </dgm:pt>
    <dgm:pt modelId="{98A0EF14-1051-4320-A3DC-E21638F38DF8}" type="pres">
      <dgm:prSet presAssocID="{2DF42E67-DA9F-4819-8375-AC1F2F44E5BE}" presName="node" presStyleLbl="node1" presStyleIdx="6" presStyleCnt="8">
        <dgm:presLayoutVars>
          <dgm:bulletEnabled val="1"/>
        </dgm:presLayoutVars>
      </dgm:prSet>
      <dgm:spPr/>
    </dgm:pt>
    <dgm:pt modelId="{2A74B246-FB9F-4F95-B520-FC1011FD1EBF}" type="pres">
      <dgm:prSet presAssocID="{57FB987A-2D47-49B4-8D92-B630DE0118F5}" presName="sibTrans" presStyleCnt="0"/>
      <dgm:spPr/>
    </dgm:pt>
    <dgm:pt modelId="{986DBCEB-72E7-43B3-B64E-4EEC48FF13B2}" type="pres">
      <dgm:prSet presAssocID="{A6924C5E-9EEF-4191-B5DA-54415F276E16}" presName="node" presStyleLbl="node1" presStyleIdx="7" presStyleCnt="8">
        <dgm:presLayoutVars>
          <dgm:bulletEnabled val="1"/>
        </dgm:presLayoutVars>
      </dgm:prSet>
      <dgm:spPr/>
    </dgm:pt>
  </dgm:ptLst>
  <dgm:cxnLst>
    <dgm:cxn modelId="{0B4A3302-4165-4EBD-A988-FB4A93C23727}" srcId="{36FF5D56-2143-4FE5-AAB6-71A759AC60F5}" destId="{2DF42E67-DA9F-4819-8375-AC1F2F44E5BE}" srcOrd="6" destOrd="0" parTransId="{17BF0AE0-8715-4391-B63E-1B012B80B440}" sibTransId="{57FB987A-2D47-49B4-8D92-B630DE0118F5}"/>
    <dgm:cxn modelId="{DE612711-6DA6-4171-9C06-E6DED7917935}" type="presOf" srcId="{E447FEDC-71ED-4C2F-84D4-6DC1493945D4}" destId="{9A07D689-B633-40F0-9603-AA736BEFACDC}" srcOrd="0" destOrd="0" presId="urn:microsoft.com/office/officeart/2005/8/layout/default"/>
    <dgm:cxn modelId="{8149AA17-7916-4D21-B76E-A47D26DE605A}" type="presOf" srcId="{A6924C5E-9EEF-4191-B5DA-54415F276E16}" destId="{986DBCEB-72E7-43B3-B64E-4EEC48FF13B2}" srcOrd="0" destOrd="0" presId="urn:microsoft.com/office/officeart/2005/8/layout/default"/>
    <dgm:cxn modelId="{E633A62D-6607-4D39-A5C4-57A8AC118A52}" type="presOf" srcId="{36FF5D56-2143-4FE5-AAB6-71A759AC60F5}" destId="{0E5AD499-646D-4359-864F-02CABFE81549}" srcOrd="0" destOrd="0" presId="urn:microsoft.com/office/officeart/2005/8/layout/default"/>
    <dgm:cxn modelId="{FE720D7E-2803-4313-B459-152C99AE7368}" srcId="{36FF5D56-2143-4FE5-AAB6-71A759AC60F5}" destId="{6F704E57-4F7D-4615-B637-3259D15B00E3}" srcOrd="0" destOrd="0" parTransId="{6F7DF553-FF40-435A-80D8-FCF5CB0ED0BF}" sibTransId="{F4BBF5CF-81C0-45B0-8569-9BFE7935C140}"/>
    <dgm:cxn modelId="{CBA0F97F-49A7-464E-9C2D-978036A2B3E8}" srcId="{36FF5D56-2143-4FE5-AAB6-71A759AC60F5}" destId="{C8D16FEC-188B-48A2-B8A2-D3BD3AE09627}" srcOrd="5" destOrd="0" parTransId="{439B15A3-816F-4C90-AFD3-87A76067A85B}" sibTransId="{749FF2AA-3BC0-4D33-A8E6-0B2804654556}"/>
    <dgm:cxn modelId="{92C5AE86-8543-45F5-A81E-822B760F4486}" type="presOf" srcId="{2DF42E67-DA9F-4819-8375-AC1F2F44E5BE}" destId="{98A0EF14-1051-4320-A3DC-E21638F38DF8}" srcOrd="0" destOrd="0" presId="urn:microsoft.com/office/officeart/2005/8/layout/default"/>
    <dgm:cxn modelId="{9059CF87-AD0A-46F5-A0D5-35406251AE96}" srcId="{36FF5D56-2143-4FE5-AAB6-71A759AC60F5}" destId="{E447FEDC-71ED-4C2F-84D4-6DC1493945D4}" srcOrd="4" destOrd="0" parTransId="{87812AEE-10C0-4287-B9BF-94C33EB0CA18}" sibTransId="{FFC84E55-08EA-4CA6-892B-6393B5E0A847}"/>
    <dgm:cxn modelId="{294B8991-3036-40B0-AADD-2C1BB2B979DC}" type="presOf" srcId="{C8D16FEC-188B-48A2-B8A2-D3BD3AE09627}" destId="{DBDE660F-07FB-4304-8801-F52498778425}" srcOrd="0" destOrd="0" presId="urn:microsoft.com/office/officeart/2005/8/layout/default"/>
    <dgm:cxn modelId="{00E2DA9C-5D7A-480C-8D45-8862ADF7411B}" srcId="{36FF5D56-2143-4FE5-AAB6-71A759AC60F5}" destId="{A6924C5E-9EEF-4191-B5DA-54415F276E16}" srcOrd="7" destOrd="0" parTransId="{3ADE0FEC-4517-4E6B-8C3F-757605557EF4}" sibTransId="{3E20980E-601E-462F-B9B3-5C7DEA57D984}"/>
    <dgm:cxn modelId="{D67DCEA8-DB58-43CE-B470-5418FE228615}" srcId="{36FF5D56-2143-4FE5-AAB6-71A759AC60F5}" destId="{85DD1C47-60E3-430C-9565-019AE54C54E1}" srcOrd="3" destOrd="0" parTransId="{149FF9E9-ACE5-4CDD-A7FD-D217C5F5F44D}" sibTransId="{456DED15-C68F-4442-BF36-3645114A3C97}"/>
    <dgm:cxn modelId="{6EDBCCAB-6AEB-445E-8BA4-2CBA00C14CAD}" srcId="{36FF5D56-2143-4FE5-AAB6-71A759AC60F5}" destId="{5DF4809D-0F68-480D-8784-2B852C85EBCC}" srcOrd="1" destOrd="0" parTransId="{C4D1B407-0B7D-42D6-A8C7-99C270585B33}" sibTransId="{660C7A55-F33A-4252-8C32-9A60FDC95DE3}"/>
    <dgm:cxn modelId="{C6AA6CC0-6B34-425B-8ECE-1475FACD5006}" type="presOf" srcId="{5DF4809D-0F68-480D-8784-2B852C85EBCC}" destId="{0253C9E4-5976-4CE0-946C-61721BD24F4F}" srcOrd="0" destOrd="0" presId="urn:microsoft.com/office/officeart/2005/8/layout/default"/>
    <dgm:cxn modelId="{703922D1-21A5-486E-8720-173CBB72696E}" srcId="{36FF5D56-2143-4FE5-AAB6-71A759AC60F5}" destId="{B63FE7E0-CA06-44B9-AFC6-D0AD9811F1CD}" srcOrd="2" destOrd="0" parTransId="{CFFB8149-8EF5-4C56-AB72-4BB841B5476E}" sibTransId="{626FF837-BEA1-4CE2-9AB6-C1990CB90D6B}"/>
    <dgm:cxn modelId="{04A112DB-35FC-4D8A-ACC1-F7D5C3EC2E43}" type="presOf" srcId="{85DD1C47-60E3-430C-9565-019AE54C54E1}" destId="{6DEBA54B-D5A9-46CF-8254-159137899818}" srcOrd="0" destOrd="0" presId="urn:microsoft.com/office/officeart/2005/8/layout/default"/>
    <dgm:cxn modelId="{E259FBDF-34EC-4F61-83C6-0C469C8B46E2}" type="presOf" srcId="{B63FE7E0-CA06-44B9-AFC6-D0AD9811F1CD}" destId="{CDFA02A9-EB38-4BF7-8BA4-5978E2D15E52}" srcOrd="0" destOrd="0" presId="urn:microsoft.com/office/officeart/2005/8/layout/default"/>
    <dgm:cxn modelId="{B60D8CFC-0EDD-486E-B049-77BC097BA34B}" type="presOf" srcId="{6F704E57-4F7D-4615-B637-3259D15B00E3}" destId="{445216CD-9BF4-4CCD-80B5-C7E1310B3AC1}" srcOrd="0" destOrd="0" presId="urn:microsoft.com/office/officeart/2005/8/layout/default"/>
    <dgm:cxn modelId="{5165FF95-A26B-43E4-AE27-9A7FAB657F35}" type="presParOf" srcId="{0E5AD499-646D-4359-864F-02CABFE81549}" destId="{445216CD-9BF4-4CCD-80B5-C7E1310B3AC1}" srcOrd="0" destOrd="0" presId="urn:microsoft.com/office/officeart/2005/8/layout/default"/>
    <dgm:cxn modelId="{B64E3E54-E4B6-436C-87E9-FBE829071ECE}" type="presParOf" srcId="{0E5AD499-646D-4359-864F-02CABFE81549}" destId="{54FF070C-DB56-4F61-B7BB-79DC6F285F96}" srcOrd="1" destOrd="0" presId="urn:microsoft.com/office/officeart/2005/8/layout/default"/>
    <dgm:cxn modelId="{D3F11293-3A7F-48C9-A433-B1BDDABE8FA9}" type="presParOf" srcId="{0E5AD499-646D-4359-864F-02CABFE81549}" destId="{0253C9E4-5976-4CE0-946C-61721BD24F4F}" srcOrd="2" destOrd="0" presId="urn:microsoft.com/office/officeart/2005/8/layout/default"/>
    <dgm:cxn modelId="{EE14D247-EB4B-4C4C-A34D-713139D8917E}" type="presParOf" srcId="{0E5AD499-646D-4359-864F-02CABFE81549}" destId="{E9CABBD3-9B3F-421A-BF23-3F5A63404881}" srcOrd="3" destOrd="0" presId="urn:microsoft.com/office/officeart/2005/8/layout/default"/>
    <dgm:cxn modelId="{5A8FBEF8-9FB2-4696-97D4-CF1375F15A09}" type="presParOf" srcId="{0E5AD499-646D-4359-864F-02CABFE81549}" destId="{CDFA02A9-EB38-4BF7-8BA4-5978E2D15E52}" srcOrd="4" destOrd="0" presId="urn:microsoft.com/office/officeart/2005/8/layout/default"/>
    <dgm:cxn modelId="{E2D78BB5-6EE2-4EE3-BFD9-43A38353EAC4}" type="presParOf" srcId="{0E5AD499-646D-4359-864F-02CABFE81549}" destId="{587E9A2A-5E70-47FD-815F-94E930D27B3B}" srcOrd="5" destOrd="0" presId="urn:microsoft.com/office/officeart/2005/8/layout/default"/>
    <dgm:cxn modelId="{850F82ED-ACDE-44FA-9645-81AED4608B4F}" type="presParOf" srcId="{0E5AD499-646D-4359-864F-02CABFE81549}" destId="{6DEBA54B-D5A9-46CF-8254-159137899818}" srcOrd="6" destOrd="0" presId="urn:microsoft.com/office/officeart/2005/8/layout/default"/>
    <dgm:cxn modelId="{EB28981C-927B-4977-9E85-18642662A21D}" type="presParOf" srcId="{0E5AD499-646D-4359-864F-02CABFE81549}" destId="{747D76F9-BA31-48F7-B630-0060E9036699}" srcOrd="7" destOrd="0" presId="urn:microsoft.com/office/officeart/2005/8/layout/default"/>
    <dgm:cxn modelId="{1F9FF31E-D860-44BE-8ABD-2910D9A6F32E}" type="presParOf" srcId="{0E5AD499-646D-4359-864F-02CABFE81549}" destId="{9A07D689-B633-40F0-9603-AA736BEFACDC}" srcOrd="8" destOrd="0" presId="urn:microsoft.com/office/officeart/2005/8/layout/default"/>
    <dgm:cxn modelId="{EBC7F661-E08D-472A-9C43-E3337438042F}" type="presParOf" srcId="{0E5AD499-646D-4359-864F-02CABFE81549}" destId="{53C0B9D8-DB14-4EE5-B876-B32C7F5E6960}" srcOrd="9" destOrd="0" presId="urn:microsoft.com/office/officeart/2005/8/layout/default"/>
    <dgm:cxn modelId="{8BA7EE50-799E-47A1-A872-C62DD703520D}" type="presParOf" srcId="{0E5AD499-646D-4359-864F-02CABFE81549}" destId="{DBDE660F-07FB-4304-8801-F52498778425}" srcOrd="10" destOrd="0" presId="urn:microsoft.com/office/officeart/2005/8/layout/default"/>
    <dgm:cxn modelId="{71E10C49-EE6D-4920-90B6-1B687FE4ADA5}" type="presParOf" srcId="{0E5AD499-646D-4359-864F-02CABFE81549}" destId="{C8CD78A6-5FE3-4BB8-B608-3C6A1EBB32F8}" srcOrd="11" destOrd="0" presId="urn:microsoft.com/office/officeart/2005/8/layout/default"/>
    <dgm:cxn modelId="{F4D66B20-3C38-45A6-96AB-0A81EC90CEF6}" type="presParOf" srcId="{0E5AD499-646D-4359-864F-02CABFE81549}" destId="{98A0EF14-1051-4320-A3DC-E21638F38DF8}" srcOrd="12" destOrd="0" presId="urn:microsoft.com/office/officeart/2005/8/layout/default"/>
    <dgm:cxn modelId="{EC81DC2D-6611-4135-AC9B-D9553DAAA582}" type="presParOf" srcId="{0E5AD499-646D-4359-864F-02CABFE81549}" destId="{2A74B246-FB9F-4F95-B520-FC1011FD1EBF}" srcOrd="13" destOrd="0" presId="urn:microsoft.com/office/officeart/2005/8/layout/default"/>
    <dgm:cxn modelId="{17C3C992-3F6D-43F6-8EF4-739EC35C448B}" type="presParOf" srcId="{0E5AD499-646D-4359-864F-02CABFE81549}" destId="{986DBCEB-72E7-43B3-B64E-4EEC48FF13B2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5216CD-9BF4-4CCD-80B5-C7E1310B3AC1}">
      <dsp:nvSpPr>
        <dsp:cNvPr id="0" name=""/>
        <dsp:cNvSpPr/>
      </dsp:nvSpPr>
      <dsp:spPr>
        <a:xfrm>
          <a:off x="2946" y="343241"/>
          <a:ext cx="2337792" cy="1402675"/>
        </a:xfrm>
        <a:prstGeom prst="rect">
          <a:avLst/>
        </a:prstGeom>
        <a:solidFill>
          <a:schemeClr val="tx1">
            <a:lumMod val="9500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19</a:t>
          </a:r>
          <a:r>
            <a:rPr lang="en-GB" sz="2800" kern="1200" baseline="30000" dirty="0"/>
            <a:t>th</a:t>
          </a:r>
          <a:r>
            <a:rPr lang="en-GB" sz="2800" kern="1200" dirty="0"/>
            <a:t> century Germany</a:t>
          </a:r>
          <a:endParaRPr lang="en-US" sz="2800" kern="1200" dirty="0"/>
        </a:p>
      </dsp:txBody>
      <dsp:txXfrm>
        <a:off x="2946" y="343241"/>
        <a:ext cx="2337792" cy="1402675"/>
      </dsp:txXfrm>
    </dsp:sp>
    <dsp:sp modelId="{0253C9E4-5976-4CE0-946C-61721BD24F4F}">
      <dsp:nvSpPr>
        <dsp:cNvPr id="0" name=""/>
        <dsp:cNvSpPr/>
      </dsp:nvSpPr>
      <dsp:spPr>
        <a:xfrm>
          <a:off x="1" y="2022790"/>
          <a:ext cx="2337792" cy="1402675"/>
        </a:xfrm>
        <a:prstGeom prst="rect">
          <a:avLst/>
        </a:prstGeom>
        <a:solidFill>
          <a:schemeClr val="tx1">
            <a:lumMod val="9500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Professionalisation and institutionalisation</a:t>
          </a:r>
          <a:endParaRPr lang="en-US" sz="2300" kern="1200" dirty="0"/>
        </a:p>
      </dsp:txBody>
      <dsp:txXfrm>
        <a:off x="1" y="2022790"/>
        <a:ext cx="2337792" cy="1402675"/>
      </dsp:txXfrm>
    </dsp:sp>
    <dsp:sp modelId="{CDFA02A9-EB38-4BF7-8BA4-5978E2D15E52}">
      <dsp:nvSpPr>
        <dsp:cNvPr id="0" name=""/>
        <dsp:cNvSpPr/>
      </dsp:nvSpPr>
      <dsp:spPr>
        <a:xfrm>
          <a:off x="5173207" y="375474"/>
          <a:ext cx="2337792" cy="1402675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Quality control</a:t>
          </a:r>
          <a:endParaRPr lang="en-US" sz="2800" kern="1200" dirty="0"/>
        </a:p>
      </dsp:txBody>
      <dsp:txXfrm>
        <a:off x="5173207" y="375474"/>
        <a:ext cx="2337792" cy="1402675"/>
      </dsp:txXfrm>
    </dsp:sp>
    <dsp:sp modelId="{6DEBA54B-D5A9-46CF-8254-159137899818}">
      <dsp:nvSpPr>
        <dsp:cNvPr id="0" name=""/>
        <dsp:cNvSpPr/>
      </dsp:nvSpPr>
      <dsp:spPr>
        <a:xfrm>
          <a:off x="2594202" y="2001848"/>
          <a:ext cx="2337792" cy="1402675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Professional networks</a:t>
          </a:r>
          <a:endParaRPr lang="en-US" sz="3400" kern="1200" dirty="0"/>
        </a:p>
      </dsp:txBody>
      <dsp:txXfrm>
        <a:off x="2594202" y="2001848"/>
        <a:ext cx="2337792" cy="1402675"/>
      </dsp:txXfrm>
    </dsp:sp>
    <dsp:sp modelId="{9A07D689-B633-40F0-9603-AA736BEFACDC}">
      <dsp:nvSpPr>
        <dsp:cNvPr id="0" name=""/>
        <dsp:cNvSpPr/>
      </dsp:nvSpPr>
      <dsp:spPr>
        <a:xfrm>
          <a:off x="2613512" y="367278"/>
          <a:ext cx="2337792" cy="1402675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Entry requirements!!</a:t>
          </a:r>
          <a:endParaRPr lang="en-US" sz="2800" kern="1200" dirty="0"/>
        </a:p>
      </dsp:txBody>
      <dsp:txXfrm>
        <a:off x="2613512" y="367278"/>
        <a:ext cx="2337792" cy="1402675"/>
      </dsp:txXfrm>
    </dsp:sp>
    <dsp:sp modelId="{DBDE660F-07FB-4304-8801-F52498778425}">
      <dsp:nvSpPr>
        <dsp:cNvPr id="0" name=""/>
        <dsp:cNvSpPr/>
      </dsp:nvSpPr>
      <dsp:spPr>
        <a:xfrm>
          <a:off x="7720606" y="374263"/>
          <a:ext cx="2337792" cy="1402675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Prominent people and events</a:t>
          </a:r>
          <a:endParaRPr lang="en-US" sz="2800" kern="1200" dirty="0"/>
        </a:p>
      </dsp:txBody>
      <dsp:txXfrm>
        <a:off x="7720606" y="374263"/>
        <a:ext cx="2337792" cy="1402675"/>
      </dsp:txXfrm>
    </dsp:sp>
    <dsp:sp modelId="{98A0EF14-1051-4320-A3DC-E21638F38DF8}">
      <dsp:nvSpPr>
        <dsp:cNvPr id="0" name=""/>
        <dsp:cNvSpPr/>
      </dsp:nvSpPr>
      <dsp:spPr>
        <a:xfrm>
          <a:off x="5146089" y="1979695"/>
          <a:ext cx="2337792" cy="1402675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/>
            <a:t>Nationalist</a:t>
          </a:r>
          <a:endParaRPr lang="en-US" sz="3400" kern="1200"/>
        </a:p>
      </dsp:txBody>
      <dsp:txXfrm>
        <a:off x="5146089" y="1979695"/>
        <a:ext cx="2337792" cy="1402675"/>
      </dsp:txXfrm>
    </dsp:sp>
    <dsp:sp modelId="{986DBCEB-72E7-43B3-B64E-4EEC48FF13B2}">
      <dsp:nvSpPr>
        <dsp:cNvPr id="0" name=""/>
        <dsp:cNvSpPr/>
      </dsp:nvSpPr>
      <dsp:spPr>
        <a:xfrm>
          <a:off x="7717661" y="1979695"/>
          <a:ext cx="2337792" cy="1402675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Grand narratives</a:t>
          </a:r>
          <a:endParaRPr lang="en-US" sz="3400" kern="1200" dirty="0"/>
        </a:p>
      </dsp:txBody>
      <dsp:txXfrm>
        <a:off x="7717661" y="1979695"/>
        <a:ext cx="2337792" cy="1402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CAE8D-14EC-4683-B122-C525F8EB604D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F863A-8D81-4807-9C0F-533C095DA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185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69EDDDF-95A8-4259-A17A-374175F80A61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4F58383-C26C-43AE-8BBD-F1098C6CC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354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8383-C26C-43AE-8BBD-F1098C6CC3D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79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58383-C26C-43AE-8BBD-F1098C6CC3D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67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110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2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69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58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996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106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8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817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67198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375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FE8849C-F380-4332-AFDD-820DB0A5EED9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657B6450-CFA2-42A7-B364-2B1A6EC01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9335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liveschreiner.org/vre?page=29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14352-0383-4331-9BC6-8A0AF59666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Gender and History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DDEFDE-2DBF-4C68-AB71-C8440F5646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Week Two</a:t>
            </a:r>
          </a:p>
        </p:txBody>
      </p:sp>
    </p:spTree>
    <p:extLst>
      <p:ext uri="{BB962C8B-B14F-4D97-AF65-F5344CB8AC3E}">
        <p14:creationId xmlns:p14="http://schemas.microsoft.com/office/powerpoint/2010/main" val="1657310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4CCB6-A827-4005-A129-F0A577D97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2. Second Wave Feminism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91A4E-451F-468F-8D47-0196ECB67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Revival of feminist activism 1960s</a:t>
            </a:r>
          </a:p>
          <a:p>
            <a:r>
              <a:rPr lang="en-GB" sz="2400" dirty="0"/>
              <a:t>Focus: sexuality, contraception, marital rape, equal pay, sexual harassment.</a:t>
            </a:r>
          </a:p>
          <a:p>
            <a:r>
              <a:rPr lang="en-GB" sz="2400" dirty="0"/>
              <a:t>Women’s history moves from margin to mainstream sub-genre of history.</a:t>
            </a:r>
          </a:p>
          <a:p>
            <a:r>
              <a:rPr lang="en-GB" sz="2400" dirty="0"/>
              <a:t>Examples: </a:t>
            </a:r>
          </a:p>
          <a:p>
            <a:pPr marL="0" indent="0">
              <a:buNone/>
            </a:pPr>
            <a:r>
              <a:rPr lang="en-GB" sz="2400" dirty="0"/>
              <a:t>Sheila </a:t>
            </a:r>
            <a:r>
              <a:rPr lang="en-GB" sz="2400" dirty="0" err="1"/>
              <a:t>Rowbotham’s</a:t>
            </a:r>
            <a:r>
              <a:rPr lang="en-GB" sz="2400" dirty="0"/>
              <a:t> </a:t>
            </a:r>
            <a:r>
              <a:rPr lang="en-GB" sz="2400" i="1" u="sng" dirty="0"/>
              <a:t>Hidden From History (1973) </a:t>
            </a:r>
            <a:r>
              <a:rPr lang="en-GB" sz="2400" dirty="0"/>
              <a:t>– Marxist but critical of Marxist historians for neglecting women and family. </a:t>
            </a:r>
          </a:p>
          <a:p>
            <a:pPr marL="0" indent="0">
              <a:buNone/>
            </a:pPr>
            <a:r>
              <a:rPr lang="en-GB" sz="2400" dirty="0"/>
              <a:t>Davidoff &amp; Hall, </a:t>
            </a:r>
            <a:r>
              <a:rPr lang="en-GB" sz="2400" i="1" u="sng" dirty="0"/>
              <a:t>Family Fortunes (1987) </a:t>
            </a:r>
            <a:r>
              <a:rPr lang="en-GB" sz="2400" dirty="0"/>
              <a:t>– Separate Sphere?</a:t>
            </a:r>
          </a:p>
          <a:p>
            <a:pPr marL="0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310959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9514D-2B31-4D08-82C8-E174BBF4B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79354"/>
            <a:ext cx="10058400" cy="1120734"/>
          </a:xfrm>
        </p:spPr>
        <p:txBody>
          <a:bodyPr/>
          <a:lstStyle/>
          <a:p>
            <a:r>
              <a:rPr lang="en-GB" dirty="0"/>
              <a:t>3. Revisions – Gender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AD0F9-1548-4EB1-9B51-D56440A5F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1" y="1586308"/>
            <a:ext cx="10818420" cy="4600736"/>
          </a:xfrm>
        </p:spPr>
        <p:txBody>
          <a:bodyPr>
            <a:noAutofit/>
          </a:bodyPr>
          <a:lstStyle/>
          <a:p>
            <a:r>
              <a:rPr lang="en-GB" sz="2800" dirty="0"/>
              <a:t>Gender is what it means to be defined as a man or woman. (Sonya O. Rose)</a:t>
            </a:r>
          </a:p>
          <a:p>
            <a:r>
              <a:rPr lang="en-GB" sz="2800" dirty="0"/>
              <a:t>The definition changes over time and space.</a:t>
            </a:r>
          </a:p>
          <a:p>
            <a:r>
              <a:rPr lang="en-GB" sz="2800" dirty="0"/>
              <a:t>It is constructed not biologically determined.</a:t>
            </a:r>
          </a:p>
          <a:p>
            <a:r>
              <a:rPr lang="en-GB" sz="2800" dirty="0"/>
              <a:t>The construction of gender has a history. </a:t>
            </a:r>
          </a:p>
          <a:p>
            <a:r>
              <a:rPr lang="en-GB" sz="2800" dirty="0"/>
              <a:t>Women should not be added to history as a sub-section but should shape perspectives on all areas of history.</a:t>
            </a:r>
          </a:p>
          <a:p>
            <a:r>
              <a:rPr lang="en-GB" sz="2800" dirty="0"/>
              <a:t>Notions of gender impact on social relationships.</a:t>
            </a:r>
          </a:p>
        </p:txBody>
      </p:sp>
    </p:spTree>
    <p:extLst>
      <p:ext uri="{BB962C8B-B14F-4D97-AF65-F5344CB8AC3E}">
        <p14:creationId xmlns:p14="http://schemas.microsoft.com/office/powerpoint/2010/main" val="3291433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">
            <a:extLst>
              <a:ext uri="{FF2B5EF4-FFF2-40B4-BE49-F238E27FC236}">
                <a16:creationId xmlns:a16="http://schemas.microsoft.com/office/drawing/2014/main" id="{D6C29703-E88B-4977-9180-79D41260511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022F30-5822-4C35-9034-3C6E5EE68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349" y="642594"/>
            <a:ext cx="7345678" cy="1203624"/>
          </a:xfrm>
        </p:spPr>
        <p:txBody>
          <a:bodyPr>
            <a:normAutofit/>
          </a:bodyPr>
          <a:lstStyle/>
          <a:p>
            <a:r>
              <a:rPr lang="en-GB" dirty="0"/>
              <a:t>3. Revisions–Gender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4D771-F355-4E6F-BFFE-7E5183E6F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153" y="1846217"/>
            <a:ext cx="10418649" cy="4421959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3200" u="sng" dirty="0"/>
              <a:t>Analytical Tool</a:t>
            </a:r>
          </a:p>
          <a:p>
            <a:pPr>
              <a:lnSpc>
                <a:spcPct val="90000"/>
              </a:lnSpc>
            </a:pPr>
            <a:r>
              <a:rPr lang="en-GB" sz="3200" dirty="0"/>
              <a:t>Joan Scott </a:t>
            </a:r>
            <a:r>
              <a:rPr lang="en-GB" sz="3200" i="1" u="sng" dirty="0"/>
              <a:t>Gender and the Politics of History </a:t>
            </a:r>
            <a:r>
              <a:rPr lang="en-GB" sz="3200" dirty="0"/>
              <a:t>(1988).</a:t>
            </a:r>
          </a:p>
          <a:p>
            <a:pPr>
              <a:lnSpc>
                <a:spcPct val="90000"/>
              </a:lnSpc>
            </a:pPr>
            <a:r>
              <a:rPr lang="en-GB" sz="3200" dirty="0"/>
              <a:t>Gender should be used as an analytical category for historical investigation. </a:t>
            </a:r>
          </a:p>
          <a:p>
            <a:pPr>
              <a:lnSpc>
                <a:spcPct val="90000"/>
              </a:lnSpc>
            </a:pPr>
            <a:r>
              <a:rPr lang="en-GB" sz="3200" dirty="0"/>
              <a:t>Explore cultural meanings of masculinity and femininity. </a:t>
            </a:r>
          </a:p>
          <a:p>
            <a:pPr>
              <a:lnSpc>
                <a:spcPct val="90000"/>
              </a:lnSpc>
            </a:pPr>
            <a:r>
              <a:rPr lang="en-GB" sz="3200" dirty="0"/>
              <a:t>Primary role of language in the construction of gendered identity (poststructuralism: the construction of meaning through language).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endParaRPr lang="en-GB" sz="1300" i="1" u="sng" dirty="0"/>
          </a:p>
          <a:p>
            <a:pPr>
              <a:lnSpc>
                <a:spcPct val="90000"/>
              </a:lnSpc>
            </a:pPr>
            <a:endParaRPr lang="en-GB" sz="1300" dirty="0"/>
          </a:p>
          <a:p>
            <a:pPr>
              <a:lnSpc>
                <a:spcPct val="90000"/>
              </a:lnSpc>
            </a:pP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653528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 Revisions – Gender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648" y="2014194"/>
            <a:ext cx="10329552" cy="4111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u="sng" dirty="0"/>
              <a:t>Masculinities</a:t>
            </a:r>
          </a:p>
          <a:p>
            <a:r>
              <a:rPr lang="en-US" sz="3200" dirty="0"/>
              <a:t>Victor </a:t>
            </a:r>
            <a:r>
              <a:rPr lang="en-US" sz="3200" dirty="0" err="1"/>
              <a:t>Seidler</a:t>
            </a:r>
            <a:r>
              <a:rPr lang="en-US" sz="3200" dirty="0"/>
              <a:t> Rediscovering Masculinity (1989) </a:t>
            </a:r>
          </a:p>
          <a:p>
            <a:r>
              <a:rPr lang="en-US" sz="3200" dirty="0"/>
              <a:t>Legitimize emotion to free men from the chains of patriarchy which oppresses men as much if not more so than women.</a:t>
            </a:r>
          </a:p>
          <a:p>
            <a:r>
              <a:rPr lang="en-US" sz="3200" dirty="0"/>
              <a:t>Masculinity and Femininity binary opposites?</a:t>
            </a:r>
          </a:p>
          <a:p>
            <a:r>
              <a:rPr lang="en-US" sz="3200" dirty="0"/>
              <a:t>Marginalizing women again?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71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A8DFD-E727-4CB8-AF6B-5A04CB070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en-GB" dirty="0"/>
              <a:t>4. Recent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1C6F1-43C3-42F4-9BFF-376EF1781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u="sng" dirty="0"/>
              <a:t>Post Colonialism</a:t>
            </a:r>
          </a:p>
          <a:p>
            <a:r>
              <a:rPr lang="en-GB" sz="2800" dirty="0"/>
              <a:t>Feminist scholars of the developing world have attacked western feminists for refusing to explore the different meanings that being a woman may have in various class, racial, ethnic or religious contexts.</a:t>
            </a:r>
          </a:p>
          <a:p>
            <a:r>
              <a:rPr lang="en-GB" sz="2800" dirty="0"/>
              <a:t>Need to explore complex and contradictory relationships between gender, imperialism, and politics.</a:t>
            </a:r>
          </a:p>
          <a:p>
            <a:r>
              <a:rPr lang="en-GB" sz="2800" dirty="0"/>
              <a:t>Antoinette Burton </a:t>
            </a:r>
            <a:r>
              <a:rPr lang="en-GB" sz="2800" i="1" u="sng" dirty="0"/>
              <a:t>Burdens of History</a:t>
            </a:r>
            <a:r>
              <a:rPr lang="en-GB" sz="2800" dirty="0"/>
              <a:t> (1994) – British feminism based on racial and imperialist ideology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1509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 Recent Developments.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u="sng" dirty="0"/>
              <a:t>Queer Theory</a:t>
            </a:r>
          </a:p>
          <a:p>
            <a:r>
              <a:rPr lang="en-US" sz="2800" dirty="0"/>
              <a:t>Emerges in the 1970s but more sophisticated work appears since 2000</a:t>
            </a:r>
          </a:p>
          <a:p>
            <a:r>
              <a:rPr lang="en-US" sz="2800" dirty="0"/>
              <a:t>Sexuality is unstable category shaped by social and cultural factors. </a:t>
            </a:r>
          </a:p>
          <a:p>
            <a:r>
              <a:rPr lang="en-US" sz="2800" dirty="0"/>
              <a:t>Have challenged many established views of Victorian culture and society</a:t>
            </a:r>
          </a:p>
          <a:p>
            <a:r>
              <a:rPr lang="en-US" sz="2800" dirty="0"/>
              <a:t>Sheila </a:t>
            </a:r>
            <a:r>
              <a:rPr lang="en-US" sz="2800" dirty="0" err="1"/>
              <a:t>Jeffreys</a:t>
            </a:r>
            <a:r>
              <a:rPr lang="en-US" sz="2800" dirty="0"/>
              <a:t> The Spinster and her Enemies (1986) - heterosexuality maintains patriarchal power.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1333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008B-6C1B-4733-8700-3436ACDC5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666" y="566219"/>
            <a:ext cx="10058400" cy="886038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F041D-DD34-4C0D-8D9B-D0AF9AEE4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016" y="1298480"/>
            <a:ext cx="10835553" cy="4809154"/>
          </a:xfrm>
        </p:spPr>
        <p:txBody>
          <a:bodyPr>
            <a:noAutofit/>
          </a:bodyPr>
          <a:lstStyle/>
          <a:p>
            <a:r>
              <a:rPr lang="en-GB" sz="2400" dirty="0"/>
              <a:t>Women’s History still undertaken.</a:t>
            </a:r>
          </a:p>
          <a:p>
            <a:pPr lvl="1"/>
            <a:r>
              <a:rPr lang="en-GB" sz="2400" dirty="0"/>
              <a:t>Est. of </a:t>
            </a:r>
            <a:r>
              <a:rPr lang="en-GB" sz="2400" dirty="0" err="1"/>
              <a:t>womens</a:t>
            </a:r>
            <a:r>
              <a:rPr lang="en-GB" sz="2400" dirty="0"/>
              <a:t> history presses e.g. </a:t>
            </a:r>
            <a:r>
              <a:rPr lang="en-GB" sz="2400" dirty="0" err="1"/>
              <a:t>Honno</a:t>
            </a:r>
            <a:r>
              <a:rPr lang="en-GB" sz="2400" dirty="0"/>
              <a:t>.</a:t>
            </a:r>
          </a:p>
          <a:p>
            <a:pPr lvl="1"/>
            <a:r>
              <a:rPr lang="en-GB" sz="2400" dirty="0"/>
              <a:t>Est. of journals e.g. Women’s History Review</a:t>
            </a:r>
          </a:p>
          <a:p>
            <a:pPr lvl="1"/>
            <a:r>
              <a:rPr lang="en-GB" sz="2400" dirty="0"/>
              <a:t>Est. organisations e.g. Women’s History Network</a:t>
            </a:r>
          </a:p>
          <a:p>
            <a:r>
              <a:rPr lang="en-GB" sz="2400" dirty="0"/>
              <a:t>Gender history did not decline with the WLM.</a:t>
            </a:r>
          </a:p>
          <a:p>
            <a:r>
              <a:rPr lang="en-GB" sz="2400" dirty="0"/>
              <a:t>Gender embedded into curriculum.</a:t>
            </a:r>
          </a:p>
          <a:p>
            <a:r>
              <a:rPr lang="en-GB" sz="2400" dirty="0"/>
              <a:t>Increase in number of professors.</a:t>
            </a:r>
          </a:p>
          <a:p>
            <a:r>
              <a:rPr lang="en-GB" sz="2400" dirty="0"/>
              <a:t>Gender and women’s history thriving</a:t>
            </a:r>
            <a:r>
              <a:rPr lang="en-GB" sz="2800" dirty="0"/>
              <a:t>…. </a:t>
            </a:r>
            <a:r>
              <a:rPr lang="en-GB" sz="2400" dirty="0"/>
              <a:t>However…</a:t>
            </a:r>
          </a:p>
        </p:txBody>
      </p:sp>
    </p:spTree>
    <p:extLst>
      <p:ext uri="{BB962C8B-B14F-4D97-AF65-F5344CB8AC3E}">
        <p14:creationId xmlns:p14="http://schemas.microsoft.com/office/powerpoint/2010/main" val="2940558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558" y="291830"/>
            <a:ext cx="11595370" cy="6264613"/>
          </a:xfrm>
          <a:prstGeom prst="rect">
            <a:avLst/>
          </a:prstGeom>
          <a:noFill/>
          <a:ln w="158750" cap="sq" cmpd="sng" algn="ctr">
            <a:solidFill>
              <a:schemeClr val="tx1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DA6625-53C8-46C9-AA2E-19EE76452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en-GB" dirty="0"/>
              <a:t>Conclusion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C6961-71A7-4CFD-9E2E-E256F6656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3931920"/>
          </a:xfrm>
        </p:spPr>
        <p:txBody>
          <a:bodyPr>
            <a:normAutofit lnSpcReduction="10000"/>
          </a:bodyPr>
          <a:lstStyle/>
          <a:p>
            <a:r>
              <a:rPr lang="en-GB" sz="2800" dirty="0"/>
              <a:t>Influence of 3</a:t>
            </a:r>
            <a:r>
              <a:rPr lang="en-GB" sz="2800" baseline="30000" dirty="0"/>
              <a:t>rd</a:t>
            </a:r>
            <a:r>
              <a:rPr lang="en-GB" sz="2800" dirty="0"/>
              <a:t> wave/lipstick and stiletto feminism?</a:t>
            </a:r>
          </a:p>
          <a:p>
            <a:r>
              <a:rPr lang="en-GB" sz="2800" dirty="0"/>
              <a:t>Impact of gender history on broader discipline?</a:t>
            </a:r>
          </a:p>
          <a:p>
            <a:r>
              <a:rPr lang="en-GB" sz="2800" dirty="0"/>
              <a:t>Perception of female historians?</a:t>
            </a:r>
          </a:p>
          <a:p>
            <a:r>
              <a:rPr lang="en-GB" sz="2800" dirty="0"/>
              <a:t>Why don’t more men study gender history? </a:t>
            </a:r>
          </a:p>
          <a:p>
            <a:r>
              <a:rPr lang="en-GB" sz="2800" dirty="0"/>
              <a:t>Should men write women’s history?</a:t>
            </a:r>
          </a:p>
          <a:p>
            <a:r>
              <a:rPr lang="en-GB" sz="2800" dirty="0"/>
              <a:t>Is the inclusion of queer theory and masculinities marginalising women?</a:t>
            </a:r>
          </a:p>
          <a:p>
            <a:r>
              <a:rPr lang="en-GB" sz="2800" dirty="0"/>
              <a:t>Does the focus on race and class divide weaken feminist message?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72255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C625DA-7188-421C-8A6E-4DA7C4AB53D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>
              <a:alpha val="9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C16ED3-D479-4321-ADBE-759430B0943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>
              <a:alpha val="90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F56FB7-54AF-43F0-A65C-5BE2D4E35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909" y="374904"/>
            <a:ext cx="11260182" cy="1371600"/>
          </a:xfrm>
        </p:spPr>
        <p:txBody>
          <a:bodyPr>
            <a:normAutofit/>
          </a:bodyPr>
          <a:lstStyle/>
          <a:p>
            <a:r>
              <a:rPr lang="en-GB" sz="4400" dirty="0"/>
              <a:t>This week’s seminar…. Gender and History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026AA-4B5A-4F48-9A82-81E527901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909" y="1480457"/>
            <a:ext cx="11354235" cy="5002639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2800" u="sng" dirty="0"/>
              <a:t>Key Reading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2800" dirty="0"/>
              <a:t>Group 1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John Tosh, Manliness and Masculinities in Nineteenth-Century Britain.</a:t>
            </a:r>
          </a:p>
          <a:p>
            <a:pPr>
              <a:lnSpc>
                <a:spcPct val="90000"/>
              </a:lnSpc>
            </a:pPr>
            <a:r>
              <a:rPr lang="en-GB" sz="2800" dirty="0" err="1"/>
              <a:t>Mrinalini</a:t>
            </a:r>
            <a:r>
              <a:rPr lang="en-GB" sz="2800" dirty="0"/>
              <a:t> Sinha, 'Giving masculinity a history‘.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2800" dirty="0"/>
              <a:t>Group 2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Jane </a:t>
            </a:r>
            <a:r>
              <a:rPr lang="en-GB" sz="2800" dirty="0" err="1"/>
              <a:t>Rendall</a:t>
            </a:r>
            <a:r>
              <a:rPr lang="en-GB" sz="2800" dirty="0"/>
              <a:t>, 'Uneven developments’.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Kathryn Gleadle, 'The Imagined Communities of Women's History’.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2800" dirty="0"/>
              <a:t>Group 3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Richard A. Kaye, 'The New Other Victorians’.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Sean Brady, Masculinity and Male Homosexuality in Britain.</a:t>
            </a:r>
          </a:p>
        </p:txBody>
      </p:sp>
    </p:spTree>
    <p:extLst>
      <p:ext uri="{BB962C8B-B14F-4D97-AF65-F5344CB8AC3E}">
        <p14:creationId xmlns:p14="http://schemas.microsoft.com/office/powerpoint/2010/main" val="344640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DDA0F-9937-4DA9-8D4C-9A6F5E9F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173"/>
            <a:ext cx="10058400" cy="778707"/>
          </a:xfrm>
        </p:spPr>
        <p:txBody>
          <a:bodyPr>
            <a:normAutofit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5BBA0-1624-4987-874F-8EA60E331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514693"/>
            <a:ext cx="10058400" cy="452034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400" dirty="0"/>
              <a:t>1</a:t>
            </a:r>
            <a:r>
              <a:rPr lang="en-GB" sz="2800" dirty="0"/>
              <a:t>. Development of History</a:t>
            </a:r>
          </a:p>
          <a:p>
            <a:pPr lvl="1"/>
            <a:r>
              <a:rPr lang="en-GB" sz="2800" dirty="0"/>
              <a:t>Antiquarian</a:t>
            </a:r>
          </a:p>
          <a:p>
            <a:pPr lvl="1"/>
            <a:r>
              <a:rPr lang="en-GB" sz="2800" dirty="0"/>
              <a:t>Discipline</a:t>
            </a:r>
          </a:p>
          <a:p>
            <a:pPr lvl="1"/>
            <a:r>
              <a:rPr lang="en-GB" sz="2800" dirty="0"/>
              <a:t>1960s</a:t>
            </a:r>
          </a:p>
          <a:p>
            <a:pPr marL="0" indent="0">
              <a:buNone/>
            </a:pPr>
            <a:r>
              <a:rPr lang="en-GB" sz="2800" dirty="0"/>
              <a:t>2. Pioneers</a:t>
            </a:r>
          </a:p>
          <a:p>
            <a:pPr lvl="1"/>
            <a:r>
              <a:rPr lang="en-GB" sz="2800" dirty="0"/>
              <a:t>Early Work</a:t>
            </a:r>
          </a:p>
          <a:p>
            <a:pPr lvl="1"/>
            <a:r>
              <a:rPr lang="en-GB" sz="2800" dirty="0"/>
              <a:t>Second-Wave Feminism</a:t>
            </a:r>
          </a:p>
          <a:p>
            <a:pPr marL="0" indent="0">
              <a:buNone/>
            </a:pPr>
            <a:r>
              <a:rPr lang="en-GB" sz="2800" dirty="0"/>
              <a:t>3. Revisions</a:t>
            </a:r>
          </a:p>
          <a:p>
            <a:pPr lvl="1"/>
            <a:r>
              <a:rPr lang="en-GB" sz="2800" dirty="0"/>
              <a:t>Separate Spheres</a:t>
            </a:r>
          </a:p>
          <a:p>
            <a:pPr lvl="1"/>
            <a:r>
              <a:rPr lang="en-GB" sz="2800" dirty="0"/>
              <a:t>Gender History</a:t>
            </a:r>
          </a:p>
          <a:p>
            <a:pPr marL="0" indent="0">
              <a:buNone/>
            </a:pPr>
            <a:r>
              <a:rPr lang="en-GB" sz="2800" dirty="0"/>
              <a:t>4. Recent Developments </a:t>
            </a:r>
          </a:p>
          <a:p>
            <a:pPr lvl="1"/>
            <a:r>
              <a:rPr lang="en-GB" sz="2800" dirty="0"/>
              <a:t>The Colonial Context</a:t>
            </a:r>
          </a:p>
          <a:p>
            <a:pPr lvl="1"/>
            <a:r>
              <a:rPr lang="en-GB" sz="2800" dirty="0"/>
              <a:t>Queer History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451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2C9F6-9F3F-4A39-BCAA-AC3A58910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1. </a:t>
            </a:r>
            <a:r>
              <a:rPr lang="en-GB" sz="3600" dirty="0"/>
              <a:t>Development of History: Antiquarians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2E6C9-5115-4E86-8E96-D80950F61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 </a:t>
            </a:r>
            <a:r>
              <a:rPr lang="en-GB" sz="3000" dirty="0"/>
              <a:t>Leisure pursuit </a:t>
            </a:r>
          </a:p>
          <a:p>
            <a:r>
              <a:rPr lang="en-GB" sz="3000" dirty="0"/>
              <a:t> Narrow field of interest</a:t>
            </a:r>
          </a:p>
          <a:p>
            <a:r>
              <a:rPr lang="en-GB" sz="3000" dirty="0"/>
              <a:t> Empirical data</a:t>
            </a:r>
          </a:p>
          <a:p>
            <a:r>
              <a:rPr lang="en-GB" sz="3000" dirty="0"/>
              <a:t> Narrative driven</a:t>
            </a:r>
          </a:p>
          <a:p>
            <a:r>
              <a:rPr lang="en-GB" sz="3000" dirty="0"/>
              <a:t> No analysis or interpretation</a:t>
            </a:r>
          </a:p>
          <a:p>
            <a:r>
              <a:rPr lang="en-GB" sz="3000" dirty="0"/>
              <a:t> Forerunner of social history/archaeology/social science?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348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14E29-BE79-4C85-A259-A64484584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1. Development of History: The Discipline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0128815"/>
              </p:ext>
            </p:extLst>
          </p:nvPr>
        </p:nvGraphicFramePr>
        <p:xfrm>
          <a:off x="1066800" y="2014194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197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3D297-E176-4811-939F-F9FF68B70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86059"/>
          </a:xfrm>
        </p:spPr>
        <p:txBody>
          <a:bodyPr/>
          <a:lstStyle/>
          <a:p>
            <a:r>
              <a:rPr lang="en-GB" dirty="0"/>
              <a:t>1. Development of History: 1960s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580E4-F0F7-4BF2-91A7-7640BB2C5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614" y="1719211"/>
            <a:ext cx="10478372" cy="4277828"/>
          </a:xfrm>
        </p:spPr>
        <p:txBody>
          <a:bodyPr>
            <a:normAutofit lnSpcReduction="10000"/>
          </a:bodyPr>
          <a:lstStyle/>
          <a:p>
            <a:r>
              <a:rPr lang="en-GB" sz="2800" dirty="0"/>
              <a:t>Rise of social history / History of the people / History from below.</a:t>
            </a:r>
          </a:p>
          <a:p>
            <a:r>
              <a:rPr lang="en-GB" sz="2800" dirty="0"/>
              <a:t>Response to wider social changes in British society – anti-institutionalism, collapse of deference, popular nostalgia.</a:t>
            </a:r>
          </a:p>
          <a:p>
            <a:r>
              <a:rPr lang="en-GB" sz="2800" dirty="0"/>
              <a:t>Increased access to university.</a:t>
            </a:r>
          </a:p>
          <a:p>
            <a:pPr lvl="1"/>
            <a:r>
              <a:rPr lang="en-GB" sz="2800" dirty="0"/>
              <a:t>Before WW2 only 2% of 18yr olds went to university and less than a quarter were women.</a:t>
            </a:r>
          </a:p>
          <a:p>
            <a:pPr lvl="1"/>
            <a:r>
              <a:rPr lang="en-GB" sz="2800" dirty="0"/>
              <a:t>1960 </a:t>
            </a:r>
            <a:r>
              <a:rPr lang="en-GB" sz="2800" u="sng" dirty="0"/>
              <a:t>Anderson Committee</a:t>
            </a:r>
            <a:r>
              <a:rPr lang="en-GB" sz="2800" dirty="0"/>
              <a:t> led to more diversity.</a:t>
            </a:r>
          </a:p>
          <a:p>
            <a:r>
              <a:rPr lang="en-GB" sz="2800" dirty="0"/>
              <a:t>Opens door to new approaches - Marxist History, Annales, Post-colonialism and Women’s History.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229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2FB2E-E2C2-467D-85A5-E3877823B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049" y="511965"/>
            <a:ext cx="10058400" cy="853697"/>
          </a:xfrm>
        </p:spPr>
        <p:txBody>
          <a:bodyPr>
            <a:normAutofit/>
          </a:bodyPr>
          <a:lstStyle/>
          <a:p>
            <a:r>
              <a:rPr lang="en-GB" dirty="0"/>
              <a:t>2. Pioneers: Early Work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230E4C2-1787-4D52-9821-9F8BCF9A1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269" y="1578788"/>
            <a:ext cx="8098971" cy="41195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‘Mavericks’ : Ivy Pinchbeck, Alice Clark and Olive Schreiner.</a:t>
            </a:r>
          </a:p>
          <a:p>
            <a:pPr marL="0" indent="0">
              <a:buNone/>
            </a:pPr>
            <a:r>
              <a:rPr lang="en-GB" sz="2400" dirty="0"/>
              <a:t>    Aims: </a:t>
            </a:r>
          </a:p>
          <a:p>
            <a:pPr lvl="1"/>
            <a:r>
              <a:rPr lang="en-GB" sz="2400" dirty="0"/>
              <a:t>Women’s campaigners</a:t>
            </a:r>
          </a:p>
          <a:p>
            <a:pPr lvl="1"/>
            <a:r>
              <a:rPr lang="en-GB" sz="2400" dirty="0"/>
              <a:t>Demonstrate that women had a history that could be studied and could reshape traditional male narratives.</a:t>
            </a:r>
          </a:p>
          <a:p>
            <a:pPr lvl="1"/>
            <a:r>
              <a:rPr lang="en-GB" sz="2400" dirty="0"/>
              <a:t>Reveal gender as constructed not natural phenomenon that has changed and will do so again.</a:t>
            </a:r>
          </a:p>
          <a:p>
            <a:pPr marL="274320" lvl="1" indent="0">
              <a:buNone/>
            </a:pPr>
            <a:r>
              <a:rPr lang="en-GB" sz="2400" dirty="0"/>
              <a:t>Criticism: </a:t>
            </a:r>
          </a:p>
          <a:p>
            <a:pPr lvl="2"/>
            <a:r>
              <a:rPr lang="en-GB" sz="2400" dirty="0"/>
              <a:t>‘Primitive Accumulation’?</a:t>
            </a:r>
          </a:p>
          <a:p>
            <a:pPr lvl="2"/>
            <a:r>
              <a:rPr lang="en-GB" sz="2400" dirty="0"/>
              <a:t>Like Antiquarians- little interpretation </a:t>
            </a:r>
          </a:p>
          <a:p>
            <a:pPr lvl="2"/>
            <a:r>
              <a:rPr lang="en-GB" sz="2400" dirty="0"/>
              <a:t>Little focus on intersectionality. </a:t>
            </a:r>
          </a:p>
          <a:p>
            <a:pPr lvl="2"/>
            <a:endParaRPr lang="en-GB" sz="1800" dirty="0"/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02320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2E493-E914-4B2C-8C96-7D9CECE37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70015"/>
            <a:ext cx="10058400" cy="767285"/>
          </a:xfrm>
        </p:spPr>
        <p:txBody>
          <a:bodyPr>
            <a:normAutofit/>
          </a:bodyPr>
          <a:lstStyle/>
          <a:p>
            <a:r>
              <a:rPr lang="en-GB" dirty="0"/>
              <a:t>2. Pioneers - Olive Schreiner (1855-1920)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82335-5D17-4701-AA34-ED11BF9EF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9486" y="1567543"/>
            <a:ext cx="7517080" cy="4784095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Subjects: colonialism in South Africa, feminism, socialism, prostitution, marriage, pacifism, franchise.</a:t>
            </a:r>
          </a:p>
          <a:p>
            <a:r>
              <a:rPr lang="en-GB" sz="2400" dirty="0"/>
              <a:t>New Woman: Independent, well travelled, desirous of economic independence.</a:t>
            </a:r>
          </a:p>
          <a:p>
            <a:r>
              <a:rPr lang="en-GB" sz="2400" i="1" u="sng" dirty="0"/>
              <a:t>Story of an African Farm </a:t>
            </a:r>
            <a:r>
              <a:rPr lang="en-GB" sz="2400" dirty="0"/>
              <a:t>(1883) tells the story of Lyndall, a strong heroine living on an isolated ostrich farm, who controls her own destiny. Widely applauded by feminists.</a:t>
            </a:r>
          </a:p>
          <a:p>
            <a:r>
              <a:rPr lang="en-GB" sz="2400" dirty="0"/>
              <a:t> Believed the vote was "a weapon, by which the weak may be able to defend themselves against the strong, the poor against the weak".</a:t>
            </a:r>
          </a:p>
          <a:p>
            <a:r>
              <a:rPr lang="en-GB" sz="2400" dirty="0"/>
              <a:t>Primary Sources: Novels widely available and hundreds of letters available online at </a:t>
            </a:r>
            <a:r>
              <a:rPr lang="en-GB" sz="2400" dirty="0">
                <a:hlinkClick r:id="rId3"/>
              </a:rPr>
              <a:t>https://www.oliveschreiner.org/vre?page=295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82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4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F5BDAB-AD33-472E-A5E6-A99165AEB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21" y="549361"/>
            <a:ext cx="7347856" cy="745049"/>
          </a:xfrm>
        </p:spPr>
        <p:txBody>
          <a:bodyPr>
            <a:normAutofit/>
          </a:bodyPr>
          <a:lstStyle/>
          <a:p>
            <a:r>
              <a:rPr lang="en-GB" sz="4000" dirty="0"/>
              <a:t>2. Pioneers–Alice Clark (1874-1934)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1D1B9-E9E9-4A41-A115-90EB54300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6" y="1468867"/>
            <a:ext cx="7137166" cy="4725456"/>
          </a:xfrm>
        </p:spPr>
        <p:txBody>
          <a:bodyPr>
            <a:noAutofit/>
          </a:bodyPr>
          <a:lstStyle/>
          <a:p>
            <a:r>
              <a:rPr lang="en-GB" sz="2400" dirty="0"/>
              <a:t>Women’s rights campaigner</a:t>
            </a:r>
          </a:p>
          <a:p>
            <a:r>
              <a:rPr lang="en-GB" sz="2400" dirty="0"/>
              <a:t>Family: women’s rights and shoe manufacturing</a:t>
            </a:r>
          </a:p>
          <a:p>
            <a:r>
              <a:rPr lang="en-GB" sz="2400" dirty="0"/>
              <a:t>Interests: Female suffrage, temperance and adult education</a:t>
            </a:r>
          </a:p>
          <a:p>
            <a:r>
              <a:rPr lang="en-GB" sz="2400" dirty="0"/>
              <a:t>Quaker and pacifist</a:t>
            </a:r>
          </a:p>
          <a:p>
            <a:r>
              <a:rPr lang="en-GB" sz="2400" dirty="0"/>
              <a:t>Leadership of National Union of Women's Suffrage Societies</a:t>
            </a:r>
          </a:p>
          <a:p>
            <a:r>
              <a:rPr lang="en-GB" sz="2400" dirty="0"/>
              <a:t>WW1: Friends' War Victims Relief Committee – aid to European refugees.</a:t>
            </a:r>
          </a:p>
          <a:p>
            <a:r>
              <a:rPr lang="en-GB" sz="2400" dirty="0"/>
              <a:t>LSE: </a:t>
            </a:r>
            <a:r>
              <a:rPr lang="en-GB" sz="2400" i="1" u="sng" dirty="0"/>
              <a:t>The Working Life of Women in the Seventeenth Century</a:t>
            </a:r>
            <a:r>
              <a:rPr lang="en-GB" sz="2400" i="1" dirty="0"/>
              <a:t> </a:t>
            </a:r>
            <a:r>
              <a:rPr lang="en-GB" sz="2400" dirty="0"/>
              <a:t>(1919) – capitalism erodes status of women.</a:t>
            </a:r>
          </a:p>
        </p:txBody>
      </p:sp>
    </p:spTree>
    <p:extLst>
      <p:ext uri="{BB962C8B-B14F-4D97-AF65-F5344CB8AC3E}">
        <p14:creationId xmlns:p14="http://schemas.microsoft.com/office/powerpoint/2010/main" val="3347618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FA337-EA5D-4852-8278-FC347A9B6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2. Pioneers - Ivy Pinchbeck (1898-1982)</a:t>
            </a:r>
          </a:p>
        </p:txBody>
      </p:sp>
      <p:sp>
        <p:nvSpPr>
          <p:cNvPr id="24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LSE: Economic Historian</a:t>
            </a:r>
          </a:p>
          <a:p>
            <a:r>
              <a:rPr lang="en-US" sz="2400" dirty="0"/>
              <a:t>Committee member of Economic History Society</a:t>
            </a:r>
          </a:p>
          <a:p>
            <a:r>
              <a:rPr lang="en-US" sz="2400" dirty="0"/>
              <a:t>Lecturer at Bedford Women’s College until 1961.</a:t>
            </a:r>
          </a:p>
          <a:p>
            <a:r>
              <a:rPr lang="en-GB" sz="2400" i="1" u="sng" dirty="0"/>
              <a:t>Women Workers and the Industrial Revolution</a:t>
            </a:r>
            <a:r>
              <a:rPr lang="en-GB" sz="2400" u="sng" dirty="0"/>
              <a:t>, </a:t>
            </a:r>
            <a:r>
              <a:rPr lang="en-GB" sz="2400" i="1" u="sng" dirty="0"/>
              <a:t>1750–1850</a:t>
            </a:r>
            <a:r>
              <a:rPr lang="en-GB" sz="2400" u="sng" dirty="0"/>
              <a:t> </a:t>
            </a:r>
            <a:r>
              <a:rPr lang="en-GB" sz="2400" dirty="0"/>
              <a:t>(1930)</a:t>
            </a:r>
          </a:p>
          <a:p>
            <a:r>
              <a:rPr lang="en-GB" sz="2400" dirty="0"/>
              <a:t>Optimistic view of industrial revolution as advancing role of women. Short term disadvantage for longer term gains.</a:t>
            </a:r>
          </a:p>
          <a:p>
            <a:r>
              <a:rPr lang="en-GB" sz="2400" dirty="0"/>
              <a:t>Women actively shaped economic character of Britain not just passive victims of capitalism.</a:t>
            </a:r>
          </a:p>
          <a:p>
            <a:r>
              <a:rPr lang="en-GB" sz="2400" dirty="0"/>
              <a:t>Industrialisation allowed women to spend more time at home with children – liberating</a:t>
            </a:r>
            <a:r>
              <a:rPr lang="en-GB" sz="2400" dirty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312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2056</TotalTime>
  <Words>1135</Words>
  <Application>Microsoft Office PowerPoint</Application>
  <PresentationFormat>Widescreen</PresentationFormat>
  <Paragraphs>144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Garamond</vt:lpstr>
      <vt:lpstr>Savon</vt:lpstr>
      <vt:lpstr>Gender and History</vt:lpstr>
      <vt:lpstr>Outline</vt:lpstr>
      <vt:lpstr>1. Development of History: Antiquarians</vt:lpstr>
      <vt:lpstr>1. Development of History: The Discipline</vt:lpstr>
      <vt:lpstr>1. Development of History: 1960s</vt:lpstr>
      <vt:lpstr>2. Pioneers: Early Work</vt:lpstr>
      <vt:lpstr>2. Pioneers - Olive Schreiner (1855-1920)</vt:lpstr>
      <vt:lpstr>2. Pioneers–Alice Clark (1874-1934)</vt:lpstr>
      <vt:lpstr>2. Pioneers - Ivy Pinchbeck (1898-1982)</vt:lpstr>
      <vt:lpstr>2. Second Wave Feminism </vt:lpstr>
      <vt:lpstr>3. Revisions – Gender History</vt:lpstr>
      <vt:lpstr>3. Revisions–Gender History</vt:lpstr>
      <vt:lpstr>3. Revisions – Gender History</vt:lpstr>
      <vt:lpstr>4. Recent Developments</vt:lpstr>
      <vt:lpstr>4. Recent Developments.</vt:lpstr>
      <vt:lpstr>Conclusion</vt:lpstr>
      <vt:lpstr>Conclusion Cont.</vt:lpstr>
      <vt:lpstr>This week’s seminar…. Gender and History cont.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and History</dc:title>
  <dc:creator>Carys Howells</dc:creator>
  <cp:lastModifiedBy>Carys Howells</cp:lastModifiedBy>
  <cp:revision>108</cp:revision>
  <cp:lastPrinted>2017-10-05T12:18:03Z</cp:lastPrinted>
  <dcterms:created xsi:type="dcterms:W3CDTF">2017-09-05T09:21:11Z</dcterms:created>
  <dcterms:modified xsi:type="dcterms:W3CDTF">2017-10-10T18:55:00Z</dcterms:modified>
</cp:coreProperties>
</file>