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1E20B1-BC00-4F5A-AB81-3CEDCB707EAB}" type="datetimeFigureOut">
              <a:rPr lang="en-GB" smtClean="0"/>
              <a:t>16/03/2011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1E20B1-BC00-4F5A-AB81-3CEDCB707EAB}" type="datetimeFigureOut">
              <a:rPr lang="en-GB" smtClean="0"/>
              <a:t>16/03/2011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1E20B1-BC00-4F5A-AB81-3CEDCB707EAB}" type="datetimeFigureOut">
              <a:rPr lang="en-GB" smtClean="0"/>
              <a:t>16/03/2011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1E20B1-BC00-4F5A-AB81-3CEDCB707EAB}" type="datetimeFigureOut">
              <a:rPr lang="en-GB" smtClean="0"/>
              <a:t>16/03/2011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20B1-BC00-4F5A-AB81-3CEDCB707EAB}" type="datetimeFigureOut">
              <a:rPr lang="en-GB" smtClean="0"/>
              <a:t>16/03/2011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91E20B1-BC00-4F5A-AB81-3CEDCB707EAB}" type="datetimeFigureOut">
              <a:rPr lang="en-GB" smtClean="0"/>
              <a:t>16/03/2011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91E20B1-BC00-4F5A-AB81-3CEDCB707EAB}" type="datetimeFigureOut">
              <a:rPr lang="en-GB" smtClean="0"/>
              <a:t>16/03/2011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91E20B1-BC00-4F5A-AB81-3CEDCB707EAB}" type="datetimeFigureOut">
              <a:rPr lang="en-GB" smtClean="0"/>
              <a:t>16/03/2011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20B1-BC00-4F5A-AB81-3CEDCB707EAB}" type="datetimeFigureOut">
              <a:rPr lang="en-GB" smtClean="0"/>
              <a:t>16/03/2011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20B1-BC00-4F5A-AB81-3CEDCB707EAB}" type="datetimeFigureOut">
              <a:rPr lang="en-GB" smtClean="0"/>
              <a:t>16/03/2011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20B1-BC00-4F5A-AB81-3CEDCB707EAB}" type="datetimeFigureOut">
              <a:rPr lang="en-GB" smtClean="0"/>
              <a:t>16/03/2011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10A1C7-9239-425A-BB4E-ABEFB0AD1016}"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1E20B1-BC00-4F5A-AB81-3CEDCB707EAB}" type="datetimeFigureOut">
              <a:rPr lang="en-GB" smtClean="0"/>
              <a:t>16/03/2011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10A1C7-9239-425A-BB4E-ABEFB0AD101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Gender and War</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Gender crisis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Men </a:t>
            </a:r>
            <a:r>
              <a:rPr lang="en-GB" dirty="0"/>
              <a:t>felt themselves emasculated by the horrors of the war experience. </a:t>
            </a:r>
            <a:endParaRPr lang="en-GB" dirty="0" smtClean="0"/>
          </a:p>
          <a:p>
            <a:r>
              <a:rPr lang="en-GB" dirty="0" smtClean="0"/>
              <a:t>Work </a:t>
            </a:r>
            <a:r>
              <a:rPr lang="en-GB" dirty="0"/>
              <a:t>of the war poets: Sassoon, Brooke, Owen, Graves etc many of whom died a tragic and early death perhaps represents this bleak realism most effectively. </a:t>
            </a:r>
            <a:endParaRPr lang="en-GB" dirty="0" smtClean="0"/>
          </a:p>
          <a:p>
            <a:r>
              <a:rPr lang="en-GB" dirty="0" smtClean="0"/>
              <a:t>Many </a:t>
            </a:r>
            <a:r>
              <a:rPr lang="en-GB" dirty="0"/>
              <a:t>of the men who survived the war ended up maimed or impotent. </a:t>
            </a:r>
            <a:endParaRPr lang="en-GB" dirty="0"/>
          </a:p>
          <a:p>
            <a:r>
              <a:rPr lang="en-GB" dirty="0" smtClean="0"/>
              <a:t>Women </a:t>
            </a:r>
            <a:r>
              <a:rPr lang="en-GB" dirty="0"/>
              <a:t>were seen as the ones who sent men off to war and then benefited from their absence. </a:t>
            </a:r>
            <a:endParaRPr lang="en-GB" dirty="0" smtClean="0"/>
          </a:p>
          <a:p>
            <a:r>
              <a:rPr lang="en-GB" dirty="0" smtClean="0"/>
              <a:t>Both </a:t>
            </a:r>
            <a:r>
              <a:rPr lang="en-GB" dirty="0"/>
              <a:t>on the home front and the battlefield women workers were exploited and heavily policed to ensure they behaved appropriately but the images emphasised their new freedoms and added an edge to male hostility.  </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Effects of war</a:t>
            </a:r>
            <a:endParaRPr lang="en-GB" dirty="0"/>
          </a:p>
        </p:txBody>
      </p:sp>
      <p:sp>
        <p:nvSpPr>
          <p:cNvPr id="3" name="Content Placeholder 2"/>
          <p:cNvSpPr>
            <a:spLocks noGrp="1"/>
          </p:cNvSpPr>
          <p:nvPr>
            <p:ph idx="1"/>
          </p:nvPr>
        </p:nvSpPr>
        <p:spPr/>
        <p:txBody>
          <a:bodyPr>
            <a:normAutofit fontScale="70000" lnSpcReduction="20000"/>
          </a:bodyPr>
          <a:lstStyle/>
          <a:p>
            <a:r>
              <a:rPr lang="en-GB" dirty="0"/>
              <a:t>Women who protested against economic hardship were considered a threat to the existing social order </a:t>
            </a:r>
            <a:endParaRPr lang="en-GB" dirty="0" smtClean="0"/>
          </a:p>
          <a:p>
            <a:r>
              <a:rPr lang="en-GB" dirty="0" smtClean="0"/>
              <a:t>Joanna </a:t>
            </a:r>
            <a:r>
              <a:rPr lang="en-GB" dirty="0"/>
              <a:t>Bourke concludes: ‘Although historians are divided about the extent to which the war led to any change in the status of women, it is clear that most people in the 1920s </a:t>
            </a:r>
            <a:r>
              <a:rPr lang="en-GB" i="1" dirty="0"/>
              <a:t>believed</a:t>
            </a:r>
            <a:r>
              <a:rPr lang="en-GB" dirty="0"/>
              <a:t> war had dramatically altered the relationship between the sexes.’ </a:t>
            </a:r>
            <a:endParaRPr lang="en-GB" dirty="0" smtClean="0"/>
          </a:p>
          <a:p>
            <a:r>
              <a:rPr lang="en-GB" dirty="0" smtClean="0"/>
              <a:t>Is </a:t>
            </a:r>
            <a:r>
              <a:rPr lang="en-GB" dirty="0"/>
              <a:t>now more recognition that any gains won for women were transitory, limited and temporary. </a:t>
            </a:r>
          </a:p>
          <a:p>
            <a:r>
              <a:rPr lang="en-GB" dirty="0"/>
              <a:t>For men who survived the war family relationships were </a:t>
            </a:r>
            <a:r>
              <a:rPr lang="en-GB" dirty="0" smtClean="0"/>
              <a:t>source </a:t>
            </a:r>
            <a:r>
              <a:rPr lang="en-GB" dirty="0"/>
              <a:t>of practical survival skills and </a:t>
            </a:r>
            <a:r>
              <a:rPr lang="en-GB" dirty="0" smtClean="0"/>
              <a:t>support</a:t>
            </a:r>
          </a:p>
          <a:p>
            <a:r>
              <a:rPr lang="en-GB" dirty="0" smtClean="0"/>
              <a:t>Home </a:t>
            </a:r>
            <a:r>
              <a:rPr lang="en-GB" dirty="0"/>
              <a:t>and the Western front were not separate spheres, and men’s identities were not split into aspects of the soldier and the </a:t>
            </a:r>
            <a:r>
              <a:rPr lang="en-GB" dirty="0" smtClean="0"/>
              <a:t>civilian</a:t>
            </a:r>
            <a:r>
              <a:rPr lang="en-GB" dirty="0"/>
              <a:t> </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britontour9.files.wordpress.com/2010/09/gassedbig2.jpg"/>
          <p:cNvPicPr>
            <a:picLocks noChangeAspect="1" noChangeArrowheads="1"/>
          </p:cNvPicPr>
          <p:nvPr/>
        </p:nvPicPr>
        <p:blipFill>
          <a:blip r:embed="rId2" cstate="print"/>
          <a:srcRect/>
          <a:stretch>
            <a:fillRect/>
          </a:stretch>
        </p:blipFill>
        <p:spPr bwMode="auto">
          <a:xfrm>
            <a:off x="827584" y="332656"/>
            <a:ext cx="7516270" cy="4392488"/>
          </a:xfrm>
          <a:prstGeom prst="rect">
            <a:avLst/>
          </a:prstGeom>
          <a:noFill/>
        </p:spPr>
      </p:pic>
      <p:sp>
        <p:nvSpPr>
          <p:cNvPr id="6" name="TextBox 5"/>
          <p:cNvSpPr txBox="1"/>
          <p:nvPr/>
        </p:nvSpPr>
        <p:spPr>
          <a:xfrm>
            <a:off x="1115616" y="5301208"/>
            <a:ext cx="6912768" cy="369332"/>
          </a:xfrm>
          <a:prstGeom prst="rect">
            <a:avLst/>
          </a:prstGeom>
          <a:noFill/>
        </p:spPr>
        <p:txBody>
          <a:bodyPr wrap="square" rtlCol="0">
            <a:spAutoFit/>
          </a:bodyPr>
          <a:lstStyle/>
          <a:p>
            <a:r>
              <a:rPr lang="en-GB" dirty="0" smtClean="0"/>
              <a:t>Gassed by John Singer </a:t>
            </a:r>
            <a:r>
              <a:rPr lang="en-GB" dirty="0" err="1" smtClean="0"/>
              <a:t>Sargent</a:t>
            </a:r>
            <a:r>
              <a:rPr lang="en-GB" dirty="0" smtClean="0"/>
              <a:t> sums up trauma of war</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Wartime </a:t>
            </a:r>
            <a:r>
              <a:rPr lang="en-GB" dirty="0"/>
              <a:t>mobilisation of women had little impact on patterns of female </a:t>
            </a:r>
            <a:r>
              <a:rPr lang="en-GB" dirty="0" smtClean="0"/>
              <a:t>employment </a:t>
            </a:r>
          </a:p>
          <a:p>
            <a:r>
              <a:rPr lang="en-GB" dirty="0" smtClean="0"/>
              <a:t>In </a:t>
            </a:r>
            <a:r>
              <a:rPr lang="en-GB" dirty="0"/>
              <a:t>UK in 1951 was smaller percentage of women working than in </a:t>
            </a:r>
            <a:r>
              <a:rPr lang="en-GB" dirty="0" smtClean="0"/>
              <a:t>1911 </a:t>
            </a:r>
          </a:p>
          <a:p>
            <a:r>
              <a:rPr lang="en-GB" dirty="0" smtClean="0"/>
              <a:t>Young </a:t>
            </a:r>
            <a:r>
              <a:rPr lang="en-GB" dirty="0"/>
              <a:t>women made the transition from domestic service to munitions but did not see factory work as a career, more married women worked but returned to household after war. </a:t>
            </a:r>
            <a:endParaRPr lang="en-GB" dirty="0" smtClean="0"/>
          </a:p>
          <a:p>
            <a:r>
              <a:rPr lang="en-GB" dirty="0" smtClean="0"/>
              <a:t>Some </a:t>
            </a:r>
            <a:r>
              <a:rPr lang="en-GB" dirty="0"/>
              <a:t>women may have found work for example in new fields and with wages higher than the previous norm for women, but the numbers were quite small.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827584" y="1484784"/>
          <a:ext cx="7272808" cy="3240360"/>
        </p:xfrm>
        <a:graphic>
          <a:graphicData uri="http://schemas.openxmlformats.org/drawingml/2006/table">
            <a:tbl>
              <a:tblPr firstRow="1" bandRow="1">
                <a:tableStyleId>{3C2FFA5D-87B4-456A-9821-1D502468CF0F}</a:tableStyleId>
              </a:tblPr>
              <a:tblGrid>
                <a:gridCol w="1358656"/>
                <a:gridCol w="2968161"/>
                <a:gridCol w="2945991"/>
              </a:tblGrid>
              <a:tr h="1080120">
                <a:tc>
                  <a:txBody>
                    <a:bodyPr/>
                    <a:lstStyle/>
                    <a:p>
                      <a:pPr>
                        <a:spcAft>
                          <a:spcPts val="0"/>
                        </a:spcAft>
                      </a:pPr>
                      <a:r>
                        <a:rPr lang="en-GB" sz="2800" b="0" dirty="0"/>
                        <a:t>Year</a:t>
                      </a:r>
                      <a:endParaRPr lang="en-GB" sz="4000" b="0" dirty="0">
                        <a:latin typeface="Times New Roman"/>
                        <a:ea typeface="Times New Roman"/>
                      </a:endParaRPr>
                    </a:p>
                  </a:txBody>
                  <a:tcPr marL="68580" marR="68580" marT="0" marB="0"/>
                </a:tc>
                <a:tc>
                  <a:txBody>
                    <a:bodyPr/>
                    <a:lstStyle/>
                    <a:p>
                      <a:pPr>
                        <a:spcAft>
                          <a:spcPts val="0"/>
                        </a:spcAft>
                      </a:pPr>
                      <a:r>
                        <a:rPr lang="en-GB" sz="2800" b="0" dirty="0"/>
                        <a:t>Women entering workforce (000s)</a:t>
                      </a:r>
                      <a:endParaRPr lang="en-GB" sz="4000" b="0" dirty="0">
                        <a:latin typeface="Times New Roman"/>
                        <a:ea typeface="Times New Roman"/>
                      </a:endParaRPr>
                    </a:p>
                  </a:txBody>
                  <a:tcPr marL="68580" marR="68580" marT="0" marB="0"/>
                </a:tc>
                <a:tc>
                  <a:txBody>
                    <a:bodyPr/>
                    <a:lstStyle/>
                    <a:p>
                      <a:pPr>
                        <a:spcAft>
                          <a:spcPts val="0"/>
                        </a:spcAft>
                      </a:pPr>
                      <a:r>
                        <a:rPr lang="en-GB" sz="2800" b="0" dirty="0"/>
                        <a:t>Females in workforce (%)</a:t>
                      </a:r>
                      <a:endParaRPr lang="en-GB" sz="4000" b="0" dirty="0">
                        <a:latin typeface="Times New Roman"/>
                        <a:ea typeface="Times New Roman"/>
                      </a:endParaRPr>
                    </a:p>
                  </a:txBody>
                  <a:tcPr marL="68580" marR="68580" marT="0" marB="0"/>
                </a:tc>
              </a:tr>
              <a:tr h="540060">
                <a:tc>
                  <a:txBody>
                    <a:bodyPr/>
                    <a:lstStyle/>
                    <a:p>
                      <a:pPr>
                        <a:spcAft>
                          <a:spcPts val="0"/>
                        </a:spcAft>
                      </a:pPr>
                      <a:r>
                        <a:rPr lang="en-GB" sz="2800" dirty="0"/>
                        <a:t>1914-5</a:t>
                      </a:r>
                      <a:endParaRPr lang="en-GB" sz="4000" dirty="0">
                        <a:latin typeface="Times New Roman"/>
                        <a:ea typeface="Times New Roman"/>
                      </a:endParaRPr>
                    </a:p>
                  </a:txBody>
                  <a:tcPr marL="68580" marR="68580" marT="0" marB="0"/>
                </a:tc>
                <a:tc>
                  <a:txBody>
                    <a:bodyPr/>
                    <a:lstStyle/>
                    <a:p>
                      <a:pPr algn="r">
                        <a:spcAft>
                          <a:spcPts val="0"/>
                        </a:spcAft>
                      </a:pPr>
                      <a:r>
                        <a:rPr lang="en-GB" sz="2800" dirty="0"/>
                        <a:t>382</a:t>
                      </a:r>
                      <a:endParaRPr lang="en-GB" sz="4000" dirty="0">
                        <a:latin typeface="Times New Roman"/>
                        <a:ea typeface="Times New Roman"/>
                      </a:endParaRPr>
                    </a:p>
                  </a:txBody>
                  <a:tcPr marL="68580" marR="68580" marT="0" marB="0"/>
                </a:tc>
                <a:tc>
                  <a:txBody>
                    <a:bodyPr/>
                    <a:lstStyle/>
                    <a:p>
                      <a:pPr algn="r">
                        <a:spcAft>
                          <a:spcPts val="0"/>
                        </a:spcAft>
                      </a:pPr>
                      <a:r>
                        <a:rPr lang="en-GB" sz="2800"/>
                        <a:t>-</a:t>
                      </a:r>
                      <a:endParaRPr lang="en-GB" sz="4000">
                        <a:latin typeface="Times New Roman"/>
                        <a:ea typeface="Times New Roman"/>
                      </a:endParaRPr>
                    </a:p>
                  </a:txBody>
                  <a:tcPr marL="68580" marR="68580" marT="0" marB="0"/>
                </a:tc>
              </a:tr>
              <a:tr h="540060">
                <a:tc>
                  <a:txBody>
                    <a:bodyPr/>
                    <a:lstStyle/>
                    <a:p>
                      <a:pPr>
                        <a:spcAft>
                          <a:spcPts val="0"/>
                        </a:spcAft>
                      </a:pPr>
                      <a:r>
                        <a:rPr lang="en-GB" sz="2800" dirty="0"/>
                        <a:t>1915-6</a:t>
                      </a:r>
                      <a:endParaRPr lang="en-GB" sz="4000" dirty="0">
                        <a:latin typeface="Times New Roman"/>
                        <a:ea typeface="Times New Roman"/>
                      </a:endParaRPr>
                    </a:p>
                  </a:txBody>
                  <a:tcPr marL="68580" marR="68580" marT="0" marB="0"/>
                </a:tc>
                <a:tc>
                  <a:txBody>
                    <a:bodyPr/>
                    <a:lstStyle/>
                    <a:p>
                      <a:pPr algn="r">
                        <a:spcAft>
                          <a:spcPts val="0"/>
                        </a:spcAft>
                      </a:pPr>
                      <a:r>
                        <a:rPr lang="en-GB" sz="2800" dirty="0"/>
                        <a:t>563</a:t>
                      </a:r>
                      <a:endParaRPr lang="en-GB" sz="4000" dirty="0">
                        <a:latin typeface="Times New Roman"/>
                        <a:ea typeface="Times New Roman"/>
                      </a:endParaRPr>
                    </a:p>
                  </a:txBody>
                  <a:tcPr marL="68580" marR="68580" marT="0" marB="0"/>
                </a:tc>
                <a:tc>
                  <a:txBody>
                    <a:bodyPr/>
                    <a:lstStyle/>
                    <a:p>
                      <a:pPr algn="r">
                        <a:spcAft>
                          <a:spcPts val="0"/>
                        </a:spcAft>
                      </a:pPr>
                      <a:r>
                        <a:rPr lang="en-GB" sz="2800" dirty="0"/>
                        <a:t>26.5</a:t>
                      </a:r>
                      <a:endParaRPr lang="en-GB" sz="4000" dirty="0">
                        <a:latin typeface="Times New Roman"/>
                        <a:ea typeface="Times New Roman"/>
                      </a:endParaRPr>
                    </a:p>
                  </a:txBody>
                  <a:tcPr marL="68580" marR="68580" marT="0" marB="0"/>
                </a:tc>
              </a:tr>
              <a:tr h="540060">
                <a:tc>
                  <a:txBody>
                    <a:bodyPr/>
                    <a:lstStyle/>
                    <a:p>
                      <a:pPr>
                        <a:spcAft>
                          <a:spcPts val="0"/>
                        </a:spcAft>
                      </a:pPr>
                      <a:r>
                        <a:rPr lang="en-GB" sz="2800" dirty="0"/>
                        <a:t>1916-7</a:t>
                      </a:r>
                      <a:endParaRPr lang="en-GB" sz="4000" dirty="0">
                        <a:latin typeface="Times New Roman"/>
                        <a:ea typeface="Times New Roman"/>
                      </a:endParaRPr>
                    </a:p>
                  </a:txBody>
                  <a:tcPr marL="68580" marR="68580" marT="0" marB="0"/>
                </a:tc>
                <a:tc>
                  <a:txBody>
                    <a:bodyPr/>
                    <a:lstStyle/>
                    <a:p>
                      <a:pPr algn="r">
                        <a:spcAft>
                          <a:spcPts val="0"/>
                        </a:spcAft>
                      </a:pPr>
                      <a:r>
                        <a:rPr lang="en-GB" sz="2800" dirty="0"/>
                        <a:t>511</a:t>
                      </a:r>
                      <a:endParaRPr lang="en-GB" sz="4000" dirty="0">
                        <a:latin typeface="Times New Roman"/>
                        <a:ea typeface="Times New Roman"/>
                      </a:endParaRPr>
                    </a:p>
                  </a:txBody>
                  <a:tcPr marL="68580" marR="68580" marT="0" marB="0"/>
                </a:tc>
                <a:tc>
                  <a:txBody>
                    <a:bodyPr/>
                    <a:lstStyle/>
                    <a:p>
                      <a:pPr algn="r">
                        <a:spcAft>
                          <a:spcPts val="0"/>
                        </a:spcAft>
                      </a:pPr>
                      <a:r>
                        <a:rPr lang="en-GB" sz="2800" dirty="0"/>
                        <a:t>46.9</a:t>
                      </a:r>
                      <a:endParaRPr lang="en-GB" sz="4000" dirty="0">
                        <a:latin typeface="Times New Roman"/>
                        <a:ea typeface="Times New Roman"/>
                      </a:endParaRPr>
                    </a:p>
                  </a:txBody>
                  <a:tcPr marL="68580" marR="68580" marT="0" marB="0"/>
                </a:tc>
              </a:tr>
              <a:tr h="540060">
                <a:tc>
                  <a:txBody>
                    <a:bodyPr/>
                    <a:lstStyle/>
                    <a:p>
                      <a:pPr>
                        <a:spcAft>
                          <a:spcPts val="0"/>
                        </a:spcAft>
                      </a:pPr>
                      <a:r>
                        <a:rPr lang="en-GB" sz="2800"/>
                        <a:t>1917-8</a:t>
                      </a:r>
                      <a:endParaRPr lang="en-GB" sz="4000">
                        <a:latin typeface="Times New Roman"/>
                        <a:ea typeface="Times New Roman"/>
                      </a:endParaRPr>
                    </a:p>
                  </a:txBody>
                  <a:tcPr marL="68580" marR="68580" marT="0" marB="0"/>
                </a:tc>
                <a:tc>
                  <a:txBody>
                    <a:bodyPr/>
                    <a:lstStyle/>
                    <a:p>
                      <a:pPr algn="r">
                        <a:spcAft>
                          <a:spcPts val="0"/>
                        </a:spcAft>
                      </a:pPr>
                      <a:r>
                        <a:rPr lang="en-GB" sz="2800"/>
                        <a:t>203</a:t>
                      </a:r>
                      <a:endParaRPr lang="en-GB" sz="4000">
                        <a:latin typeface="Times New Roman"/>
                        <a:ea typeface="Times New Roman"/>
                      </a:endParaRPr>
                    </a:p>
                  </a:txBody>
                  <a:tcPr marL="68580" marR="68580" marT="0" marB="0"/>
                </a:tc>
                <a:tc>
                  <a:txBody>
                    <a:bodyPr/>
                    <a:lstStyle/>
                    <a:p>
                      <a:pPr algn="r">
                        <a:spcAft>
                          <a:spcPts val="0"/>
                        </a:spcAft>
                      </a:pPr>
                      <a:r>
                        <a:rPr lang="en-GB" sz="2800" dirty="0"/>
                        <a:t>46.7</a:t>
                      </a:r>
                      <a:endParaRPr lang="en-GB" sz="4000" dirty="0">
                        <a:latin typeface="Times New Roman"/>
                        <a:ea typeface="Times New Roman"/>
                      </a:endParaRPr>
                    </a:p>
                  </a:txBody>
                  <a:tcPr marL="68580" marR="68580" marT="0" marB="0"/>
                </a:tc>
              </a:tr>
            </a:tbl>
          </a:graphicData>
        </a:graphic>
      </p:graphicFrame>
      <p:sp>
        <p:nvSpPr>
          <p:cNvPr id="2560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55576" y="980731"/>
          <a:ext cx="7704857" cy="4876800"/>
        </p:xfrm>
        <a:graphic>
          <a:graphicData uri="http://schemas.openxmlformats.org/drawingml/2006/table">
            <a:tbl>
              <a:tblPr firstRow="1" bandCol="1">
                <a:tableStyleId>{284E427A-3D55-4303-BF80-6455036E1DE7}</a:tableStyleId>
              </a:tblPr>
              <a:tblGrid>
                <a:gridCol w="1852400"/>
                <a:gridCol w="1852400"/>
                <a:gridCol w="1853269"/>
                <a:gridCol w="2146788"/>
              </a:tblGrid>
              <a:tr h="366088">
                <a:tc>
                  <a:txBody>
                    <a:bodyPr/>
                    <a:lstStyle/>
                    <a:p>
                      <a:pPr>
                        <a:spcAft>
                          <a:spcPts val="0"/>
                        </a:spcAft>
                      </a:pPr>
                      <a:r>
                        <a:rPr lang="en-GB" sz="2000" dirty="0"/>
                        <a:t>Economic sector</a:t>
                      </a:r>
                      <a:endParaRPr lang="en-GB" sz="3200" b="1" dirty="0">
                        <a:latin typeface="Times New Roman"/>
                        <a:ea typeface="Times New Roman"/>
                      </a:endParaRPr>
                    </a:p>
                  </a:txBody>
                  <a:tcPr marL="68580" marR="68580" marT="0" marB="0"/>
                </a:tc>
                <a:tc>
                  <a:txBody>
                    <a:bodyPr/>
                    <a:lstStyle/>
                    <a:p>
                      <a:pPr>
                        <a:spcAft>
                          <a:spcPts val="0"/>
                        </a:spcAft>
                      </a:pPr>
                      <a:r>
                        <a:rPr lang="en-GB" sz="2000" dirty="0"/>
                        <a:t>July 1914 (000s)</a:t>
                      </a:r>
                      <a:endParaRPr lang="en-GB" sz="3200" b="1" dirty="0">
                        <a:latin typeface="Times New Roman"/>
                        <a:ea typeface="Times New Roman"/>
                      </a:endParaRPr>
                    </a:p>
                  </a:txBody>
                  <a:tcPr marL="68580" marR="68580" marT="0" marB="0"/>
                </a:tc>
                <a:tc>
                  <a:txBody>
                    <a:bodyPr/>
                    <a:lstStyle/>
                    <a:p>
                      <a:pPr>
                        <a:spcAft>
                          <a:spcPts val="0"/>
                        </a:spcAft>
                      </a:pPr>
                      <a:r>
                        <a:rPr lang="en-GB" sz="2000" dirty="0"/>
                        <a:t>July 1916 (000s)</a:t>
                      </a:r>
                      <a:endParaRPr lang="en-GB" sz="3200" b="1" dirty="0">
                        <a:latin typeface="Times New Roman"/>
                        <a:ea typeface="Times New Roman"/>
                      </a:endParaRPr>
                    </a:p>
                  </a:txBody>
                  <a:tcPr marL="68580" marR="68580" marT="0" marB="0"/>
                </a:tc>
                <a:tc>
                  <a:txBody>
                    <a:bodyPr/>
                    <a:lstStyle/>
                    <a:p>
                      <a:pPr>
                        <a:spcAft>
                          <a:spcPts val="0"/>
                        </a:spcAft>
                      </a:pPr>
                      <a:r>
                        <a:rPr lang="en-GB" sz="2000" dirty="0" smtClean="0"/>
                        <a:t>Increase between 1914-16 </a:t>
                      </a:r>
                      <a:r>
                        <a:rPr lang="en-GB" sz="2000" dirty="0"/>
                        <a:t>(000s)</a:t>
                      </a:r>
                      <a:endParaRPr lang="en-GB" sz="3200" b="1" dirty="0">
                        <a:latin typeface="Times New Roman"/>
                        <a:ea typeface="Times New Roman"/>
                      </a:endParaRPr>
                    </a:p>
                  </a:txBody>
                  <a:tcPr marL="68580" marR="68580" marT="0" marB="0"/>
                </a:tc>
              </a:tr>
              <a:tr h="302704">
                <a:tc>
                  <a:txBody>
                    <a:bodyPr/>
                    <a:lstStyle/>
                    <a:p>
                      <a:pPr>
                        <a:spcAft>
                          <a:spcPts val="0"/>
                        </a:spcAft>
                      </a:pPr>
                      <a:r>
                        <a:rPr lang="en-GB" sz="2000" dirty="0"/>
                        <a:t>All industry</a:t>
                      </a:r>
                      <a:endParaRPr lang="en-GB" sz="3200" dirty="0">
                        <a:latin typeface="Times New Roman"/>
                        <a:ea typeface="Times New Roman"/>
                      </a:endParaRPr>
                    </a:p>
                  </a:txBody>
                  <a:tcPr marL="68580" marR="68580" marT="0" marB="0"/>
                </a:tc>
                <a:tc>
                  <a:txBody>
                    <a:bodyPr/>
                    <a:lstStyle/>
                    <a:p>
                      <a:pPr algn="r">
                        <a:spcAft>
                          <a:spcPts val="0"/>
                        </a:spcAft>
                      </a:pPr>
                      <a:r>
                        <a:rPr lang="en-GB" sz="2000" dirty="0"/>
                        <a:t>2117</a:t>
                      </a:r>
                      <a:endParaRPr lang="en-GB" sz="3200" dirty="0">
                        <a:latin typeface="Times New Roman"/>
                        <a:ea typeface="Times New Roman"/>
                      </a:endParaRPr>
                    </a:p>
                  </a:txBody>
                  <a:tcPr marL="68580" marR="68580" marT="0" marB="0"/>
                </a:tc>
                <a:tc>
                  <a:txBody>
                    <a:bodyPr/>
                    <a:lstStyle/>
                    <a:p>
                      <a:pPr algn="r">
                        <a:spcAft>
                          <a:spcPts val="0"/>
                        </a:spcAft>
                      </a:pPr>
                      <a:r>
                        <a:rPr lang="en-GB" sz="2000"/>
                        <a:t>2479</a:t>
                      </a:r>
                      <a:endParaRPr lang="en-GB" sz="3200">
                        <a:latin typeface="Times New Roman"/>
                        <a:ea typeface="Times New Roman"/>
                      </a:endParaRPr>
                    </a:p>
                  </a:txBody>
                  <a:tcPr marL="68580" marR="68580" marT="0" marB="0"/>
                </a:tc>
                <a:tc>
                  <a:txBody>
                    <a:bodyPr/>
                    <a:lstStyle/>
                    <a:p>
                      <a:pPr algn="r">
                        <a:spcAft>
                          <a:spcPts val="0"/>
                        </a:spcAft>
                      </a:pPr>
                      <a:r>
                        <a:rPr lang="en-GB" sz="2000"/>
                        <a:t>362</a:t>
                      </a:r>
                      <a:endParaRPr lang="en-GB" sz="3200">
                        <a:latin typeface="Times New Roman"/>
                        <a:ea typeface="Times New Roman"/>
                      </a:endParaRPr>
                    </a:p>
                  </a:txBody>
                  <a:tcPr marL="68580" marR="68580" marT="0" marB="0"/>
                </a:tc>
              </a:tr>
              <a:tr h="605410">
                <a:tc>
                  <a:txBody>
                    <a:bodyPr/>
                    <a:lstStyle/>
                    <a:p>
                      <a:pPr>
                        <a:spcAft>
                          <a:spcPts val="0"/>
                        </a:spcAft>
                      </a:pPr>
                      <a:r>
                        <a:rPr lang="en-GB" sz="2000" dirty="0"/>
                        <a:t>Commercial occupations</a:t>
                      </a:r>
                      <a:endParaRPr lang="en-GB" sz="3200" dirty="0">
                        <a:latin typeface="Times New Roman"/>
                        <a:ea typeface="Times New Roman"/>
                      </a:endParaRPr>
                    </a:p>
                  </a:txBody>
                  <a:tcPr marL="68580" marR="68580" marT="0" marB="0"/>
                </a:tc>
                <a:tc>
                  <a:txBody>
                    <a:bodyPr/>
                    <a:lstStyle/>
                    <a:p>
                      <a:pPr algn="r">
                        <a:spcAft>
                          <a:spcPts val="0"/>
                        </a:spcAft>
                      </a:pPr>
                      <a:r>
                        <a:rPr lang="en-GB" sz="2000" dirty="0"/>
                        <a:t>454</a:t>
                      </a:r>
                      <a:endParaRPr lang="en-GB" sz="3200" dirty="0">
                        <a:latin typeface="Times New Roman"/>
                        <a:ea typeface="Times New Roman"/>
                      </a:endParaRPr>
                    </a:p>
                  </a:txBody>
                  <a:tcPr marL="68580" marR="68580" marT="0" marB="0"/>
                </a:tc>
                <a:tc>
                  <a:txBody>
                    <a:bodyPr/>
                    <a:lstStyle/>
                    <a:p>
                      <a:pPr algn="r">
                        <a:spcAft>
                          <a:spcPts val="0"/>
                        </a:spcAft>
                      </a:pPr>
                      <a:r>
                        <a:rPr lang="en-GB" sz="2000"/>
                        <a:t>652</a:t>
                      </a:r>
                      <a:endParaRPr lang="en-GB" sz="3200">
                        <a:latin typeface="Times New Roman"/>
                        <a:ea typeface="Times New Roman"/>
                      </a:endParaRPr>
                    </a:p>
                  </a:txBody>
                  <a:tcPr marL="68580" marR="68580" marT="0" marB="0"/>
                </a:tc>
                <a:tc>
                  <a:txBody>
                    <a:bodyPr/>
                    <a:lstStyle/>
                    <a:p>
                      <a:pPr algn="r">
                        <a:spcAft>
                          <a:spcPts val="0"/>
                        </a:spcAft>
                      </a:pPr>
                      <a:r>
                        <a:rPr lang="en-GB" sz="2000"/>
                        <a:t>198</a:t>
                      </a:r>
                      <a:endParaRPr lang="en-GB" sz="3200">
                        <a:latin typeface="Times New Roman"/>
                        <a:ea typeface="Times New Roman"/>
                      </a:endParaRPr>
                    </a:p>
                  </a:txBody>
                  <a:tcPr marL="68580" marR="68580" marT="0" marB="0"/>
                </a:tc>
              </a:tr>
              <a:tr h="605410">
                <a:tc>
                  <a:txBody>
                    <a:bodyPr/>
                    <a:lstStyle/>
                    <a:p>
                      <a:pPr>
                        <a:spcAft>
                          <a:spcPts val="0"/>
                        </a:spcAft>
                      </a:pPr>
                      <a:r>
                        <a:rPr lang="en-GB" sz="2000"/>
                        <a:t>Banking and finance</a:t>
                      </a:r>
                      <a:endParaRPr lang="en-GB" sz="3200">
                        <a:latin typeface="Times New Roman"/>
                        <a:ea typeface="Times New Roman"/>
                      </a:endParaRPr>
                    </a:p>
                  </a:txBody>
                  <a:tcPr marL="68580" marR="68580" marT="0" marB="0"/>
                </a:tc>
                <a:tc>
                  <a:txBody>
                    <a:bodyPr/>
                    <a:lstStyle/>
                    <a:p>
                      <a:pPr algn="r">
                        <a:spcAft>
                          <a:spcPts val="0"/>
                        </a:spcAft>
                      </a:pPr>
                      <a:r>
                        <a:rPr lang="en-GB" sz="2000" dirty="0"/>
                        <a:t>9.5</a:t>
                      </a:r>
                      <a:endParaRPr lang="en-GB" sz="3200" dirty="0">
                        <a:latin typeface="Times New Roman"/>
                        <a:ea typeface="Times New Roman"/>
                      </a:endParaRPr>
                    </a:p>
                  </a:txBody>
                  <a:tcPr marL="68580" marR="68580" marT="0" marB="0"/>
                </a:tc>
                <a:tc>
                  <a:txBody>
                    <a:bodyPr/>
                    <a:lstStyle/>
                    <a:p>
                      <a:pPr algn="r">
                        <a:spcAft>
                          <a:spcPts val="0"/>
                        </a:spcAft>
                      </a:pPr>
                      <a:r>
                        <a:rPr lang="en-GB" sz="2000"/>
                        <a:t>39.5</a:t>
                      </a:r>
                      <a:endParaRPr lang="en-GB" sz="3200">
                        <a:latin typeface="Times New Roman"/>
                        <a:ea typeface="Times New Roman"/>
                      </a:endParaRPr>
                    </a:p>
                  </a:txBody>
                  <a:tcPr marL="68580" marR="68580" marT="0" marB="0"/>
                </a:tc>
                <a:tc>
                  <a:txBody>
                    <a:bodyPr/>
                    <a:lstStyle/>
                    <a:p>
                      <a:pPr algn="r">
                        <a:spcAft>
                          <a:spcPts val="0"/>
                        </a:spcAft>
                      </a:pPr>
                      <a:r>
                        <a:rPr lang="en-GB" sz="2000"/>
                        <a:t>30</a:t>
                      </a:r>
                      <a:endParaRPr lang="en-GB" sz="3200">
                        <a:latin typeface="Times New Roman"/>
                        <a:ea typeface="Times New Roman"/>
                      </a:endParaRPr>
                    </a:p>
                  </a:txBody>
                  <a:tcPr marL="68580" marR="68580" marT="0" marB="0"/>
                </a:tc>
              </a:tr>
              <a:tr h="302704">
                <a:tc>
                  <a:txBody>
                    <a:bodyPr/>
                    <a:lstStyle/>
                    <a:p>
                      <a:pPr>
                        <a:spcAft>
                          <a:spcPts val="0"/>
                        </a:spcAft>
                      </a:pPr>
                      <a:r>
                        <a:rPr lang="en-GB" sz="2000"/>
                        <a:t>Professional</a:t>
                      </a:r>
                      <a:endParaRPr lang="en-GB" sz="3200">
                        <a:latin typeface="Times New Roman"/>
                        <a:ea typeface="Times New Roman"/>
                      </a:endParaRPr>
                    </a:p>
                  </a:txBody>
                  <a:tcPr marL="68580" marR="68580" marT="0" marB="0"/>
                </a:tc>
                <a:tc>
                  <a:txBody>
                    <a:bodyPr/>
                    <a:lstStyle/>
                    <a:p>
                      <a:pPr algn="r">
                        <a:spcAft>
                          <a:spcPts val="0"/>
                        </a:spcAft>
                      </a:pPr>
                      <a:r>
                        <a:rPr lang="en-GB" sz="2000" dirty="0"/>
                        <a:t>67.5</a:t>
                      </a:r>
                      <a:endParaRPr lang="en-GB" sz="3200" dirty="0">
                        <a:latin typeface="Times New Roman"/>
                        <a:ea typeface="Times New Roman"/>
                      </a:endParaRPr>
                    </a:p>
                  </a:txBody>
                  <a:tcPr marL="68580" marR="68580" marT="0" marB="0"/>
                </a:tc>
                <a:tc>
                  <a:txBody>
                    <a:bodyPr/>
                    <a:lstStyle/>
                    <a:p>
                      <a:pPr algn="r">
                        <a:spcAft>
                          <a:spcPts val="0"/>
                        </a:spcAft>
                      </a:pPr>
                      <a:r>
                        <a:rPr lang="en-GB" sz="2000"/>
                        <a:t>82.5</a:t>
                      </a:r>
                      <a:endParaRPr lang="en-GB" sz="3200">
                        <a:latin typeface="Times New Roman"/>
                        <a:ea typeface="Times New Roman"/>
                      </a:endParaRPr>
                    </a:p>
                  </a:txBody>
                  <a:tcPr marL="68580" marR="68580" marT="0" marB="0"/>
                </a:tc>
                <a:tc>
                  <a:txBody>
                    <a:bodyPr/>
                    <a:lstStyle/>
                    <a:p>
                      <a:pPr algn="r">
                        <a:spcAft>
                          <a:spcPts val="0"/>
                        </a:spcAft>
                      </a:pPr>
                      <a:r>
                        <a:rPr lang="en-GB" sz="2000"/>
                        <a:t>15</a:t>
                      </a:r>
                      <a:endParaRPr lang="en-GB" sz="3200">
                        <a:latin typeface="Times New Roman"/>
                        <a:ea typeface="Times New Roman"/>
                      </a:endParaRPr>
                    </a:p>
                  </a:txBody>
                  <a:tcPr marL="68580" marR="68580" marT="0" marB="0"/>
                </a:tc>
              </a:tr>
              <a:tr h="302704">
                <a:tc>
                  <a:txBody>
                    <a:bodyPr/>
                    <a:lstStyle/>
                    <a:p>
                      <a:pPr>
                        <a:spcAft>
                          <a:spcPts val="0"/>
                        </a:spcAft>
                      </a:pPr>
                      <a:r>
                        <a:rPr lang="en-GB" sz="2000"/>
                        <a:t>Hotels</a:t>
                      </a:r>
                      <a:endParaRPr lang="en-GB" sz="3200">
                        <a:latin typeface="Times New Roman"/>
                        <a:ea typeface="Times New Roman"/>
                      </a:endParaRPr>
                    </a:p>
                  </a:txBody>
                  <a:tcPr marL="68580" marR="68580" marT="0" marB="0"/>
                </a:tc>
                <a:tc>
                  <a:txBody>
                    <a:bodyPr/>
                    <a:lstStyle/>
                    <a:p>
                      <a:pPr algn="r">
                        <a:spcAft>
                          <a:spcPts val="0"/>
                        </a:spcAft>
                      </a:pPr>
                      <a:r>
                        <a:rPr lang="en-GB" sz="2000" dirty="0"/>
                        <a:t>175</a:t>
                      </a:r>
                      <a:endParaRPr lang="en-GB" sz="3200" dirty="0">
                        <a:latin typeface="Times New Roman"/>
                        <a:ea typeface="Times New Roman"/>
                      </a:endParaRPr>
                    </a:p>
                  </a:txBody>
                  <a:tcPr marL="68580" marR="68580" marT="0" marB="0"/>
                </a:tc>
                <a:tc>
                  <a:txBody>
                    <a:bodyPr/>
                    <a:lstStyle/>
                    <a:p>
                      <a:pPr algn="r">
                        <a:spcAft>
                          <a:spcPts val="0"/>
                        </a:spcAft>
                      </a:pPr>
                      <a:r>
                        <a:rPr lang="en-GB" sz="2000" dirty="0"/>
                        <a:t>194</a:t>
                      </a:r>
                      <a:endParaRPr lang="en-GB" sz="3200" dirty="0">
                        <a:latin typeface="Times New Roman"/>
                        <a:ea typeface="Times New Roman"/>
                      </a:endParaRPr>
                    </a:p>
                  </a:txBody>
                  <a:tcPr marL="68580" marR="68580" marT="0" marB="0"/>
                </a:tc>
                <a:tc>
                  <a:txBody>
                    <a:bodyPr/>
                    <a:lstStyle/>
                    <a:p>
                      <a:pPr algn="r">
                        <a:spcAft>
                          <a:spcPts val="0"/>
                        </a:spcAft>
                      </a:pPr>
                      <a:r>
                        <a:rPr lang="en-GB" sz="2000"/>
                        <a:t>19</a:t>
                      </a:r>
                      <a:endParaRPr lang="en-GB" sz="3200">
                        <a:latin typeface="Times New Roman"/>
                        <a:ea typeface="Times New Roman"/>
                      </a:endParaRPr>
                    </a:p>
                  </a:txBody>
                  <a:tcPr marL="68580" marR="68580" marT="0" marB="0"/>
                </a:tc>
              </a:tr>
              <a:tr h="302704">
                <a:tc>
                  <a:txBody>
                    <a:bodyPr/>
                    <a:lstStyle/>
                    <a:p>
                      <a:pPr>
                        <a:spcAft>
                          <a:spcPts val="0"/>
                        </a:spcAft>
                      </a:pPr>
                      <a:r>
                        <a:rPr lang="en-GB" sz="2000"/>
                        <a:t>Transport</a:t>
                      </a:r>
                      <a:endParaRPr lang="en-GB" sz="3200">
                        <a:latin typeface="Times New Roman"/>
                        <a:ea typeface="Times New Roman"/>
                      </a:endParaRPr>
                    </a:p>
                  </a:txBody>
                  <a:tcPr marL="68580" marR="68580" marT="0" marB="0"/>
                </a:tc>
                <a:tc>
                  <a:txBody>
                    <a:bodyPr/>
                    <a:lstStyle/>
                    <a:p>
                      <a:pPr algn="r">
                        <a:spcAft>
                          <a:spcPts val="0"/>
                        </a:spcAft>
                      </a:pPr>
                      <a:r>
                        <a:rPr lang="en-GB" sz="2000"/>
                        <a:t>15</a:t>
                      </a:r>
                      <a:endParaRPr lang="en-GB" sz="3200">
                        <a:latin typeface="Times New Roman"/>
                        <a:ea typeface="Times New Roman"/>
                      </a:endParaRPr>
                    </a:p>
                  </a:txBody>
                  <a:tcPr marL="68580" marR="68580" marT="0" marB="0"/>
                </a:tc>
                <a:tc>
                  <a:txBody>
                    <a:bodyPr/>
                    <a:lstStyle/>
                    <a:p>
                      <a:pPr algn="r">
                        <a:spcAft>
                          <a:spcPts val="0"/>
                        </a:spcAft>
                      </a:pPr>
                      <a:r>
                        <a:rPr lang="en-GB" sz="2000" dirty="0"/>
                        <a:t>46</a:t>
                      </a:r>
                      <a:endParaRPr lang="en-GB" sz="3200" dirty="0">
                        <a:latin typeface="Times New Roman"/>
                        <a:ea typeface="Times New Roman"/>
                      </a:endParaRPr>
                    </a:p>
                  </a:txBody>
                  <a:tcPr marL="68580" marR="68580" marT="0" marB="0"/>
                </a:tc>
                <a:tc>
                  <a:txBody>
                    <a:bodyPr/>
                    <a:lstStyle/>
                    <a:p>
                      <a:pPr algn="r">
                        <a:spcAft>
                          <a:spcPts val="0"/>
                        </a:spcAft>
                      </a:pPr>
                      <a:r>
                        <a:rPr lang="en-GB" sz="2000"/>
                        <a:t>31</a:t>
                      </a:r>
                      <a:endParaRPr lang="en-GB" sz="3200">
                        <a:latin typeface="Times New Roman"/>
                        <a:ea typeface="Times New Roman"/>
                      </a:endParaRPr>
                    </a:p>
                  </a:txBody>
                  <a:tcPr marL="68580" marR="68580" marT="0" marB="0"/>
                </a:tc>
              </a:tr>
              <a:tr h="302704">
                <a:tc>
                  <a:txBody>
                    <a:bodyPr/>
                    <a:lstStyle/>
                    <a:p>
                      <a:pPr>
                        <a:spcAft>
                          <a:spcPts val="0"/>
                        </a:spcAft>
                      </a:pPr>
                      <a:r>
                        <a:rPr lang="en-GB" sz="2000"/>
                        <a:t>Civil Service</a:t>
                      </a:r>
                      <a:endParaRPr lang="en-GB" sz="3200">
                        <a:latin typeface="Times New Roman"/>
                        <a:ea typeface="Times New Roman"/>
                      </a:endParaRPr>
                    </a:p>
                  </a:txBody>
                  <a:tcPr marL="68580" marR="68580" marT="0" marB="0"/>
                </a:tc>
                <a:tc>
                  <a:txBody>
                    <a:bodyPr/>
                    <a:lstStyle/>
                    <a:p>
                      <a:pPr algn="r">
                        <a:spcAft>
                          <a:spcPts val="0"/>
                        </a:spcAft>
                      </a:pPr>
                      <a:r>
                        <a:rPr lang="en-GB" sz="2000"/>
                        <a:t>60</a:t>
                      </a:r>
                      <a:endParaRPr lang="en-GB" sz="3200">
                        <a:latin typeface="Times New Roman"/>
                        <a:ea typeface="Times New Roman"/>
                      </a:endParaRPr>
                    </a:p>
                  </a:txBody>
                  <a:tcPr marL="68580" marR="68580" marT="0" marB="0"/>
                </a:tc>
                <a:tc>
                  <a:txBody>
                    <a:bodyPr/>
                    <a:lstStyle/>
                    <a:p>
                      <a:pPr algn="r">
                        <a:spcAft>
                          <a:spcPts val="0"/>
                        </a:spcAft>
                      </a:pPr>
                      <a:r>
                        <a:rPr lang="en-GB" sz="2000" dirty="0"/>
                        <a:t>108</a:t>
                      </a:r>
                      <a:endParaRPr lang="en-GB" sz="3200" dirty="0">
                        <a:latin typeface="Times New Roman"/>
                        <a:ea typeface="Times New Roman"/>
                      </a:endParaRPr>
                    </a:p>
                  </a:txBody>
                  <a:tcPr marL="68580" marR="68580" marT="0" marB="0"/>
                </a:tc>
                <a:tc>
                  <a:txBody>
                    <a:bodyPr/>
                    <a:lstStyle/>
                    <a:p>
                      <a:pPr algn="r">
                        <a:spcAft>
                          <a:spcPts val="0"/>
                        </a:spcAft>
                      </a:pPr>
                      <a:r>
                        <a:rPr lang="en-GB" sz="2000"/>
                        <a:t>48</a:t>
                      </a:r>
                      <a:endParaRPr lang="en-GB" sz="3200">
                        <a:latin typeface="Times New Roman"/>
                        <a:ea typeface="Times New Roman"/>
                      </a:endParaRPr>
                    </a:p>
                  </a:txBody>
                  <a:tcPr marL="68580" marR="68580" marT="0" marB="0"/>
                </a:tc>
              </a:tr>
              <a:tr h="605410">
                <a:tc>
                  <a:txBody>
                    <a:bodyPr/>
                    <a:lstStyle/>
                    <a:p>
                      <a:pPr>
                        <a:spcAft>
                          <a:spcPts val="0"/>
                        </a:spcAft>
                      </a:pPr>
                      <a:r>
                        <a:rPr lang="en-GB" sz="2000"/>
                        <a:t>Arsenals (dockyards)</a:t>
                      </a:r>
                      <a:endParaRPr lang="en-GB" sz="3200">
                        <a:latin typeface="Times New Roman"/>
                        <a:ea typeface="Times New Roman"/>
                      </a:endParaRPr>
                    </a:p>
                  </a:txBody>
                  <a:tcPr marL="68580" marR="68580" marT="0" marB="0"/>
                </a:tc>
                <a:tc>
                  <a:txBody>
                    <a:bodyPr/>
                    <a:lstStyle/>
                    <a:p>
                      <a:pPr algn="r">
                        <a:spcAft>
                          <a:spcPts val="0"/>
                        </a:spcAft>
                      </a:pPr>
                      <a:r>
                        <a:rPr lang="en-GB" sz="2000"/>
                        <a:t>2</a:t>
                      </a:r>
                      <a:endParaRPr lang="en-GB" sz="3200">
                        <a:latin typeface="Times New Roman"/>
                        <a:ea typeface="Times New Roman"/>
                      </a:endParaRPr>
                    </a:p>
                  </a:txBody>
                  <a:tcPr marL="68580" marR="68580" marT="0" marB="0"/>
                </a:tc>
                <a:tc>
                  <a:txBody>
                    <a:bodyPr/>
                    <a:lstStyle/>
                    <a:p>
                      <a:pPr algn="r">
                        <a:spcAft>
                          <a:spcPts val="0"/>
                        </a:spcAft>
                      </a:pPr>
                      <a:r>
                        <a:rPr lang="en-GB" sz="2000" dirty="0"/>
                        <a:t>71</a:t>
                      </a:r>
                      <a:endParaRPr lang="en-GB" sz="3200" dirty="0">
                        <a:latin typeface="Times New Roman"/>
                        <a:ea typeface="Times New Roman"/>
                      </a:endParaRPr>
                    </a:p>
                  </a:txBody>
                  <a:tcPr marL="68580" marR="68580" marT="0" marB="0"/>
                </a:tc>
                <a:tc>
                  <a:txBody>
                    <a:bodyPr/>
                    <a:lstStyle/>
                    <a:p>
                      <a:pPr algn="r">
                        <a:spcAft>
                          <a:spcPts val="0"/>
                        </a:spcAft>
                      </a:pPr>
                      <a:r>
                        <a:rPr lang="en-GB" sz="2000" dirty="0"/>
                        <a:t>69</a:t>
                      </a:r>
                      <a:endParaRPr lang="en-GB" sz="3200" dirty="0">
                        <a:latin typeface="Times New Roman"/>
                        <a:ea typeface="Times New Roman"/>
                      </a:endParaRPr>
                    </a:p>
                  </a:txBody>
                  <a:tcPr marL="68580" marR="68580" marT="0" marB="0"/>
                </a:tc>
              </a:tr>
              <a:tr h="302704">
                <a:tc>
                  <a:txBody>
                    <a:bodyPr/>
                    <a:lstStyle/>
                    <a:p>
                      <a:pPr>
                        <a:spcAft>
                          <a:spcPts val="0"/>
                        </a:spcAft>
                      </a:pPr>
                      <a:r>
                        <a:rPr lang="en-GB" sz="2000"/>
                        <a:t>Local government</a:t>
                      </a:r>
                      <a:endParaRPr lang="en-GB" sz="3200">
                        <a:latin typeface="Times New Roman"/>
                        <a:ea typeface="Times New Roman"/>
                      </a:endParaRPr>
                    </a:p>
                  </a:txBody>
                  <a:tcPr marL="68580" marR="68580" marT="0" marB="0"/>
                </a:tc>
                <a:tc>
                  <a:txBody>
                    <a:bodyPr/>
                    <a:lstStyle/>
                    <a:p>
                      <a:pPr algn="r">
                        <a:spcAft>
                          <a:spcPts val="0"/>
                        </a:spcAft>
                      </a:pPr>
                      <a:r>
                        <a:rPr lang="en-GB" sz="2000"/>
                        <a:t>184</a:t>
                      </a:r>
                      <a:endParaRPr lang="en-GB" sz="3200">
                        <a:latin typeface="Times New Roman"/>
                        <a:ea typeface="Times New Roman"/>
                      </a:endParaRPr>
                    </a:p>
                  </a:txBody>
                  <a:tcPr marL="68580" marR="68580" marT="0" marB="0"/>
                </a:tc>
                <a:tc>
                  <a:txBody>
                    <a:bodyPr/>
                    <a:lstStyle/>
                    <a:p>
                      <a:pPr algn="r">
                        <a:spcAft>
                          <a:spcPts val="0"/>
                        </a:spcAft>
                      </a:pPr>
                      <a:r>
                        <a:rPr lang="en-GB" sz="2000"/>
                        <a:t>212</a:t>
                      </a:r>
                      <a:endParaRPr lang="en-GB" sz="3200">
                        <a:latin typeface="Times New Roman"/>
                        <a:ea typeface="Times New Roman"/>
                      </a:endParaRPr>
                    </a:p>
                  </a:txBody>
                  <a:tcPr marL="68580" marR="68580" marT="0" marB="0"/>
                </a:tc>
                <a:tc>
                  <a:txBody>
                    <a:bodyPr/>
                    <a:lstStyle/>
                    <a:p>
                      <a:pPr algn="r">
                        <a:spcAft>
                          <a:spcPts val="0"/>
                        </a:spcAft>
                      </a:pPr>
                      <a:r>
                        <a:rPr lang="en-GB" sz="2000" dirty="0"/>
                        <a:t>28</a:t>
                      </a:r>
                      <a:endParaRPr lang="en-GB" sz="3200" dirty="0">
                        <a:latin typeface="Times New Roman"/>
                        <a:ea typeface="Times New Roman"/>
                      </a:endParaRPr>
                    </a:p>
                  </a:txBody>
                  <a:tcPr marL="68580" marR="68580" marT="0" marB="0"/>
                </a:tc>
              </a:tr>
              <a:tr h="302704">
                <a:tc>
                  <a:txBody>
                    <a:bodyPr/>
                    <a:lstStyle/>
                    <a:p>
                      <a:pPr>
                        <a:spcAft>
                          <a:spcPts val="0"/>
                        </a:spcAft>
                      </a:pPr>
                      <a:r>
                        <a:rPr lang="en-GB" sz="2000"/>
                        <a:t>Totals</a:t>
                      </a:r>
                      <a:endParaRPr lang="en-GB" sz="3200">
                        <a:latin typeface="Times New Roman"/>
                        <a:ea typeface="Times New Roman"/>
                      </a:endParaRPr>
                    </a:p>
                  </a:txBody>
                  <a:tcPr marL="68580" marR="68580" marT="0" marB="0"/>
                </a:tc>
                <a:tc>
                  <a:txBody>
                    <a:bodyPr/>
                    <a:lstStyle/>
                    <a:p>
                      <a:pPr algn="r">
                        <a:spcAft>
                          <a:spcPts val="0"/>
                        </a:spcAft>
                      </a:pPr>
                      <a:r>
                        <a:rPr lang="en-GB" sz="2000"/>
                        <a:t>3214</a:t>
                      </a:r>
                      <a:endParaRPr lang="en-GB" sz="3200">
                        <a:latin typeface="Times New Roman"/>
                        <a:ea typeface="Times New Roman"/>
                      </a:endParaRPr>
                    </a:p>
                  </a:txBody>
                  <a:tcPr marL="68580" marR="68580" marT="0" marB="0"/>
                </a:tc>
                <a:tc>
                  <a:txBody>
                    <a:bodyPr/>
                    <a:lstStyle/>
                    <a:p>
                      <a:pPr algn="r">
                        <a:spcAft>
                          <a:spcPts val="0"/>
                        </a:spcAft>
                      </a:pPr>
                      <a:r>
                        <a:rPr lang="en-GB" sz="2000"/>
                        <a:t>4080</a:t>
                      </a:r>
                      <a:endParaRPr lang="en-GB" sz="3200">
                        <a:latin typeface="Times New Roman"/>
                        <a:ea typeface="Times New Roman"/>
                      </a:endParaRPr>
                    </a:p>
                  </a:txBody>
                  <a:tcPr marL="68580" marR="68580" marT="0" marB="0"/>
                </a:tc>
                <a:tc>
                  <a:txBody>
                    <a:bodyPr/>
                    <a:lstStyle/>
                    <a:p>
                      <a:pPr algn="r">
                        <a:spcAft>
                          <a:spcPts val="0"/>
                        </a:spcAft>
                      </a:pPr>
                      <a:r>
                        <a:rPr lang="en-GB" sz="2000" dirty="0"/>
                        <a:t>866</a:t>
                      </a:r>
                      <a:endParaRPr lang="en-GB" sz="3200" dirty="0">
                        <a:latin typeface="Times New Roman"/>
                        <a:ea typeface="Times New Roman"/>
                      </a:endParaRPr>
                    </a:p>
                  </a:txBody>
                  <a:tcPr marL="68580" marR="68580" marT="0" marB="0"/>
                </a:tc>
              </a:tr>
            </a:tbl>
          </a:graphicData>
        </a:graphic>
      </p:graphicFrame>
      <p:sp>
        <p:nvSpPr>
          <p:cNvPr id="276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9552" y="1340768"/>
          <a:ext cx="8064896" cy="3816423"/>
        </p:xfrm>
        <a:graphic>
          <a:graphicData uri="http://schemas.openxmlformats.org/drawingml/2006/table">
            <a:tbl>
              <a:tblPr firstRow="1" bandRow="1">
                <a:tableStyleId>{775DCB02-9BB8-47FD-8907-85C794F793BA}</a:tableStyleId>
              </a:tblPr>
              <a:tblGrid>
                <a:gridCol w="4032448"/>
                <a:gridCol w="4032448"/>
              </a:tblGrid>
              <a:tr h="587142">
                <a:tc>
                  <a:txBody>
                    <a:bodyPr/>
                    <a:lstStyle/>
                    <a:p>
                      <a:pPr>
                        <a:spcAft>
                          <a:spcPts val="0"/>
                        </a:spcAft>
                      </a:pPr>
                      <a:r>
                        <a:rPr lang="en-GB" sz="1800" dirty="0"/>
                        <a:t>Top 10 Occupations for women 1918</a:t>
                      </a:r>
                      <a:endParaRPr lang="en-GB" sz="2800" dirty="0">
                        <a:latin typeface="Times New Roman"/>
                        <a:ea typeface="Times New Roman"/>
                      </a:endParaRPr>
                    </a:p>
                  </a:txBody>
                  <a:tcPr marL="68580" marR="68580" marT="0" marB="0"/>
                </a:tc>
                <a:tc>
                  <a:txBody>
                    <a:bodyPr/>
                    <a:lstStyle/>
                    <a:p>
                      <a:pPr>
                        <a:spcAft>
                          <a:spcPts val="0"/>
                        </a:spcAft>
                      </a:pPr>
                      <a:r>
                        <a:rPr lang="en-GB" sz="1800"/>
                        <a:t>Bottom 10 Occupations for women 1918</a:t>
                      </a:r>
                      <a:endParaRPr lang="en-GB" sz="2800">
                        <a:latin typeface="Times New Roman"/>
                        <a:ea typeface="Times New Roman"/>
                      </a:endParaRPr>
                    </a:p>
                  </a:txBody>
                  <a:tcPr marL="68580" marR="68580" marT="0" marB="0"/>
                </a:tc>
              </a:tr>
              <a:tr h="293571">
                <a:tc>
                  <a:txBody>
                    <a:bodyPr/>
                    <a:lstStyle/>
                    <a:p>
                      <a:pPr>
                        <a:spcAft>
                          <a:spcPts val="0"/>
                        </a:spcAft>
                      </a:pPr>
                      <a:r>
                        <a:rPr lang="en-GB" sz="1800" dirty="0"/>
                        <a:t>Hospitals</a:t>
                      </a:r>
                      <a:endParaRPr lang="en-GB" sz="2800" dirty="0">
                        <a:latin typeface="Times New Roman"/>
                        <a:ea typeface="Times New Roman"/>
                      </a:endParaRPr>
                    </a:p>
                  </a:txBody>
                  <a:tcPr marL="68580" marR="68580" marT="0" marB="0"/>
                </a:tc>
                <a:tc>
                  <a:txBody>
                    <a:bodyPr/>
                    <a:lstStyle/>
                    <a:p>
                      <a:pPr>
                        <a:spcAft>
                          <a:spcPts val="0"/>
                        </a:spcAft>
                      </a:pPr>
                      <a:r>
                        <a:rPr lang="en-GB" sz="1800"/>
                        <a:t>Docks and wharves</a:t>
                      </a:r>
                      <a:endParaRPr lang="en-GB" sz="2800">
                        <a:latin typeface="Times New Roman"/>
                        <a:ea typeface="Times New Roman"/>
                      </a:endParaRPr>
                    </a:p>
                  </a:txBody>
                  <a:tcPr marL="68580" marR="68580" marT="0" marB="0"/>
                </a:tc>
              </a:tr>
              <a:tr h="293571">
                <a:tc>
                  <a:txBody>
                    <a:bodyPr/>
                    <a:lstStyle/>
                    <a:p>
                      <a:pPr>
                        <a:spcAft>
                          <a:spcPts val="0"/>
                        </a:spcAft>
                      </a:pPr>
                      <a:r>
                        <a:rPr lang="en-GB" sz="1800" dirty="0"/>
                        <a:t>Tailoring and dressmaking</a:t>
                      </a:r>
                      <a:endParaRPr lang="en-GB" sz="2800" dirty="0">
                        <a:latin typeface="Times New Roman"/>
                        <a:ea typeface="Times New Roman"/>
                      </a:endParaRPr>
                    </a:p>
                  </a:txBody>
                  <a:tcPr marL="68580" marR="68580" marT="0" marB="0"/>
                </a:tc>
                <a:tc>
                  <a:txBody>
                    <a:bodyPr/>
                    <a:lstStyle/>
                    <a:p>
                      <a:pPr>
                        <a:spcAft>
                          <a:spcPts val="0"/>
                        </a:spcAft>
                      </a:pPr>
                      <a:r>
                        <a:rPr lang="en-GB" sz="1800"/>
                        <a:t>Trams and omnibuses</a:t>
                      </a:r>
                      <a:endParaRPr lang="en-GB" sz="2800">
                        <a:latin typeface="Times New Roman"/>
                        <a:ea typeface="Times New Roman"/>
                      </a:endParaRPr>
                    </a:p>
                  </a:txBody>
                  <a:tcPr marL="68580" marR="68580" marT="0" marB="0"/>
                </a:tc>
              </a:tr>
              <a:tr h="293571">
                <a:tc>
                  <a:txBody>
                    <a:bodyPr/>
                    <a:lstStyle/>
                    <a:p>
                      <a:pPr>
                        <a:spcAft>
                          <a:spcPts val="0"/>
                        </a:spcAft>
                      </a:pPr>
                      <a:r>
                        <a:rPr lang="en-GB" sz="1800" dirty="0"/>
                        <a:t>Hosiery</a:t>
                      </a:r>
                      <a:endParaRPr lang="en-GB" sz="2800" dirty="0">
                        <a:latin typeface="Times New Roman"/>
                        <a:ea typeface="Times New Roman"/>
                      </a:endParaRPr>
                    </a:p>
                  </a:txBody>
                  <a:tcPr marL="68580" marR="68580" marT="0" marB="0"/>
                </a:tc>
                <a:tc>
                  <a:txBody>
                    <a:bodyPr/>
                    <a:lstStyle/>
                    <a:p>
                      <a:pPr>
                        <a:spcAft>
                          <a:spcPts val="0"/>
                        </a:spcAft>
                      </a:pPr>
                      <a:r>
                        <a:rPr lang="en-GB" sz="1800"/>
                        <a:t>Gas, water and electricity</a:t>
                      </a:r>
                      <a:endParaRPr lang="en-GB" sz="2800">
                        <a:latin typeface="Times New Roman"/>
                        <a:ea typeface="Times New Roman"/>
                      </a:endParaRPr>
                    </a:p>
                  </a:txBody>
                  <a:tcPr marL="68580" marR="68580" marT="0" marB="0"/>
                </a:tc>
              </a:tr>
              <a:tr h="293571">
                <a:tc>
                  <a:txBody>
                    <a:bodyPr/>
                    <a:lstStyle/>
                    <a:p>
                      <a:pPr>
                        <a:spcAft>
                          <a:spcPts val="0"/>
                        </a:spcAft>
                      </a:pPr>
                      <a:r>
                        <a:rPr lang="en-GB" sz="1800" dirty="0"/>
                        <a:t>Teachers</a:t>
                      </a:r>
                      <a:endParaRPr lang="en-GB" sz="2800" dirty="0">
                        <a:latin typeface="Times New Roman"/>
                        <a:ea typeface="Times New Roman"/>
                      </a:endParaRPr>
                    </a:p>
                  </a:txBody>
                  <a:tcPr marL="68580" marR="68580" marT="0" marB="0"/>
                </a:tc>
                <a:tc>
                  <a:txBody>
                    <a:bodyPr/>
                    <a:lstStyle/>
                    <a:p>
                      <a:pPr>
                        <a:spcAft>
                          <a:spcPts val="0"/>
                        </a:spcAft>
                      </a:pPr>
                      <a:r>
                        <a:rPr lang="en-GB" sz="1800" dirty="0"/>
                        <a:t>Mines and quarries</a:t>
                      </a:r>
                      <a:endParaRPr lang="en-GB" sz="2800" dirty="0">
                        <a:latin typeface="Times New Roman"/>
                        <a:ea typeface="Times New Roman"/>
                      </a:endParaRPr>
                    </a:p>
                  </a:txBody>
                  <a:tcPr marL="68580" marR="68580" marT="0" marB="0"/>
                </a:tc>
              </a:tr>
              <a:tr h="293571">
                <a:tc>
                  <a:txBody>
                    <a:bodyPr/>
                    <a:lstStyle/>
                    <a:p>
                      <a:pPr>
                        <a:spcAft>
                          <a:spcPts val="0"/>
                        </a:spcAft>
                      </a:pPr>
                      <a:r>
                        <a:rPr lang="en-GB" sz="1800"/>
                        <a:t>Other clothing trades</a:t>
                      </a:r>
                      <a:endParaRPr lang="en-GB" sz="2800">
                        <a:latin typeface="Times New Roman"/>
                        <a:ea typeface="Times New Roman"/>
                      </a:endParaRPr>
                    </a:p>
                  </a:txBody>
                  <a:tcPr marL="68580" marR="68580" marT="0" marB="0"/>
                </a:tc>
                <a:tc>
                  <a:txBody>
                    <a:bodyPr/>
                    <a:lstStyle/>
                    <a:p>
                      <a:pPr>
                        <a:spcAft>
                          <a:spcPts val="0"/>
                        </a:spcAft>
                      </a:pPr>
                      <a:r>
                        <a:rPr lang="en-GB" sz="1800" dirty="0"/>
                        <a:t>Building trades</a:t>
                      </a:r>
                      <a:endParaRPr lang="en-GB" sz="2800" dirty="0">
                        <a:latin typeface="Times New Roman"/>
                        <a:ea typeface="Times New Roman"/>
                      </a:endParaRPr>
                    </a:p>
                  </a:txBody>
                  <a:tcPr marL="68580" marR="68580" marT="0" marB="0"/>
                </a:tc>
              </a:tr>
              <a:tr h="293571">
                <a:tc>
                  <a:txBody>
                    <a:bodyPr/>
                    <a:lstStyle/>
                    <a:p>
                      <a:pPr>
                        <a:spcAft>
                          <a:spcPts val="0"/>
                        </a:spcAft>
                      </a:pPr>
                      <a:r>
                        <a:rPr lang="en-GB" sz="1800"/>
                        <a:t>Linen, jute and hemp</a:t>
                      </a:r>
                      <a:endParaRPr lang="en-GB" sz="2800">
                        <a:latin typeface="Times New Roman"/>
                        <a:ea typeface="Times New Roman"/>
                      </a:endParaRPr>
                    </a:p>
                  </a:txBody>
                  <a:tcPr marL="68580" marR="68580" marT="0" marB="0"/>
                </a:tc>
                <a:tc>
                  <a:txBody>
                    <a:bodyPr/>
                    <a:lstStyle/>
                    <a:p>
                      <a:pPr>
                        <a:spcAft>
                          <a:spcPts val="0"/>
                        </a:spcAft>
                      </a:pPr>
                      <a:r>
                        <a:rPr lang="en-GB" sz="1800" dirty="0"/>
                        <a:t>Shipbuilding</a:t>
                      </a:r>
                      <a:endParaRPr lang="en-GB" sz="2800" dirty="0">
                        <a:latin typeface="Times New Roman"/>
                        <a:ea typeface="Times New Roman"/>
                      </a:endParaRPr>
                    </a:p>
                  </a:txBody>
                  <a:tcPr marL="68580" marR="68580" marT="0" marB="0"/>
                </a:tc>
              </a:tr>
              <a:tr h="293571">
                <a:tc>
                  <a:txBody>
                    <a:bodyPr/>
                    <a:lstStyle/>
                    <a:p>
                      <a:pPr>
                        <a:spcAft>
                          <a:spcPts val="0"/>
                        </a:spcAft>
                      </a:pPr>
                      <a:r>
                        <a:rPr lang="en-GB" sz="1800"/>
                        <a:t>Tobacco</a:t>
                      </a:r>
                      <a:endParaRPr lang="en-GB" sz="2800">
                        <a:latin typeface="Times New Roman"/>
                        <a:ea typeface="Times New Roman"/>
                      </a:endParaRPr>
                    </a:p>
                  </a:txBody>
                  <a:tcPr marL="68580" marR="68580" marT="0" marB="0"/>
                </a:tc>
                <a:tc>
                  <a:txBody>
                    <a:bodyPr/>
                    <a:lstStyle/>
                    <a:p>
                      <a:pPr>
                        <a:spcAft>
                          <a:spcPts val="0"/>
                        </a:spcAft>
                      </a:pPr>
                      <a:r>
                        <a:rPr lang="en-GB" sz="1800" dirty="0"/>
                        <a:t>Iron and Steel</a:t>
                      </a:r>
                      <a:endParaRPr lang="en-GB" sz="2800" dirty="0">
                        <a:latin typeface="Times New Roman"/>
                        <a:ea typeface="Times New Roman"/>
                      </a:endParaRPr>
                    </a:p>
                  </a:txBody>
                  <a:tcPr marL="68580" marR="68580" marT="0" marB="0"/>
                </a:tc>
              </a:tr>
              <a:tr h="293571">
                <a:tc>
                  <a:txBody>
                    <a:bodyPr/>
                    <a:lstStyle/>
                    <a:p>
                      <a:pPr>
                        <a:spcAft>
                          <a:spcPts val="0"/>
                        </a:spcAft>
                      </a:pPr>
                      <a:r>
                        <a:rPr lang="en-GB" sz="1800"/>
                        <a:t>Silk</a:t>
                      </a:r>
                      <a:endParaRPr lang="en-GB" sz="2800">
                        <a:latin typeface="Times New Roman"/>
                        <a:ea typeface="Times New Roman"/>
                      </a:endParaRPr>
                    </a:p>
                  </a:txBody>
                  <a:tcPr marL="68580" marR="68580" marT="0" marB="0"/>
                </a:tc>
                <a:tc>
                  <a:txBody>
                    <a:bodyPr/>
                    <a:lstStyle/>
                    <a:p>
                      <a:pPr>
                        <a:spcAft>
                          <a:spcPts val="0"/>
                        </a:spcAft>
                      </a:pPr>
                      <a:r>
                        <a:rPr lang="en-GB" sz="1800" dirty="0"/>
                        <a:t>Other transport</a:t>
                      </a:r>
                      <a:endParaRPr lang="en-GB" sz="2800" dirty="0">
                        <a:latin typeface="Times New Roman"/>
                        <a:ea typeface="Times New Roman"/>
                      </a:endParaRPr>
                    </a:p>
                  </a:txBody>
                  <a:tcPr marL="68580" marR="68580" marT="0" marB="0"/>
                </a:tc>
              </a:tr>
              <a:tr h="587142">
                <a:tc>
                  <a:txBody>
                    <a:bodyPr/>
                    <a:lstStyle/>
                    <a:p>
                      <a:pPr>
                        <a:spcAft>
                          <a:spcPts val="0"/>
                        </a:spcAft>
                      </a:pPr>
                      <a:r>
                        <a:rPr lang="en-GB" sz="1800"/>
                        <a:t>Stationery, cardboard boxes, gum, ink, pencils</a:t>
                      </a:r>
                      <a:endParaRPr lang="en-GB" sz="2800">
                        <a:latin typeface="Times New Roman"/>
                        <a:ea typeface="Times New Roman"/>
                      </a:endParaRPr>
                    </a:p>
                  </a:txBody>
                  <a:tcPr marL="68580" marR="68580" marT="0" marB="0"/>
                </a:tc>
                <a:tc>
                  <a:txBody>
                    <a:bodyPr/>
                    <a:lstStyle/>
                    <a:p>
                      <a:pPr>
                        <a:spcAft>
                          <a:spcPts val="0"/>
                        </a:spcAft>
                      </a:pPr>
                      <a:r>
                        <a:rPr lang="en-GB" sz="1800" dirty="0"/>
                        <a:t>Vehicles</a:t>
                      </a:r>
                      <a:endParaRPr lang="en-GB" sz="2800" dirty="0">
                        <a:latin typeface="Times New Roman"/>
                        <a:ea typeface="Times New Roman"/>
                      </a:endParaRPr>
                    </a:p>
                  </a:txBody>
                  <a:tcPr marL="68580" marR="68580" marT="0" marB="0"/>
                </a:tc>
              </a:tr>
              <a:tr h="293571">
                <a:tc>
                  <a:txBody>
                    <a:bodyPr/>
                    <a:lstStyle/>
                    <a:p>
                      <a:pPr>
                        <a:spcAft>
                          <a:spcPts val="0"/>
                        </a:spcAft>
                      </a:pPr>
                      <a:r>
                        <a:rPr lang="en-GB" sz="1800"/>
                        <a:t>Textiles</a:t>
                      </a:r>
                      <a:endParaRPr lang="en-GB" sz="2800">
                        <a:latin typeface="Times New Roman"/>
                        <a:ea typeface="Times New Roman"/>
                      </a:endParaRPr>
                    </a:p>
                  </a:txBody>
                  <a:tcPr marL="68580" marR="68580" marT="0" marB="0"/>
                </a:tc>
                <a:tc>
                  <a:txBody>
                    <a:bodyPr/>
                    <a:lstStyle/>
                    <a:p>
                      <a:pPr>
                        <a:spcAft>
                          <a:spcPts val="0"/>
                        </a:spcAft>
                      </a:pPr>
                      <a:r>
                        <a:rPr lang="en-GB" sz="1800" dirty="0"/>
                        <a:t>Railways</a:t>
                      </a:r>
                      <a:endParaRPr lang="en-GB" sz="2800" dirty="0">
                        <a:latin typeface="Times New Roman"/>
                        <a:ea typeface="Times New Roman"/>
                      </a:endParaRPr>
                    </a:p>
                  </a:txBody>
                  <a:tcPr marL="68580" marR="68580" marT="0" marB="0"/>
                </a:tc>
              </a:tr>
            </a:tbl>
          </a:graphicData>
        </a:graphic>
      </p:graphicFrame>
      <p:sp>
        <p:nvSpPr>
          <p:cNvPr id="2867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war work</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Sylvia Pankhurst: ‘</a:t>
            </a:r>
            <a:r>
              <a:rPr lang="en-GB" dirty="0"/>
              <a:t>For women of means the war offered undreamt of activities, opportunities, positions and a great unlocking of their energies’. </a:t>
            </a:r>
            <a:endParaRPr lang="en-GB" dirty="0" smtClean="0"/>
          </a:p>
          <a:p>
            <a:r>
              <a:rPr lang="en-GB" dirty="0" smtClean="0"/>
              <a:t>Women’s </a:t>
            </a:r>
            <a:r>
              <a:rPr lang="en-GB" dirty="0"/>
              <a:t>Emergency Corps, Women’s Volunteer Reserves </a:t>
            </a:r>
            <a:r>
              <a:rPr lang="en-GB" dirty="0" smtClean="0"/>
              <a:t>offered </a:t>
            </a:r>
            <a:r>
              <a:rPr lang="en-GB" dirty="0"/>
              <a:t>women adventurous </a:t>
            </a:r>
            <a:r>
              <a:rPr lang="en-GB" dirty="0" smtClean="0"/>
              <a:t>opportunities</a:t>
            </a:r>
          </a:p>
          <a:p>
            <a:r>
              <a:rPr lang="en-GB" dirty="0" smtClean="0"/>
              <a:t>Working </a:t>
            </a:r>
            <a:r>
              <a:rPr lang="en-GB" dirty="0"/>
              <a:t>class </a:t>
            </a:r>
            <a:r>
              <a:rPr lang="en-GB" dirty="0" smtClean="0"/>
              <a:t>women continued </a:t>
            </a:r>
            <a:r>
              <a:rPr lang="en-GB" dirty="0"/>
              <a:t>to be exploited in low-paid, monotonous </a:t>
            </a:r>
            <a:r>
              <a:rPr lang="en-GB" dirty="0" smtClean="0"/>
              <a:t>jobs </a:t>
            </a:r>
          </a:p>
          <a:p>
            <a:r>
              <a:rPr lang="en-GB" dirty="0" smtClean="0"/>
              <a:t>Some </a:t>
            </a:r>
            <a:r>
              <a:rPr lang="en-GB" dirty="0"/>
              <a:t>of the voluntary organisations </a:t>
            </a:r>
            <a:r>
              <a:rPr lang="en-GB" dirty="0" smtClean="0"/>
              <a:t>were </a:t>
            </a:r>
            <a:r>
              <a:rPr lang="en-GB" dirty="0"/>
              <a:t>actively anti-feminist in focus. For example, the Women’s Land Army established by Lady Denman. </a:t>
            </a:r>
            <a:endParaRPr lang="en-GB" dirty="0" smtClean="0"/>
          </a:p>
          <a:p>
            <a:r>
              <a:rPr lang="en-GB" dirty="0" smtClean="0"/>
              <a:t>Areas </a:t>
            </a:r>
            <a:r>
              <a:rPr lang="en-GB" dirty="0"/>
              <a:t>of industrial and clerical employment </a:t>
            </a:r>
            <a:r>
              <a:rPr lang="en-GB" dirty="0" smtClean="0"/>
              <a:t>opened </a:t>
            </a:r>
            <a:r>
              <a:rPr lang="en-GB" dirty="0"/>
              <a:t>up to women during the war. But </a:t>
            </a:r>
            <a:r>
              <a:rPr lang="en-GB" dirty="0" smtClean="0"/>
              <a:t>emphasised </a:t>
            </a:r>
            <a:r>
              <a:rPr lang="en-GB" dirty="0"/>
              <a:t>that women were temporarily taking men’s jobs </a:t>
            </a:r>
            <a:endParaRPr lang="en-GB" dirty="0" smtClean="0"/>
          </a:p>
          <a:p>
            <a:r>
              <a:rPr lang="en-GB" dirty="0" smtClean="0"/>
              <a:t>Vast </a:t>
            </a:r>
            <a:r>
              <a:rPr lang="en-GB" dirty="0"/>
              <a:t>majority of women were still engaged in unpaid family </a:t>
            </a:r>
            <a:r>
              <a:rPr lang="en-GB" dirty="0" smtClean="0"/>
              <a:t>duties</a:t>
            </a:r>
          </a:p>
          <a:p>
            <a:r>
              <a:rPr lang="en-GB" dirty="0" smtClean="0"/>
              <a:t>Even </a:t>
            </a:r>
            <a:r>
              <a:rPr lang="en-GB" dirty="0"/>
              <a:t>the </a:t>
            </a:r>
            <a:r>
              <a:rPr lang="en-GB" dirty="0" smtClean="0"/>
              <a:t>NUWSS established </a:t>
            </a:r>
            <a:r>
              <a:rPr lang="en-GB" dirty="0"/>
              <a:t>a ‘Patriotic Housekeeping Exhibition</a:t>
            </a:r>
            <a:r>
              <a:rPr lang="en-GB" dirty="0" smtClean="0"/>
              <a:t>’</a:t>
            </a:r>
            <a:endParaRPr lang="en-GB" dirty="0"/>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thefourservices.co.uk/LandArmy%20-%20Keep%20the%20Farms%20Poster.jpg"/>
          <p:cNvPicPr>
            <a:picLocks noChangeAspect="1" noChangeArrowheads="1"/>
          </p:cNvPicPr>
          <p:nvPr/>
        </p:nvPicPr>
        <p:blipFill>
          <a:blip r:embed="rId2" cstate="print"/>
          <a:srcRect/>
          <a:stretch>
            <a:fillRect/>
          </a:stretch>
        </p:blipFill>
        <p:spPr bwMode="auto">
          <a:xfrm>
            <a:off x="1331640" y="908720"/>
            <a:ext cx="3009900" cy="4552951"/>
          </a:xfrm>
          <a:prstGeom prst="rect">
            <a:avLst/>
          </a:prstGeom>
          <a:noFill/>
        </p:spPr>
      </p:pic>
      <p:pic>
        <p:nvPicPr>
          <p:cNvPr id="29700" name="Picture 4" descr="http://www.bbc.co.uk/history/familyhistory/bloodlines/images/military/world_war_one_lg.jpg"/>
          <p:cNvPicPr>
            <a:picLocks noChangeAspect="1" noChangeArrowheads="1"/>
          </p:cNvPicPr>
          <p:nvPr/>
        </p:nvPicPr>
        <p:blipFill>
          <a:blip r:embed="rId3" cstate="print"/>
          <a:srcRect/>
          <a:stretch>
            <a:fillRect/>
          </a:stretch>
        </p:blipFill>
        <p:spPr bwMode="auto">
          <a:xfrm>
            <a:off x="4427984" y="1196752"/>
            <a:ext cx="3456382" cy="345638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Post-war</a:t>
            </a:r>
            <a:endParaRPr lang="en-GB" dirty="0"/>
          </a:p>
        </p:txBody>
      </p:sp>
      <p:sp>
        <p:nvSpPr>
          <p:cNvPr id="3" name="Content Placeholder 2"/>
          <p:cNvSpPr>
            <a:spLocks noGrp="1"/>
          </p:cNvSpPr>
          <p:nvPr>
            <p:ph idx="1"/>
          </p:nvPr>
        </p:nvSpPr>
        <p:spPr/>
        <p:txBody>
          <a:bodyPr>
            <a:normAutofit fontScale="77500" lnSpcReduction="20000"/>
          </a:bodyPr>
          <a:lstStyle/>
          <a:p>
            <a:r>
              <a:rPr lang="en-GB" dirty="0"/>
              <a:t>After the war, it was official government policy to deter women from participation in the </a:t>
            </a:r>
            <a:r>
              <a:rPr lang="en-GB" dirty="0" smtClean="0"/>
              <a:t>workplace </a:t>
            </a:r>
          </a:p>
          <a:p>
            <a:r>
              <a:rPr lang="en-GB" dirty="0" smtClean="0"/>
              <a:t>Women made </a:t>
            </a:r>
            <a:r>
              <a:rPr lang="en-GB" dirty="0"/>
              <a:t>to feel guilty if they refused to accept their natural roles as wives and mothers </a:t>
            </a:r>
            <a:endParaRPr lang="en-GB" dirty="0" smtClean="0"/>
          </a:p>
          <a:p>
            <a:r>
              <a:rPr lang="en-GB" dirty="0" smtClean="0"/>
              <a:t>Women </a:t>
            </a:r>
            <a:r>
              <a:rPr lang="en-GB" dirty="0"/>
              <a:t>who persisted in taking up a ‘man’s place’ were made the targets of hatred and </a:t>
            </a:r>
            <a:r>
              <a:rPr lang="en-GB" dirty="0" smtClean="0"/>
              <a:t>intimidation </a:t>
            </a:r>
          </a:p>
          <a:p>
            <a:r>
              <a:rPr lang="en-GB" dirty="0" smtClean="0"/>
              <a:t>Thousands </a:t>
            </a:r>
            <a:r>
              <a:rPr lang="en-GB" dirty="0"/>
              <a:t>of women lost their jobs in metal and chemical industries, in construction and engineering, in the civil service and transport and even in </a:t>
            </a:r>
            <a:r>
              <a:rPr lang="en-GB" dirty="0" smtClean="0"/>
              <a:t>waitressing </a:t>
            </a:r>
          </a:p>
          <a:p>
            <a:r>
              <a:rPr lang="en-GB" dirty="0" smtClean="0"/>
              <a:t>Women </a:t>
            </a:r>
            <a:r>
              <a:rPr lang="en-GB" dirty="0"/>
              <a:t>were still visible in the workplace but their participation rates declined and they were concentrated in the lower-level and service sector </a:t>
            </a:r>
            <a:r>
              <a:rPr lang="en-GB" dirty="0" smtClean="0"/>
              <a:t>jobs but domestic </a:t>
            </a:r>
            <a:r>
              <a:rPr lang="en-GB" dirty="0"/>
              <a:t>servants began to decline </a:t>
            </a:r>
            <a:r>
              <a:rPr lang="en-GB" dirty="0" smtClean="0"/>
              <a:t>rapidly </a:t>
            </a:r>
            <a:endParaRPr lang="en-GB"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Introduction</a:t>
            </a:r>
          </a:p>
          <a:p>
            <a:r>
              <a:rPr lang="en-GB" dirty="0" smtClean="0"/>
              <a:t>Fin-de-siècle gender identities</a:t>
            </a:r>
          </a:p>
          <a:p>
            <a:r>
              <a:rPr lang="en-GB" dirty="0" smtClean="0"/>
              <a:t>Effects of war</a:t>
            </a:r>
          </a:p>
          <a:p>
            <a:r>
              <a:rPr lang="en-GB" dirty="0" smtClean="0"/>
              <a:t>Work</a:t>
            </a:r>
          </a:p>
          <a:p>
            <a:r>
              <a:rPr lang="en-GB" dirty="0" smtClean="0"/>
              <a:t>Conclusion</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043610" y="908721"/>
          <a:ext cx="6840760" cy="4643719"/>
        </p:xfrm>
        <a:graphic>
          <a:graphicData uri="http://schemas.openxmlformats.org/drawingml/2006/table">
            <a:tbl>
              <a:tblPr firstRow="1" bandRow="1">
                <a:tableStyleId>{5C22544A-7EE6-4342-B048-85BDC9FD1C3A}</a:tableStyleId>
              </a:tblPr>
              <a:tblGrid>
                <a:gridCol w="1368152"/>
                <a:gridCol w="1368152"/>
                <a:gridCol w="1368152"/>
                <a:gridCol w="1368152"/>
                <a:gridCol w="1368152"/>
              </a:tblGrid>
              <a:tr h="414415">
                <a:tc rowSpan="2">
                  <a:txBody>
                    <a:bodyPr/>
                    <a:lstStyle/>
                    <a:p>
                      <a:r>
                        <a:rPr lang="en-GB" sz="2000" dirty="0" smtClean="0"/>
                        <a:t>Year</a:t>
                      </a:r>
                      <a:endParaRPr lang="en-GB" sz="2000" dirty="0"/>
                    </a:p>
                  </a:txBody>
                  <a:tcPr/>
                </a:tc>
                <a:tc gridSpan="3">
                  <a:txBody>
                    <a:bodyPr/>
                    <a:lstStyle/>
                    <a:p>
                      <a:r>
                        <a:rPr lang="en-GB" sz="2000" dirty="0" smtClean="0"/>
                        <a:t>Working women as % of all women</a:t>
                      </a:r>
                      <a:endParaRPr lang="en-GB" sz="2000" dirty="0"/>
                    </a:p>
                  </a:txBody>
                  <a:tcPr/>
                </a:tc>
                <a:tc hMerge="1">
                  <a:txBody>
                    <a:bodyPr/>
                    <a:lstStyle/>
                    <a:p>
                      <a:endParaRPr lang="en-GB" dirty="0"/>
                    </a:p>
                  </a:txBody>
                  <a:tcPr/>
                </a:tc>
                <a:tc hMerge="1">
                  <a:txBody>
                    <a:bodyPr/>
                    <a:lstStyle/>
                    <a:p>
                      <a:endParaRPr lang="en-GB" dirty="0"/>
                    </a:p>
                  </a:txBody>
                  <a:tcPr/>
                </a:tc>
                <a:tc rowSpan="2">
                  <a:txBody>
                    <a:bodyPr/>
                    <a:lstStyle/>
                    <a:p>
                      <a:r>
                        <a:rPr lang="en-GB" sz="2000" dirty="0" smtClean="0"/>
                        <a:t>Women as % of total labour force</a:t>
                      </a:r>
                      <a:endParaRPr lang="en-GB" sz="2000" dirty="0"/>
                    </a:p>
                  </a:txBody>
                  <a:tcPr/>
                </a:tc>
              </a:tr>
              <a:tr h="913984">
                <a:tc vMerge="1">
                  <a:txBody>
                    <a:bodyPr/>
                    <a:lstStyle/>
                    <a:p>
                      <a:endParaRPr lang="en-GB" dirty="0"/>
                    </a:p>
                  </a:txBody>
                  <a:tcPr/>
                </a:tc>
                <a:tc>
                  <a:txBody>
                    <a:bodyPr/>
                    <a:lstStyle/>
                    <a:p>
                      <a:r>
                        <a:rPr lang="en-GB" sz="2000" i="1" dirty="0" smtClean="0">
                          <a:solidFill>
                            <a:schemeClr val="bg1"/>
                          </a:solidFill>
                        </a:rPr>
                        <a:t>Single</a:t>
                      </a:r>
                      <a:endParaRPr lang="en-GB" sz="2000" i="1" dirty="0">
                        <a:solidFill>
                          <a:schemeClr val="bg1"/>
                        </a:solidFill>
                      </a:endParaRPr>
                    </a:p>
                  </a:txBody>
                  <a:tcPr>
                    <a:solidFill>
                      <a:schemeClr val="tx2">
                        <a:lumMod val="60000"/>
                        <a:lumOff val="40000"/>
                      </a:schemeClr>
                    </a:solidFill>
                  </a:tcPr>
                </a:tc>
                <a:tc>
                  <a:txBody>
                    <a:bodyPr/>
                    <a:lstStyle/>
                    <a:p>
                      <a:r>
                        <a:rPr lang="en-GB" sz="2000" i="1" dirty="0" smtClean="0">
                          <a:solidFill>
                            <a:schemeClr val="bg1"/>
                          </a:solidFill>
                        </a:rPr>
                        <a:t>Married</a:t>
                      </a:r>
                      <a:endParaRPr lang="en-GB" sz="2000" i="1" dirty="0">
                        <a:solidFill>
                          <a:schemeClr val="bg1"/>
                        </a:solidFill>
                      </a:endParaRPr>
                    </a:p>
                  </a:txBody>
                  <a:tcPr>
                    <a:solidFill>
                      <a:schemeClr val="tx2">
                        <a:lumMod val="60000"/>
                        <a:lumOff val="40000"/>
                      </a:schemeClr>
                    </a:solidFill>
                  </a:tcPr>
                </a:tc>
                <a:tc>
                  <a:txBody>
                    <a:bodyPr/>
                    <a:lstStyle/>
                    <a:p>
                      <a:r>
                        <a:rPr lang="en-GB" sz="2000" i="1" dirty="0" smtClean="0">
                          <a:solidFill>
                            <a:schemeClr val="bg1"/>
                          </a:solidFill>
                        </a:rPr>
                        <a:t>Total</a:t>
                      </a:r>
                      <a:endParaRPr lang="en-GB" sz="2000" i="1" dirty="0">
                        <a:solidFill>
                          <a:schemeClr val="bg1"/>
                        </a:solidFill>
                      </a:endParaRPr>
                    </a:p>
                  </a:txBody>
                  <a:tcPr>
                    <a:solidFill>
                      <a:schemeClr val="tx2">
                        <a:lumMod val="60000"/>
                        <a:lumOff val="40000"/>
                      </a:schemeClr>
                    </a:solidFill>
                  </a:tcPr>
                </a:tc>
                <a:tc vMerge="1">
                  <a:txBody>
                    <a:bodyPr/>
                    <a:lstStyle/>
                    <a:p>
                      <a:endParaRPr lang="en-GB" dirty="0"/>
                    </a:p>
                  </a:txBody>
                  <a:tcPr/>
                </a:tc>
              </a:tr>
              <a:tr h="414415">
                <a:tc>
                  <a:txBody>
                    <a:bodyPr/>
                    <a:lstStyle/>
                    <a:p>
                      <a:r>
                        <a:rPr lang="en-GB" sz="2000" dirty="0" smtClean="0"/>
                        <a:t>1861</a:t>
                      </a:r>
                      <a:endParaRPr lang="en-GB" sz="2000" dirty="0"/>
                    </a:p>
                  </a:txBody>
                  <a:tcPr/>
                </a:tc>
                <a:tc>
                  <a:txBody>
                    <a:bodyPr/>
                    <a:lstStyle/>
                    <a:p>
                      <a:pPr algn="ctr"/>
                      <a:r>
                        <a:rPr lang="en-GB" sz="2000" dirty="0" smtClean="0"/>
                        <a:t>-</a:t>
                      </a:r>
                      <a:endParaRPr lang="en-GB" sz="2000" dirty="0"/>
                    </a:p>
                  </a:txBody>
                  <a:tcPr/>
                </a:tc>
                <a:tc>
                  <a:txBody>
                    <a:bodyPr/>
                    <a:lstStyle/>
                    <a:p>
                      <a:pPr algn="ctr"/>
                      <a:r>
                        <a:rPr lang="en-GB" sz="2000" dirty="0" smtClean="0"/>
                        <a:t>-</a:t>
                      </a:r>
                      <a:endParaRPr lang="en-GB" sz="2000" dirty="0"/>
                    </a:p>
                  </a:txBody>
                  <a:tcPr/>
                </a:tc>
                <a:tc>
                  <a:txBody>
                    <a:bodyPr/>
                    <a:lstStyle/>
                    <a:p>
                      <a:pPr algn="r"/>
                      <a:r>
                        <a:rPr lang="en-GB" sz="2000" dirty="0" smtClean="0"/>
                        <a:t>42</a:t>
                      </a:r>
                      <a:endParaRPr lang="en-GB" sz="2000" dirty="0"/>
                    </a:p>
                  </a:txBody>
                  <a:tcPr/>
                </a:tc>
                <a:tc>
                  <a:txBody>
                    <a:bodyPr/>
                    <a:lstStyle/>
                    <a:p>
                      <a:pPr algn="r"/>
                      <a:r>
                        <a:rPr lang="en-GB" sz="2000" dirty="0" smtClean="0"/>
                        <a:t>31</a:t>
                      </a:r>
                      <a:endParaRPr lang="en-GB" sz="2000" dirty="0"/>
                    </a:p>
                  </a:txBody>
                  <a:tcPr/>
                </a:tc>
              </a:tr>
              <a:tr h="414415">
                <a:tc>
                  <a:txBody>
                    <a:bodyPr/>
                    <a:lstStyle/>
                    <a:p>
                      <a:r>
                        <a:rPr lang="en-GB" sz="2000" dirty="0" smtClean="0"/>
                        <a:t>1871</a:t>
                      </a:r>
                      <a:endParaRPr lang="en-GB" sz="2000" dirty="0"/>
                    </a:p>
                  </a:txBody>
                  <a:tcPr/>
                </a:tc>
                <a:tc>
                  <a:txBody>
                    <a:bodyPr/>
                    <a:lstStyle/>
                    <a:p>
                      <a:pPr algn="ctr"/>
                      <a:r>
                        <a:rPr lang="en-GB" sz="2000" dirty="0" smtClean="0"/>
                        <a:t>-</a:t>
                      </a:r>
                      <a:endParaRPr lang="en-GB" sz="2000" dirty="0"/>
                    </a:p>
                  </a:txBody>
                  <a:tcPr/>
                </a:tc>
                <a:tc>
                  <a:txBody>
                    <a:bodyPr/>
                    <a:lstStyle/>
                    <a:p>
                      <a:pPr algn="ctr"/>
                      <a:r>
                        <a:rPr lang="en-GB" sz="2000" dirty="0" smtClean="0"/>
                        <a:t>-</a:t>
                      </a:r>
                      <a:endParaRPr lang="en-GB" sz="2000" dirty="0"/>
                    </a:p>
                  </a:txBody>
                  <a:tcPr/>
                </a:tc>
                <a:tc>
                  <a:txBody>
                    <a:bodyPr/>
                    <a:lstStyle/>
                    <a:p>
                      <a:pPr algn="r"/>
                      <a:r>
                        <a:rPr lang="en-GB" sz="2000" dirty="0" smtClean="0"/>
                        <a:t>42</a:t>
                      </a:r>
                      <a:endParaRPr lang="en-GB" sz="2000" dirty="0"/>
                    </a:p>
                  </a:txBody>
                  <a:tcPr/>
                </a:tc>
                <a:tc>
                  <a:txBody>
                    <a:bodyPr/>
                    <a:lstStyle/>
                    <a:p>
                      <a:pPr algn="r"/>
                      <a:r>
                        <a:rPr lang="en-GB" sz="2000" dirty="0" smtClean="0"/>
                        <a:t>31</a:t>
                      </a:r>
                      <a:endParaRPr lang="en-GB" sz="2000" dirty="0"/>
                    </a:p>
                  </a:txBody>
                  <a:tcPr/>
                </a:tc>
              </a:tr>
              <a:tr h="414415">
                <a:tc>
                  <a:txBody>
                    <a:bodyPr/>
                    <a:lstStyle/>
                    <a:p>
                      <a:r>
                        <a:rPr lang="en-GB" sz="2000" dirty="0" smtClean="0"/>
                        <a:t>1881</a:t>
                      </a:r>
                      <a:endParaRPr lang="en-GB" sz="2000" dirty="0"/>
                    </a:p>
                  </a:txBody>
                  <a:tcPr/>
                </a:tc>
                <a:tc>
                  <a:txBody>
                    <a:bodyPr/>
                    <a:lstStyle/>
                    <a:p>
                      <a:pPr algn="ctr"/>
                      <a:r>
                        <a:rPr lang="en-GB" sz="2000" dirty="0" smtClean="0"/>
                        <a:t>-</a:t>
                      </a:r>
                      <a:endParaRPr lang="en-GB" sz="2000" dirty="0"/>
                    </a:p>
                  </a:txBody>
                  <a:tcPr/>
                </a:tc>
                <a:tc>
                  <a:txBody>
                    <a:bodyPr/>
                    <a:lstStyle/>
                    <a:p>
                      <a:pPr algn="ctr"/>
                      <a:r>
                        <a:rPr lang="en-GB" sz="2000" dirty="0" smtClean="0"/>
                        <a:t>-</a:t>
                      </a:r>
                      <a:endParaRPr lang="en-GB" sz="2000" dirty="0"/>
                    </a:p>
                  </a:txBody>
                  <a:tcPr/>
                </a:tc>
                <a:tc>
                  <a:txBody>
                    <a:bodyPr/>
                    <a:lstStyle/>
                    <a:p>
                      <a:pPr algn="r"/>
                      <a:r>
                        <a:rPr lang="en-GB" sz="2000" dirty="0" smtClean="0"/>
                        <a:t>39</a:t>
                      </a:r>
                      <a:endParaRPr lang="en-GB" sz="2000" dirty="0"/>
                    </a:p>
                  </a:txBody>
                  <a:tcPr/>
                </a:tc>
                <a:tc>
                  <a:txBody>
                    <a:bodyPr/>
                    <a:lstStyle/>
                    <a:p>
                      <a:pPr algn="r"/>
                      <a:r>
                        <a:rPr lang="en-GB" sz="2000" dirty="0" smtClean="0"/>
                        <a:t>30</a:t>
                      </a:r>
                      <a:endParaRPr lang="en-GB" sz="2000" dirty="0"/>
                    </a:p>
                  </a:txBody>
                  <a:tcPr/>
                </a:tc>
              </a:tr>
              <a:tr h="414415">
                <a:tc>
                  <a:txBody>
                    <a:bodyPr/>
                    <a:lstStyle/>
                    <a:p>
                      <a:r>
                        <a:rPr lang="en-GB" sz="2000" dirty="0" smtClean="0"/>
                        <a:t>1891</a:t>
                      </a:r>
                      <a:endParaRPr lang="en-GB" sz="2000" dirty="0"/>
                    </a:p>
                  </a:txBody>
                  <a:tcPr/>
                </a:tc>
                <a:tc>
                  <a:txBody>
                    <a:bodyPr/>
                    <a:lstStyle/>
                    <a:p>
                      <a:pPr algn="ctr"/>
                      <a:r>
                        <a:rPr lang="en-GB" sz="2000" dirty="0" smtClean="0"/>
                        <a:t>-</a:t>
                      </a:r>
                      <a:endParaRPr lang="en-GB" sz="2000" dirty="0"/>
                    </a:p>
                  </a:txBody>
                  <a:tcPr/>
                </a:tc>
                <a:tc>
                  <a:txBody>
                    <a:bodyPr/>
                    <a:lstStyle/>
                    <a:p>
                      <a:pPr algn="ctr"/>
                      <a:r>
                        <a:rPr lang="en-GB" sz="2000" dirty="0" smtClean="0"/>
                        <a:t>-</a:t>
                      </a:r>
                      <a:endParaRPr lang="en-GB" sz="2000" dirty="0"/>
                    </a:p>
                  </a:txBody>
                  <a:tcPr/>
                </a:tc>
                <a:tc>
                  <a:txBody>
                    <a:bodyPr/>
                    <a:lstStyle/>
                    <a:p>
                      <a:pPr algn="r"/>
                      <a:r>
                        <a:rPr lang="en-GB" sz="2000" dirty="0" smtClean="0"/>
                        <a:t>38</a:t>
                      </a:r>
                      <a:endParaRPr lang="en-GB" sz="2000" dirty="0"/>
                    </a:p>
                  </a:txBody>
                  <a:tcPr/>
                </a:tc>
                <a:tc>
                  <a:txBody>
                    <a:bodyPr/>
                    <a:lstStyle/>
                    <a:p>
                      <a:pPr algn="r"/>
                      <a:r>
                        <a:rPr lang="en-GB" sz="2000" dirty="0" smtClean="0"/>
                        <a:t>30</a:t>
                      </a:r>
                      <a:endParaRPr lang="en-GB" sz="2000" dirty="0"/>
                    </a:p>
                  </a:txBody>
                  <a:tcPr/>
                </a:tc>
              </a:tr>
              <a:tr h="414415">
                <a:tc>
                  <a:txBody>
                    <a:bodyPr/>
                    <a:lstStyle/>
                    <a:p>
                      <a:r>
                        <a:rPr lang="en-GB" sz="2000" dirty="0" smtClean="0"/>
                        <a:t>1901</a:t>
                      </a:r>
                      <a:endParaRPr lang="en-GB" sz="2000" dirty="0"/>
                    </a:p>
                  </a:txBody>
                  <a:tcPr/>
                </a:tc>
                <a:tc>
                  <a:txBody>
                    <a:bodyPr/>
                    <a:lstStyle/>
                    <a:p>
                      <a:pPr algn="ctr"/>
                      <a:r>
                        <a:rPr lang="en-GB" sz="2000" dirty="0" smtClean="0"/>
                        <a:t>-</a:t>
                      </a:r>
                      <a:endParaRPr lang="en-GB" sz="2000" dirty="0"/>
                    </a:p>
                  </a:txBody>
                  <a:tcPr/>
                </a:tc>
                <a:tc>
                  <a:txBody>
                    <a:bodyPr/>
                    <a:lstStyle/>
                    <a:p>
                      <a:pPr algn="ctr"/>
                      <a:r>
                        <a:rPr lang="en-GB" sz="2000" dirty="0" smtClean="0"/>
                        <a:t>-</a:t>
                      </a:r>
                      <a:endParaRPr lang="en-GB" sz="2000" dirty="0"/>
                    </a:p>
                  </a:txBody>
                  <a:tcPr/>
                </a:tc>
                <a:tc>
                  <a:txBody>
                    <a:bodyPr/>
                    <a:lstStyle/>
                    <a:p>
                      <a:pPr algn="r"/>
                      <a:r>
                        <a:rPr lang="en-GB" sz="2000" dirty="0" smtClean="0"/>
                        <a:t>36</a:t>
                      </a:r>
                      <a:endParaRPr lang="en-GB" sz="2000" dirty="0"/>
                    </a:p>
                  </a:txBody>
                  <a:tcPr/>
                </a:tc>
                <a:tc>
                  <a:txBody>
                    <a:bodyPr/>
                    <a:lstStyle/>
                    <a:p>
                      <a:pPr algn="r"/>
                      <a:r>
                        <a:rPr lang="en-GB" sz="2000" dirty="0" smtClean="0"/>
                        <a:t>29</a:t>
                      </a:r>
                      <a:endParaRPr lang="en-GB" sz="2000" dirty="0"/>
                    </a:p>
                  </a:txBody>
                  <a:tcPr/>
                </a:tc>
              </a:tr>
              <a:tr h="414415">
                <a:tc>
                  <a:txBody>
                    <a:bodyPr/>
                    <a:lstStyle/>
                    <a:p>
                      <a:r>
                        <a:rPr lang="en-GB" sz="2000" dirty="0" smtClean="0"/>
                        <a:t>1911</a:t>
                      </a:r>
                      <a:endParaRPr lang="en-GB" sz="2000" dirty="0"/>
                    </a:p>
                  </a:txBody>
                  <a:tcPr/>
                </a:tc>
                <a:tc>
                  <a:txBody>
                    <a:bodyPr/>
                    <a:lstStyle/>
                    <a:p>
                      <a:pPr algn="r"/>
                      <a:r>
                        <a:rPr lang="en-GB" sz="2000" dirty="0" smtClean="0"/>
                        <a:t>66</a:t>
                      </a:r>
                      <a:endParaRPr lang="en-GB" sz="2000" dirty="0"/>
                    </a:p>
                  </a:txBody>
                  <a:tcPr/>
                </a:tc>
                <a:tc>
                  <a:txBody>
                    <a:bodyPr/>
                    <a:lstStyle/>
                    <a:p>
                      <a:pPr algn="r"/>
                      <a:r>
                        <a:rPr lang="en-GB" sz="2000" dirty="0" smtClean="0"/>
                        <a:t>10</a:t>
                      </a:r>
                      <a:endParaRPr lang="en-GB" sz="2000" dirty="0"/>
                    </a:p>
                  </a:txBody>
                  <a:tcPr/>
                </a:tc>
                <a:tc>
                  <a:txBody>
                    <a:bodyPr/>
                    <a:lstStyle/>
                    <a:p>
                      <a:pPr algn="r"/>
                      <a:r>
                        <a:rPr lang="en-GB" sz="2000" dirty="0" smtClean="0"/>
                        <a:t>37</a:t>
                      </a:r>
                      <a:endParaRPr lang="en-GB" sz="2000" dirty="0"/>
                    </a:p>
                  </a:txBody>
                  <a:tcPr/>
                </a:tc>
                <a:tc>
                  <a:txBody>
                    <a:bodyPr/>
                    <a:lstStyle/>
                    <a:p>
                      <a:pPr algn="r"/>
                      <a:r>
                        <a:rPr lang="en-GB" sz="2000" dirty="0" smtClean="0"/>
                        <a:t>29</a:t>
                      </a:r>
                      <a:endParaRPr lang="en-GB" sz="2000" dirty="0"/>
                    </a:p>
                  </a:txBody>
                  <a:tcPr/>
                </a:tc>
              </a:tr>
              <a:tr h="414415">
                <a:tc>
                  <a:txBody>
                    <a:bodyPr/>
                    <a:lstStyle/>
                    <a:p>
                      <a:r>
                        <a:rPr lang="en-GB" sz="2000" dirty="0" smtClean="0"/>
                        <a:t>1921</a:t>
                      </a:r>
                      <a:endParaRPr lang="en-GB" sz="2000" dirty="0"/>
                    </a:p>
                  </a:txBody>
                  <a:tcPr/>
                </a:tc>
                <a:tc>
                  <a:txBody>
                    <a:bodyPr/>
                    <a:lstStyle/>
                    <a:p>
                      <a:pPr algn="r"/>
                      <a:r>
                        <a:rPr lang="en-GB" sz="2000" dirty="0" smtClean="0"/>
                        <a:t>67</a:t>
                      </a:r>
                      <a:endParaRPr lang="en-GB" sz="2000" dirty="0"/>
                    </a:p>
                  </a:txBody>
                  <a:tcPr/>
                </a:tc>
                <a:tc>
                  <a:txBody>
                    <a:bodyPr/>
                    <a:lstStyle/>
                    <a:p>
                      <a:pPr algn="r"/>
                      <a:r>
                        <a:rPr lang="en-GB" sz="2000" dirty="0" smtClean="0"/>
                        <a:t>9</a:t>
                      </a:r>
                      <a:endParaRPr lang="en-GB" sz="2000" dirty="0"/>
                    </a:p>
                  </a:txBody>
                  <a:tcPr/>
                </a:tc>
                <a:tc>
                  <a:txBody>
                    <a:bodyPr/>
                    <a:lstStyle/>
                    <a:p>
                      <a:pPr algn="r"/>
                      <a:r>
                        <a:rPr lang="en-GB" sz="2000" dirty="0" smtClean="0"/>
                        <a:t>36</a:t>
                      </a:r>
                      <a:endParaRPr lang="en-GB" sz="2000" dirty="0"/>
                    </a:p>
                  </a:txBody>
                  <a:tcPr/>
                </a:tc>
                <a:tc>
                  <a:txBody>
                    <a:bodyPr/>
                    <a:lstStyle/>
                    <a:p>
                      <a:pPr algn="r"/>
                      <a:r>
                        <a:rPr lang="en-GB" sz="2000" dirty="0" smtClean="0"/>
                        <a:t>29</a:t>
                      </a:r>
                      <a:endParaRPr lang="en-GB" sz="2000" dirty="0"/>
                    </a:p>
                  </a:txBody>
                  <a:tcPr/>
                </a:tc>
              </a:tr>
              <a:tr h="414415">
                <a:tc>
                  <a:txBody>
                    <a:bodyPr/>
                    <a:lstStyle/>
                    <a:p>
                      <a:r>
                        <a:rPr lang="en-GB" sz="2000" dirty="0" smtClean="0"/>
                        <a:t>1931</a:t>
                      </a:r>
                      <a:endParaRPr lang="en-GB" sz="2000" dirty="0"/>
                    </a:p>
                  </a:txBody>
                  <a:tcPr/>
                </a:tc>
                <a:tc>
                  <a:txBody>
                    <a:bodyPr/>
                    <a:lstStyle/>
                    <a:p>
                      <a:pPr algn="r"/>
                      <a:r>
                        <a:rPr lang="en-GB" sz="2000" dirty="0" smtClean="0"/>
                        <a:t>70</a:t>
                      </a:r>
                      <a:endParaRPr lang="en-GB" sz="2000" dirty="0"/>
                    </a:p>
                  </a:txBody>
                  <a:tcPr/>
                </a:tc>
                <a:tc>
                  <a:txBody>
                    <a:bodyPr/>
                    <a:lstStyle/>
                    <a:p>
                      <a:pPr algn="r"/>
                      <a:r>
                        <a:rPr lang="en-GB" sz="2000" dirty="0" smtClean="0"/>
                        <a:t>11</a:t>
                      </a:r>
                      <a:endParaRPr lang="en-GB" sz="2000" dirty="0"/>
                    </a:p>
                  </a:txBody>
                  <a:tcPr/>
                </a:tc>
                <a:tc>
                  <a:txBody>
                    <a:bodyPr/>
                    <a:lstStyle/>
                    <a:p>
                      <a:pPr algn="r"/>
                      <a:r>
                        <a:rPr lang="en-GB" sz="2000" dirty="0" smtClean="0"/>
                        <a:t>37</a:t>
                      </a:r>
                      <a:endParaRPr lang="en-GB" sz="2000" dirty="0"/>
                    </a:p>
                  </a:txBody>
                  <a:tcPr/>
                </a:tc>
                <a:tc>
                  <a:txBody>
                    <a:bodyPr/>
                    <a:lstStyle/>
                    <a:p>
                      <a:pPr algn="r"/>
                      <a:r>
                        <a:rPr lang="en-GB" sz="2000" dirty="0" smtClean="0"/>
                        <a:t>30</a:t>
                      </a:r>
                      <a:endParaRPr lang="en-GB" sz="2000"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War and Feminism</a:t>
            </a:r>
            <a:endParaRPr lang="en-GB" dirty="0"/>
          </a:p>
        </p:txBody>
      </p:sp>
      <p:sp>
        <p:nvSpPr>
          <p:cNvPr id="3" name="Content Placeholder 2"/>
          <p:cNvSpPr>
            <a:spLocks noGrp="1"/>
          </p:cNvSpPr>
          <p:nvPr>
            <p:ph idx="1"/>
          </p:nvPr>
        </p:nvSpPr>
        <p:spPr/>
        <p:txBody>
          <a:bodyPr>
            <a:normAutofit fontScale="70000" lnSpcReduction="20000"/>
          </a:bodyPr>
          <a:lstStyle/>
          <a:p>
            <a:r>
              <a:rPr lang="en-GB" dirty="0"/>
              <a:t>Women</a:t>
            </a:r>
            <a:r>
              <a:rPr lang="en-GB" b="1" dirty="0"/>
              <a:t> </a:t>
            </a:r>
            <a:r>
              <a:rPr lang="en-GB" dirty="0"/>
              <a:t>often had their own agendas which they pursued consistently. </a:t>
            </a:r>
            <a:endParaRPr lang="en-GB" dirty="0" smtClean="0"/>
          </a:p>
          <a:p>
            <a:r>
              <a:rPr lang="en-GB" dirty="0" smtClean="0"/>
              <a:t>Although </a:t>
            </a:r>
            <a:r>
              <a:rPr lang="en-GB" dirty="0"/>
              <a:t>the vote was obtained after the war, the ‘gift’ thesis – that women received the vote in return for their war effort has been discredited by historians. </a:t>
            </a:r>
            <a:endParaRPr lang="en-GB" dirty="0" smtClean="0"/>
          </a:p>
          <a:p>
            <a:r>
              <a:rPr lang="en-GB" dirty="0" smtClean="0"/>
              <a:t>It </a:t>
            </a:r>
            <a:r>
              <a:rPr lang="en-GB" dirty="0"/>
              <a:t>has been pointed out for example that only women over 30 were given the vote thus excluding the vast majority of women who worked during the war. </a:t>
            </a:r>
            <a:endParaRPr lang="en-GB" dirty="0" smtClean="0"/>
          </a:p>
          <a:p>
            <a:r>
              <a:rPr lang="en-GB" dirty="0" smtClean="0"/>
              <a:t>The </a:t>
            </a:r>
            <a:r>
              <a:rPr lang="en-GB" dirty="0"/>
              <a:t>feminist campaign for equal rights before the war was replaced by welfare feminism (to some extent colluding with pro-</a:t>
            </a:r>
            <a:r>
              <a:rPr lang="en-GB" dirty="0" err="1"/>
              <a:t>natalist</a:t>
            </a:r>
            <a:r>
              <a:rPr lang="en-GB" dirty="0"/>
              <a:t> policies). </a:t>
            </a:r>
            <a:endParaRPr lang="en-GB" dirty="0" smtClean="0"/>
          </a:p>
          <a:p>
            <a:r>
              <a:rPr lang="en-GB" dirty="0" smtClean="0"/>
              <a:t>In </a:t>
            </a:r>
            <a:r>
              <a:rPr lang="en-GB" dirty="0"/>
              <a:t>embracing domesticity women were not turning backs on public sphere but sought to construct their own </a:t>
            </a:r>
            <a:r>
              <a:rPr lang="en-GB" dirty="0" err="1"/>
              <a:t>eg</a:t>
            </a:r>
            <a:r>
              <a:rPr lang="en-GB" dirty="0"/>
              <a:t> WI and townswomen’s guild can be seen as non-political women’s public organisations which developed women’s status in their own communities. </a:t>
            </a:r>
          </a:p>
          <a:p>
            <a:endParaRPr lang="en-GB" dirty="0"/>
          </a:p>
          <a:p>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70000" lnSpcReduction="20000"/>
          </a:bodyPr>
          <a:lstStyle/>
          <a:p>
            <a:r>
              <a:rPr lang="en-GB" dirty="0"/>
              <a:t>Reconstruction after the war included the renegotiation of the place of men and women in public and work contexts. </a:t>
            </a:r>
            <a:endParaRPr lang="en-GB" dirty="0" smtClean="0"/>
          </a:p>
          <a:p>
            <a:r>
              <a:rPr lang="en-GB" dirty="0" smtClean="0"/>
              <a:t>In </a:t>
            </a:r>
            <a:r>
              <a:rPr lang="en-GB" dirty="0"/>
              <a:t>1929, the year after female suffrage was made universal in England, an English journalist wrote</a:t>
            </a:r>
            <a:r>
              <a:rPr lang="en-GB" dirty="0" smtClean="0"/>
              <a:t>:</a:t>
            </a:r>
            <a:r>
              <a:rPr lang="en-GB" dirty="0"/>
              <a:t> </a:t>
            </a:r>
            <a:endParaRPr lang="en-GB" dirty="0" smtClean="0"/>
          </a:p>
          <a:p>
            <a:endParaRPr lang="en-GB" dirty="0"/>
          </a:p>
          <a:p>
            <a:pPr>
              <a:buNone/>
            </a:pPr>
            <a:r>
              <a:rPr lang="en-GB" dirty="0" smtClean="0"/>
              <a:t> 	</a:t>
            </a:r>
            <a:r>
              <a:rPr lang="en-GB" i="1" dirty="0" smtClean="0"/>
              <a:t>‘</a:t>
            </a:r>
            <a:r>
              <a:rPr lang="en-GB" i="1" dirty="0"/>
              <a:t>The tide of progress which leaves women with the vote in her hand and scarcely any clothes on her back is ebbing and the sex is returning to the deep, very deep sea of femininity from which her newly-acquired power can be more effectively wielded’</a:t>
            </a:r>
          </a:p>
          <a:p>
            <a:pPr>
              <a:buNone/>
            </a:pPr>
            <a:r>
              <a:rPr lang="en-GB" dirty="0"/>
              <a:t> </a:t>
            </a:r>
          </a:p>
          <a:p>
            <a:r>
              <a:rPr lang="en-GB" dirty="0"/>
              <a:t>There was no straightforward economic or political progress for women after the war. </a:t>
            </a:r>
            <a:endParaRPr lang="en-GB" dirty="0" smtClean="0"/>
          </a:p>
          <a:p>
            <a:r>
              <a:rPr lang="en-GB" dirty="0" smtClean="0"/>
              <a:t>Masculinity </a:t>
            </a:r>
            <a:r>
              <a:rPr lang="en-GB" dirty="0"/>
              <a:t>remained the axis of political rights and of predominant conceptions of citizenship.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The events of 1914–18 crucial reference point for those seeking to understand not only war, but the world </a:t>
            </a:r>
          </a:p>
          <a:p>
            <a:r>
              <a:rPr lang="en-GB" dirty="0" smtClean="0"/>
              <a:t>Few would agree with the claim in Paul </a:t>
            </a:r>
            <a:r>
              <a:rPr lang="en-GB" dirty="0" err="1" smtClean="0"/>
              <a:t>Fussell’s</a:t>
            </a:r>
            <a:r>
              <a:rPr lang="en-GB" dirty="0" smtClean="0"/>
              <a:t> influential </a:t>
            </a:r>
            <a:r>
              <a:rPr lang="en-GB" i="1" dirty="0" smtClean="0"/>
              <a:t>The Great War and Modern Memory</a:t>
            </a:r>
            <a:r>
              <a:rPr lang="en-GB" dirty="0" smtClean="0"/>
              <a:t> that the First World War represented an absolute break with the past</a:t>
            </a:r>
          </a:p>
          <a:p>
            <a:r>
              <a:rPr lang="en-GB" dirty="0" smtClean="0"/>
              <a:t>But often seen as </a:t>
            </a:r>
            <a:r>
              <a:rPr lang="en-GB" dirty="0" smtClean="0"/>
              <a:t>crucible of modern world was forged </a:t>
            </a:r>
          </a:p>
          <a:p>
            <a:r>
              <a:rPr lang="en-GB" dirty="0" smtClean="0"/>
              <a:t>War </a:t>
            </a:r>
            <a:r>
              <a:rPr lang="en-GB" dirty="0"/>
              <a:t>crystallised the social, political and cultural changes </a:t>
            </a:r>
            <a:r>
              <a:rPr lang="en-GB" dirty="0" smtClean="0"/>
              <a:t>emerging </a:t>
            </a:r>
            <a:r>
              <a:rPr lang="en-GB" dirty="0"/>
              <a:t>in the 1890s rather than necessarily acting as an agent of change </a:t>
            </a:r>
            <a:r>
              <a:rPr lang="en-GB" dirty="0" smtClean="0"/>
              <a:t>itself</a:t>
            </a:r>
          </a:p>
          <a:p>
            <a:r>
              <a:rPr lang="en-GB" dirty="0" smtClean="0"/>
              <a:t>Samuel </a:t>
            </a:r>
            <a:r>
              <a:rPr lang="en-GB" dirty="0"/>
              <a:t>Hynes argued that </a:t>
            </a:r>
            <a:r>
              <a:rPr lang="en-GB" dirty="0" smtClean="0"/>
              <a:t>war </a:t>
            </a:r>
            <a:r>
              <a:rPr lang="en-GB" dirty="0"/>
              <a:t>was an imaginative as well as a military and political event. </a:t>
            </a:r>
            <a:endParaRPr lang="en-GB" dirty="0" smtClean="0"/>
          </a:p>
          <a:p>
            <a:r>
              <a:rPr lang="en-GB" dirty="0" smtClean="0"/>
              <a:t>Martial </a:t>
            </a:r>
            <a:r>
              <a:rPr lang="en-GB" dirty="0"/>
              <a:t>hero </a:t>
            </a:r>
            <a:r>
              <a:rPr lang="en-GB" dirty="0" smtClean="0"/>
              <a:t>joined by the </a:t>
            </a:r>
            <a:r>
              <a:rPr lang="en-GB" dirty="0"/>
              <a:t>coward, the frightened boy, and the shell shock </a:t>
            </a:r>
            <a:r>
              <a:rPr lang="en-GB" dirty="0" smtClean="0"/>
              <a:t>victim</a:t>
            </a:r>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Pre-war masculinity</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Dominant form under threat from reinterpretations of sexuality</a:t>
            </a:r>
          </a:p>
          <a:p>
            <a:r>
              <a:rPr lang="en-GB" dirty="0" smtClean="0"/>
              <a:t>All </a:t>
            </a:r>
            <a:r>
              <a:rPr lang="en-GB" dirty="0"/>
              <a:t>male homosexual activities </a:t>
            </a:r>
            <a:r>
              <a:rPr lang="en-GB" dirty="0" smtClean="0"/>
              <a:t>outlawed </a:t>
            </a:r>
            <a:r>
              <a:rPr lang="en-GB" dirty="0"/>
              <a:t>by the Criminal Law Amendment Act of 1885 </a:t>
            </a:r>
            <a:endParaRPr lang="en-GB" dirty="0" smtClean="0"/>
          </a:p>
          <a:p>
            <a:r>
              <a:rPr lang="en-GB" dirty="0" smtClean="0"/>
              <a:t>Legislators </a:t>
            </a:r>
            <a:r>
              <a:rPr lang="en-GB" dirty="0"/>
              <a:t>and police viewed homosexuality as a </a:t>
            </a:r>
            <a:r>
              <a:rPr lang="en-GB" dirty="0" smtClean="0"/>
              <a:t>crime. </a:t>
            </a:r>
            <a:r>
              <a:rPr lang="en-GB" dirty="0"/>
              <a:t>Doctors, psychiatrists, sexologists and psychoanalysts countered this view, arguing that whether homosexuality was congenital or acquired, it was properly the province of science </a:t>
            </a:r>
            <a:endParaRPr lang="en-GB" dirty="0" smtClean="0"/>
          </a:p>
          <a:p>
            <a:r>
              <a:rPr lang="en-GB" dirty="0" smtClean="0"/>
              <a:t>Weeks argued that the </a:t>
            </a:r>
            <a:r>
              <a:rPr lang="en-GB" dirty="0"/>
              <a:t>constant debating and the establishment of a legal framework for the ‘control of homosexuality’ all served to encourage the development of distinctive homosexual identities and the quite visible homosexual subcultures. </a:t>
            </a:r>
          </a:p>
          <a:p>
            <a:r>
              <a:rPr lang="en-GB" dirty="0" smtClean="0"/>
              <a:t>Sexologists </a:t>
            </a:r>
            <a:r>
              <a:rPr lang="en-GB" dirty="0"/>
              <a:t>such as </a:t>
            </a:r>
            <a:r>
              <a:rPr lang="en-GB" dirty="0" smtClean="0"/>
              <a:t>Havelock </a:t>
            </a:r>
            <a:r>
              <a:rPr lang="en-GB" dirty="0"/>
              <a:t>Ellis </a:t>
            </a:r>
            <a:r>
              <a:rPr lang="en-GB" dirty="0" smtClean="0"/>
              <a:t>urged </a:t>
            </a:r>
            <a:r>
              <a:rPr lang="en-GB" dirty="0"/>
              <a:t>reform, not only of legislation regulating homosexuality but also legislation restricting the rights of especially married </a:t>
            </a:r>
            <a:r>
              <a:rPr lang="en-GB" dirty="0" smtClean="0"/>
              <a:t>women </a:t>
            </a:r>
          </a:p>
          <a:p>
            <a:r>
              <a:rPr lang="en-GB" dirty="0" smtClean="0"/>
              <a:t>Backlash </a:t>
            </a:r>
            <a:r>
              <a:rPr lang="en-GB" dirty="0" err="1" smtClean="0"/>
              <a:t>eg</a:t>
            </a:r>
            <a:r>
              <a:rPr lang="en-GB" dirty="0" smtClean="0"/>
              <a:t> trials </a:t>
            </a:r>
            <a:r>
              <a:rPr lang="en-GB" dirty="0"/>
              <a:t>of Oscar Wilde in 1895 </a:t>
            </a:r>
            <a:r>
              <a:rPr lang="en-GB" dirty="0" smtClean="0"/>
              <a:t>and censorship of </a:t>
            </a:r>
            <a:r>
              <a:rPr lang="en-GB" i="1" dirty="0" smtClean="0"/>
              <a:t>Sexual Inversion</a:t>
            </a:r>
            <a:endParaRPr lang="en-GB" dirty="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www.xtimeline.com/__UserPic_Large/1897/ELT200709010209585789833.JPG"/>
          <p:cNvPicPr>
            <a:picLocks noChangeAspect="1" noChangeArrowheads="1"/>
          </p:cNvPicPr>
          <p:nvPr/>
        </p:nvPicPr>
        <p:blipFill>
          <a:blip r:embed="rId2" cstate="print"/>
          <a:srcRect/>
          <a:stretch>
            <a:fillRect/>
          </a:stretch>
        </p:blipFill>
        <p:spPr bwMode="auto">
          <a:xfrm>
            <a:off x="395536" y="908720"/>
            <a:ext cx="4076923" cy="3024336"/>
          </a:xfrm>
          <a:prstGeom prst="rect">
            <a:avLst/>
          </a:prstGeom>
          <a:noFill/>
        </p:spPr>
      </p:pic>
      <p:pic>
        <p:nvPicPr>
          <p:cNvPr id="1027" name="Picture 3" descr="http://madamepickwickartblog.com/wp-content/uploads/2010/08/woolf26.jpg"/>
          <p:cNvPicPr>
            <a:picLocks noChangeAspect="1" noChangeArrowheads="1"/>
          </p:cNvPicPr>
          <p:nvPr/>
        </p:nvPicPr>
        <p:blipFill>
          <a:blip r:embed="rId3" cstate="print"/>
          <a:srcRect/>
          <a:stretch>
            <a:fillRect/>
          </a:stretch>
        </p:blipFill>
        <p:spPr bwMode="auto">
          <a:xfrm>
            <a:off x="4427984" y="908720"/>
            <a:ext cx="4104457" cy="3014313"/>
          </a:xfrm>
          <a:prstGeom prst="rect">
            <a:avLst/>
          </a:prstGeom>
          <a:noFill/>
        </p:spPr>
      </p:pic>
      <p:sp>
        <p:nvSpPr>
          <p:cNvPr id="6" name="TextBox 5"/>
          <p:cNvSpPr txBox="1"/>
          <p:nvPr/>
        </p:nvSpPr>
        <p:spPr>
          <a:xfrm>
            <a:off x="755576" y="4437112"/>
            <a:ext cx="7560840" cy="923330"/>
          </a:xfrm>
          <a:prstGeom prst="rect">
            <a:avLst/>
          </a:prstGeom>
          <a:noFill/>
        </p:spPr>
        <p:txBody>
          <a:bodyPr wrap="square" rtlCol="0">
            <a:spAutoFit/>
          </a:bodyPr>
          <a:lstStyle/>
          <a:p>
            <a:r>
              <a:rPr lang="en-GB" dirty="0" smtClean="0"/>
              <a:t>New models of identity and behaviour perhaps typified by Bloomsbury </a:t>
            </a:r>
            <a:r>
              <a:rPr lang="en-GB" dirty="0" err="1" smtClean="0"/>
              <a:t>Gp</a:t>
            </a:r>
            <a:r>
              <a:rPr lang="en-GB" dirty="0" smtClean="0"/>
              <a:t> (pictured 1906) and dressed as Abyssinian royals in a hoax played on HMS Dreadnought in 1910</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‘New’ Woman</a:t>
            </a:r>
            <a:endParaRPr lang="en-GB" dirty="0"/>
          </a:p>
        </p:txBody>
      </p:sp>
      <p:sp>
        <p:nvSpPr>
          <p:cNvPr id="3" name="Content Placeholder 2"/>
          <p:cNvSpPr>
            <a:spLocks noGrp="1"/>
          </p:cNvSpPr>
          <p:nvPr>
            <p:ph idx="1"/>
          </p:nvPr>
        </p:nvSpPr>
        <p:spPr/>
        <p:txBody>
          <a:bodyPr>
            <a:normAutofit fontScale="70000" lnSpcReduction="20000"/>
          </a:bodyPr>
          <a:lstStyle/>
          <a:p>
            <a:r>
              <a:rPr lang="en-GB" dirty="0"/>
              <a:t>This period also witnessed developments in concepts of femininity centred around discussions of the ‘new woman’. </a:t>
            </a:r>
            <a:endParaRPr lang="en-GB" dirty="0" smtClean="0"/>
          </a:p>
          <a:p>
            <a:r>
              <a:rPr lang="en-GB" dirty="0" smtClean="0"/>
              <a:t>Cartoons </a:t>
            </a:r>
            <a:r>
              <a:rPr lang="en-GB" dirty="0"/>
              <a:t>in </a:t>
            </a:r>
            <a:r>
              <a:rPr lang="en-GB" i="1" dirty="0"/>
              <a:t>Punch</a:t>
            </a:r>
            <a:r>
              <a:rPr lang="en-GB" dirty="0"/>
              <a:t> for example, featured powerful and athletic women cycling or playing cricket and bullying effeminate men at cocktail parties </a:t>
            </a:r>
            <a:endParaRPr lang="en-GB" dirty="0" smtClean="0"/>
          </a:p>
          <a:p>
            <a:r>
              <a:rPr lang="en-GB" dirty="0" smtClean="0"/>
              <a:t>Term  first </a:t>
            </a:r>
            <a:r>
              <a:rPr lang="en-GB" dirty="0"/>
              <a:t>coined in 1894 by the novelist, Sarah Grand referring to women who asserted their entitlement to a public role. </a:t>
            </a:r>
            <a:endParaRPr lang="en-GB" dirty="0" smtClean="0"/>
          </a:p>
          <a:p>
            <a:r>
              <a:rPr lang="en-GB" dirty="0" smtClean="0"/>
              <a:t>Demands </a:t>
            </a:r>
            <a:r>
              <a:rPr lang="en-GB" dirty="0"/>
              <a:t>for legal and political rights </a:t>
            </a:r>
            <a:r>
              <a:rPr lang="en-GB" dirty="0" smtClean="0"/>
              <a:t>accompanied </a:t>
            </a:r>
            <a:r>
              <a:rPr lang="en-GB" dirty="0"/>
              <a:t>by demands for the rights of mothers and for women to control their own bodies through contraception and </a:t>
            </a:r>
            <a:r>
              <a:rPr lang="en-GB" dirty="0" smtClean="0"/>
              <a:t>abortion </a:t>
            </a:r>
          </a:p>
          <a:p>
            <a:r>
              <a:rPr lang="en-GB" dirty="0" smtClean="0"/>
              <a:t>Most </a:t>
            </a:r>
            <a:r>
              <a:rPr lang="en-GB" dirty="0"/>
              <a:t>of those advocating voluntary motherhood supported some eugenic </a:t>
            </a:r>
            <a:r>
              <a:rPr lang="en-GB" dirty="0" smtClean="0"/>
              <a:t>ideas</a:t>
            </a:r>
          </a:p>
          <a:p>
            <a:r>
              <a:rPr lang="en-GB" dirty="0" smtClean="0"/>
              <a:t>After </a:t>
            </a:r>
            <a:r>
              <a:rPr lang="en-GB" dirty="0"/>
              <a:t>the war this was accentuated in the debate on welfare </a:t>
            </a:r>
            <a:r>
              <a:rPr lang="en-GB" dirty="0" smtClean="0"/>
              <a:t>feminism</a:t>
            </a:r>
            <a:endParaRPr lang="en-GB" dirty="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eb.clas.ufl.edu/users/snod/PunchNWBikeV108.6-100.jpg"/>
          <p:cNvPicPr>
            <a:picLocks noChangeAspect="1" noChangeArrowheads="1"/>
          </p:cNvPicPr>
          <p:nvPr/>
        </p:nvPicPr>
        <p:blipFill>
          <a:blip r:embed="rId2" cstate="print"/>
          <a:srcRect/>
          <a:stretch>
            <a:fillRect/>
          </a:stretch>
        </p:blipFill>
        <p:spPr bwMode="auto">
          <a:xfrm>
            <a:off x="179512" y="3284984"/>
            <a:ext cx="2448272" cy="3362857"/>
          </a:xfrm>
          <a:prstGeom prst="rect">
            <a:avLst/>
          </a:prstGeom>
          <a:noFill/>
        </p:spPr>
      </p:pic>
      <p:pic>
        <p:nvPicPr>
          <p:cNvPr id="18436" name="Picture 4" descr="http://www.oscholars.com/Latchkey/Gallery/Latchkey%20Gallery%20illustrations/33-%20the%20new%20woman%20see%20wen.jpg"/>
          <p:cNvPicPr>
            <a:picLocks noChangeAspect="1" noChangeArrowheads="1"/>
          </p:cNvPicPr>
          <p:nvPr/>
        </p:nvPicPr>
        <p:blipFill>
          <a:blip r:embed="rId3" cstate="print"/>
          <a:srcRect/>
          <a:stretch>
            <a:fillRect/>
          </a:stretch>
        </p:blipFill>
        <p:spPr bwMode="auto">
          <a:xfrm>
            <a:off x="6516216" y="116632"/>
            <a:ext cx="2415449" cy="3760863"/>
          </a:xfrm>
          <a:prstGeom prst="rect">
            <a:avLst/>
          </a:prstGeom>
          <a:noFill/>
        </p:spPr>
      </p:pic>
      <p:pic>
        <p:nvPicPr>
          <p:cNvPr id="18438" name="Picture 6" descr="http://web.clas.ufl.edu/users/snod/PunchNWChairsV108p282.5.5-100.jpg"/>
          <p:cNvPicPr>
            <a:picLocks noChangeAspect="1" noChangeArrowheads="1"/>
          </p:cNvPicPr>
          <p:nvPr/>
        </p:nvPicPr>
        <p:blipFill>
          <a:blip r:embed="rId4" cstate="print"/>
          <a:srcRect/>
          <a:stretch>
            <a:fillRect/>
          </a:stretch>
        </p:blipFill>
        <p:spPr bwMode="auto">
          <a:xfrm>
            <a:off x="1835696" y="1556792"/>
            <a:ext cx="5348114" cy="344139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Effects of War</a:t>
            </a:r>
            <a:endParaRPr lang="en-GB" dirty="0"/>
          </a:p>
        </p:txBody>
      </p:sp>
      <p:sp>
        <p:nvSpPr>
          <p:cNvPr id="3" name="Content Placeholder 2"/>
          <p:cNvSpPr>
            <a:spLocks noGrp="1"/>
          </p:cNvSpPr>
          <p:nvPr>
            <p:ph idx="1"/>
          </p:nvPr>
        </p:nvSpPr>
        <p:spPr/>
        <p:txBody>
          <a:bodyPr>
            <a:normAutofit fontScale="85000" lnSpcReduction="20000"/>
          </a:bodyPr>
          <a:lstStyle/>
          <a:p>
            <a:r>
              <a:rPr lang="en-GB" dirty="0"/>
              <a:t>For anti-feminists war was </a:t>
            </a:r>
            <a:r>
              <a:rPr lang="en-GB" dirty="0" smtClean="0"/>
              <a:t>opportunity </a:t>
            </a:r>
            <a:r>
              <a:rPr lang="en-GB" dirty="0"/>
              <a:t>to restore the natural gender order of warrior versus </a:t>
            </a:r>
            <a:r>
              <a:rPr lang="en-GB" dirty="0" smtClean="0"/>
              <a:t>homemaker </a:t>
            </a:r>
          </a:p>
          <a:p>
            <a:r>
              <a:rPr lang="en-GB" dirty="0" smtClean="0"/>
              <a:t>But </a:t>
            </a:r>
            <a:r>
              <a:rPr lang="en-GB" dirty="0"/>
              <a:t>effects </a:t>
            </a:r>
            <a:r>
              <a:rPr lang="en-GB" dirty="0" smtClean="0"/>
              <a:t>on </a:t>
            </a:r>
            <a:r>
              <a:rPr lang="en-GB" dirty="0"/>
              <a:t>the social construction of masculinity was </a:t>
            </a:r>
            <a:r>
              <a:rPr lang="en-GB" dirty="0" smtClean="0"/>
              <a:t>ambiguous </a:t>
            </a:r>
          </a:p>
          <a:p>
            <a:r>
              <a:rPr lang="en-GB" dirty="0" smtClean="0"/>
              <a:t>For </a:t>
            </a:r>
            <a:r>
              <a:rPr lang="en-GB" dirty="0"/>
              <a:t>women, their participation, sometimes directly in the war effort, for example as nurses gave them status for the first time as full citizens taking part in the military defence of the </a:t>
            </a:r>
            <a:r>
              <a:rPr lang="en-GB" dirty="0" smtClean="0"/>
              <a:t>nation </a:t>
            </a:r>
          </a:p>
          <a:p>
            <a:r>
              <a:rPr lang="en-GB" dirty="0" smtClean="0"/>
              <a:t>Men </a:t>
            </a:r>
            <a:r>
              <a:rPr lang="en-GB" dirty="0"/>
              <a:t>who did not want to participate in the war were disenfranchised, lost their jobs and were sometimes imprisoned. They were attacked for their lack of patriotism and masculinity.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t3.gstatic.com/images?q=tbn:ANd9GcR--usECokfrtf49RKTIOzJRaqRzeWaQ9yq1JXfSA4vCIx7W4Aq"/>
          <p:cNvPicPr>
            <a:picLocks noChangeAspect="1" noChangeArrowheads="1"/>
          </p:cNvPicPr>
          <p:nvPr/>
        </p:nvPicPr>
        <p:blipFill>
          <a:blip r:embed="rId2" cstate="print"/>
          <a:srcRect/>
          <a:stretch>
            <a:fillRect/>
          </a:stretch>
        </p:blipFill>
        <p:spPr bwMode="auto">
          <a:xfrm>
            <a:off x="611560" y="980728"/>
            <a:ext cx="2554853" cy="3888432"/>
          </a:xfrm>
          <a:prstGeom prst="rect">
            <a:avLst/>
          </a:prstGeom>
          <a:noFill/>
        </p:spPr>
      </p:pic>
      <p:pic>
        <p:nvPicPr>
          <p:cNvPr id="20484" name="Picture 4" descr="http://greatwarfiction.files.wordpress.com/2007/04/sexton-b-sm.jpg"/>
          <p:cNvPicPr>
            <a:picLocks noChangeAspect="1" noChangeArrowheads="1"/>
          </p:cNvPicPr>
          <p:nvPr/>
        </p:nvPicPr>
        <p:blipFill>
          <a:blip r:embed="rId3" cstate="print"/>
          <a:srcRect/>
          <a:stretch>
            <a:fillRect/>
          </a:stretch>
        </p:blipFill>
        <p:spPr bwMode="auto">
          <a:xfrm>
            <a:off x="3131840" y="980728"/>
            <a:ext cx="2675910" cy="3888432"/>
          </a:xfrm>
          <a:prstGeom prst="rect">
            <a:avLst/>
          </a:prstGeom>
          <a:noFill/>
        </p:spPr>
      </p:pic>
      <p:pic>
        <p:nvPicPr>
          <p:cNvPr id="20486" name="Picture 6" descr="women_of_britain_say_go.jpg"/>
          <p:cNvPicPr>
            <a:picLocks noChangeAspect="1" noChangeArrowheads="1"/>
          </p:cNvPicPr>
          <p:nvPr/>
        </p:nvPicPr>
        <p:blipFill>
          <a:blip r:embed="rId4" cstate="print"/>
          <a:srcRect/>
          <a:stretch>
            <a:fillRect/>
          </a:stretch>
        </p:blipFill>
        <p:spPr bwMode="auto">
          <a:xfrm>
            <a:off x="5796136" y="980728"/>
            <a:ext cx="2571714" cy="396044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1450</Words>
  <Application>Microsoft Office PowerPoint</Application>
  <PresentationFormat>On-screen Show (4:3)</PresentationFormat>
  <Paragraphs>207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Gender and War</vt:lpstr>
      <vt:lpstr>Overview</vt:lpstr>
      <vt:lpstr>Introduction</vt:lpstr>
      <vt:lpstr>Pre-war masculinity</vt:lpstr>
      <vt:lpstr>Slide 5</vt:lpstr>
      <vt:lpstr>The ‘New’ Woman</vt:lpstr>
      <vt:lpstr>Slide 7</vt:lpstr>
      <vt:lpstr>Effects of War</vt:lpstr>
      <vt:lpstr>Slide 9</vt:lpstr>
      <vt:lpstr>Gender crisis</vt:lpstr>
      <vt:lpstr>Effects of war</vt:lpstr>
      <vt:lpstr>Slide 12</vt:lpstr>
      <vt:lpstr>Work</vt:lpstr>
      <vt:lpstr>Slide 14</vt:lpstr>
      <vt:lpstr>Slide 15</vt:lpstr>
      <vt:lpstr>Slide 16</vt:lpstr>
      <vt:lpstr>Women and war work</vt:lpstr>
      <vt:lpstr>Slide 18</vt:lpstr>
      <vt:lpstr>Post-war</vt:lpstr>
      <vt:lpstr>Slide 20</vt:lpstr>
      <vt:lpstr>War and Feminism</vt:lpstr>
      <vt:lpstr>Conclusion</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and War</dc:title>
  <dc:creator>hyrba</dc:creator>
  <cp:lastModifiedBy>hyrba</cp:lastModifiedBy>
  <cp:revision>12</cp:revision>
  <dcterms:created xsi:type="dcterms:W3CDTF">2011-03-16T08:53:26Z</dcterms:created>
  <dcterms:modified xsi:type="dcterms:W3CDTF">2011-03-16T10:53:43Z</dcterms:modified>
</cp:coreProperties>
</file>