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3.xml" ContentType="application/vnd.openxmlformats-officedocument.drawingml.chart+xml"/>
  <Override PartName="/ppt/notesSlides/notesSlide36.xml" ContentType="application/vnd.openxmlformats-officedocument.presentationml.notesSlide+xml"/>
  <Override PartName="/ppt/charts/chart4.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258" r:id="rId4"/>
    <p:sldId id="259" r:id="rId5"/>
    <p:sldId id="261" r:id="rId6"/>
    <p:sldId id="260" r:id="rId7"/>
    <p:sldId id="262" r:id="rId8"/>
    <p:sldId id="263" r:id="rId9"/>
    <p:sldId id="265" r:id="rId10"/>
    <p:sldId id="266" r:id="rId11"/>
    <p:sldId id="267" r:id="rId12"/>
    <p:sldId id="306" r:id="rId13"/>
    <p:sldId id="269" r:id="rId14"/>
    <p:sldId id="268" r:id="rId15"/>
    <p:sldId id="264" r:id="rId16"/>
    <p:sldId id="270" r:id="rId17"/>
    <p:sldId id="271" r:id="rId18"/>
    <p:sldId id="272" r:id="rId19"/>
    <p:sldId id="273" r:id="rId20"/>
    <p:sldId id="274" r:id="rId21"/>
    <p:sldId id="275" r:id="rId22"/>
    <p:sldId id="278" r:id="rId23"/>
    <p:sldId id="300" r:id="rId24"/>
    <p:sldId id="301" r:id="rId25"/>
    <p:sldId id="302" r:id="rId26"/>
    <p:sldId id="303" r:id="rId27"/>
    <p:sldId id="304" r:id="rId28"/>
    <p:sldId id="305" r:id="rId29"/>
    <p:sldId id="276" r:id="rId30"/>
    <p:sldId id="277" r:id="rId31"/>
    <p:sldId id="282" r:id="rId32"/>
    <p:sldId id="283" r:id="rId33"/>
    <p:sldId id="284" r:id="rId34"/>
    <p:sldId id="285" r:id="rId35"/>
    <p:sldId id="286" r:id="rId36"/>
    <p:sldId id="287" r:id="rId37"/>
    <p:sldId id="288" r:id="rId38"/>
    <p:sldId id="295" r:id="rId39"/>
    <p:sldId id="296" r:id="rId40"/>
    <p:sldId id="297" r:id="rId41"/>
    <p:sldId id="298" r:id="rId42"/>
    <p:sldId id="279" r:id="rId4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88462" autoAdjust="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bar"/>
        <c:grouping val="clustered"/>
        <c:varyColors val="0"/>
        <c:ser>
          <c:idx val="0"/>
          <c:order val="0"/>
          <c:tx>
            <c:strRef>
              <c:f>Sheet1!$B$1</c:f>
              <c:strCache>
                <c:ptCount val="1"/>
                <c:pt idx="0">
                  <c:v>Mean Years of Schooling</c:v>
                </c:pt>
              </c:strCache>
            </c:strRef>
          </c:tx>
          <c:invertIfNegative val="0"/>
          <c:cat>
            <c:strRef>
              <c:f>Sheet1!$A$2:$A$11</c:f>
              <c:strCache>
                <c:ptCount val="10"/>
                <c:pt idx="0">
                  <c:v>Service</c:v>
                </c:pt>
                <c:pt idx="1">
                  <c:v>Sea</c:v>
                </c:pt>
                <c:pt idx="2">
                  <c:v>Trades</c:v>
                </c:pt>
                <c:pt idx="3">
                  <c:v>Clerical</c:v>
                </c:pt>
                <c:pt idx="4">
                  <c:v>Factory</c:v>
                </c:pt>
                <c:pt idx="5">
                  <c:v>Agriculture</c:v>
                </c:pt>
                <c:pt idx="6">
                  <c:v>Mining</c:v>
                </c:pt>
                <c:pt idx="7">
                  <c:v>Domestic manufacturing</c:v>
                </c:pt>
                <c:pt idx="8">
                  <c:v>Casuals</c:v>
                </c:pt>
                <c:pt idx="9">
                  <c:v>Soldiers</c:v>
                </c:pt>
              </c:strCache>
            </c:strRef>
          </c:cat>
          <c:val>
            <c:numRef>
              <c:f>Sheet1!$B$2:$B$11</c:f>
              <c:numCache>
                <c:formatCode>General</c:formatCode>
                <c:ptCount val="10"/>
                <c:pt idx="0">
                  <c:v>5.03</c:v>
                </c:pt>
                <c:pt idx="1">
                  <c:v>4.37</c:v>
                </c:pt>
                <c:pt idx="2">
                  <c:v>4.3599999999999994</c:v>
                </c:pt>
                <c:pt idx="3">
                  <c:v>3.8899999999999997</c:v>
                </c:pt>
                <c:pt idx="4">
                  <c:v>3.7</c:v>
                </c:pt>
                <c:pt idx="5">
                  <c:v>3.24</c:v>
                </c:pt>
                <c:pt idx="6">
                  <c:v>3.03</c:v>
                </c:pt>
                <c:pt idx="7">
                  <c:v>2.7600000000000002</c:v>
                </c:pt>
                <c:pt idx="8">
                  <c:v>2.27</c:v>
                </c:pt>
                <c:pt idx="9">
                  <c:v>2.1800000000000002</c:v>
                </c:pt>
              </c:numCache>
            </c:numRef>
          </c:val>
        </c:ser>
        <c:dLbls>
          <c:showLegendKey val="0"/>
          <c:showVal val="0"/>
          <c:showCatName val="0"/>
          <c:showSerName val="0"/>
          <c:showPercent val="0"/>
          <c:showBubbleSize val="0"/>
        </c:dLbls>
        <c:gapWidth val="150"/>
        <c:axId val="304826584"/>
        <c:axId val="304842168"/>
      </c:barChart>
      <c:catAx>
        <c:axId val="304826584"/>
        <c:scaling>
          <c:orientation val="minMax"/>
        </c:scaling>
        <c:delete val="0"/>
        <c:axPos val="l"/>
        <c:numFmt formatCode="General" sourceLinked="0"/>
        <c:majorTickMark val="out"/>
        <c:minorTickMark val="none"/>
        <c:tickLblPos val="nextTo"/>
        <c:crossAx val="304842168"/>
        <c:crosses val="autoZero"/>
        <c:auto val="1"/>
        <c:lblAlgn val="ctr"/>
        <c:lblOffset val="100"/>
        <c:noMultiLvlLbl val="0"/>
      </c:catAx>
      <c:valAx>
        <c:axId val="304842168"/>
        <c:scaling>
          <c:orientation val="minMax"/>
        </c:scaling>
        <c:delete val="0"/>
        <c:axPos val="b"/>
        <c:majorGridlines/>
        <c:numFmt formatCode="General" sourceLinked="1"/>
        <c:majorTickMark val="out"/>
        <c:minorTickMark val="none"/>
        <c:tickLblPos val="nextTo"/>
        <c:crossAx val="30482658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Sheet1!$B$21</c:f>
              <c:strCache>
                <c:ptCount val="1"/>
                <c:pt idx="0">
                  <c:v>Male 1801-50</c:v>
                </c:pt>
              </c:strCache>
            </c:strRef>
          </c:tx>
          <c:invertIfNegative val="0"/>
          <c:cat>
            <c:strRef>
              <c:f>Sheet1!$A$22:$A$26</c:f>
              <c:strCache>
                <c:ptCount val="5"/>
                <c:pt idx="0">
                  <c:v>Gentry</c:v>
                </c:pt>
                <c:pt idx="1">
                  <c:v>Farmer</c:v>
                </c:pt>
                <c:pt idx="2">
                  <c:v>Craft</c:v>
                </c:pt>
                <c:pt idx="3">
                  <c:v>Trade</c:v>
                </c:pt>
                <c:pt idx="4">
                  <c:v>Ag Lab</c:v>
                </c:pt>
              </c:strCache>
            </c:strRef>
          </c:cat>
          <c:val>
            <c:numRef>
              <c:f>Sheet1!$B$22:$B$26</c:f>
              <c:numCache>
                <c:formatCode>General</c:formatCode>
                <c:ptCount val="5"/>
                <c:pt idx="0">
                  <c:v>0</c:v>
                </c:pt>
                <c:pt idx="1">
                  <c:v>43.9</c:v>
                </c:pt>
                <c:pt idx="2">
                  <c:v>12.7</c:v>
                </c:pt>
                <c:pt idx="3">
                  <c:v>33.300000000000011</c:v>
                </c:pt>
                <c:pt idx="4">
                  <c:v>77.2</c:v>
                </c:pt>
              </c:numCache>
            </c:numRef>
          </c:val>
        </c:ser>
        <c:ser>
          <c:idx val="1"/>
          <c:order val="1"/>
          <c:tx>
            <c:strRef>
              <c:f>Sheet1!$C$21</c:f>
              <c:strCache>
                <c:ptCount val="1"/>
                <c:pt idx="0">
                  <c:v>Female 1801-50</c:v>
                </c:pt>
              </c:strCache>
            </c:strRef>
          </c:tx>
          <c:invertIfNegative val="0"/>
          <c:cat>
            <c:strRef>
              <c:f>Sheet1!$A$22:$A$26</c:f>
              <c:strCache>
                <c:ptCount val="5"/>
                <c:pt idx="0">
                  <c:v>Gentry</c:v>
                </c:pt>
                <c:pt idx="1">
                  <c:v>Farmer</c:v>
                </c:pt>
                <c:pt idx="2">
                  <c:v>Craft</c:v>
                </c:pt>
                <c:pt idx="3">
                  <c:v>Trade</c:v>
                </c:pt>
                <c:pt idx="4">
                  <c:v>Ag Lab</c:v>
                </c:pt>
              </c:strCache>
            </c:strRef>
          </c:cat>
          <c:val>
            <c:numRef>
              <c:f>Sheet1!$C$22:$C$26</c:f>
              <c:numCache>
                <c:formatCode>General</c:formatCode>
                <c:ptCount val="5"/>
                <c:pt idx="0">
                  <c:v>14.3</c:v>
                </c:pt>
                <c:pt idx="1">
                  <c:v>50</c:v>
                </c:pt>
                <c:pt idx="2">
                  <c:v>32.700000000000003</c:v>
                </c:pt>
                <c:pt idx="3">
                  <c:v>32.700000000000003</c:v>
                </c:pt>
                <c:pt idx="4">
                  <c:v>80.099999999999994</c:v>
                </c:pt>
              </c:numCache>
            </c:numRef>
          </c:val>
        </c:ser>
        <c:ser>
          <c:idx val="2"/>
          <c:order val="2"/>
          <c:tx>
            <c:strRef>
              <c:f>Sheet1!$D$21</c:f>
              <c:strCache>
                <c:ptCount val="1"/>
                <c:pt idx="0">
                  <c:v>Male 1871-90</c:v>
                </c:pt>
              </c:strCache>
            </c:strRef>
          </c:tx>
          <c:invertIfNegative val="0"/>
          <c:cat>
            <c:strRef>
              <c:f>Sheet1!$A$22:$A$26</c:f>
              <c:strCache>
                <c:ptCount val="5"/>
                <c:pt idx="0">
                  <c:v>Gentry</c:v>
                </c:pt>
                <c:pt idx="1">
                  <c:v>Farmer</c:v>
                </c:pt>
                <c:pt idx="2">
                  <c:v>Craft</c:v>
                </c:pt>
                <c:pt idx="3">
                  <c:v>Trade</c:v>
                </c:pt>
                <c:pt idx="4">
                  <c:v>Ag Lab</c:v>
                </c:pt>
              </c:strCache>
            </c:strRef>
          </c:cat>
          <c:val>
            <c:numRef>
              <c:f>Sheet1!$D$22:$D$26</c:f>
              <c:numCache>
                <c:formatCode>General</c:formatCode>
                <c:ptCount val="5"/>
                <c:pt idx="0">
                  <c:v>0</c:v>
                </c:pt>
                <c:pt idx="1">
                  <c:v>0</c:v>
                </c:pt>
                <c:pt idx="2">
                  <c:v>2</c:v>
                </c:pt>
                <c:pt idx="3">
                  <c:v>6.1</c:v>
                </c:pt>
                <c:pt idx="4">
                  <c:v>38.5</c:v>
                </c:pt>
              </c:numCache>
            </c:numRef>
          </c:val>
        </c:ser>
        <c:ser>
          <c:idx val="3"/>
          <c:order val="3"/>
          <c:tx>
            <c:strRef>
              <c:f>Sheet1!$E$21</c:f>
              <c:strCache>
                <c:ptCount val="1"/>
                <c:pt idx="0">
                  <c:v>Female 1871-90</c:v>
                </c:pt>
              </c:strCache>
            </c:strRef>
          </c:tx>
          <c:invertIfNegative val="0"/>
          <c:cat>
            <c:strRef>
              <c:f>Sheet1!$A$22:$A$26</c:f>
              <c:strCache>
                <c:ptCount val="5"/>
                <c:pt idx="0">
                  <c:v>Gentry</c:v>
                </c:pt>
                <c:pt idx="1">
                  <c:v>Farmer</c:v>
                </c:pt>
                <c:pt idx="2">
                  <c:v>Craft</c:v>
                </c:pt>
                <c:pt idx="3">
                  <c:v>Trade</c:v>
                </c:pt>
                <c:pt idx="4">
                  <c:v>Ag Lab</c:v>
                </c:pt>
              </c:strCache>
            </c:strRef>
          </c:cat>
          <c:val>
            <c:numRef>
              <c:f>Sheet1!$E$22:$E$26</c:f>
              <c:numCache>
                <c:formatCode>General</c:formatCode>
                <c:ptCount val="5"/>
                <c:pt idx="0">
                  <c:v>0</c:v>
                </c:pt>
                <c:pt idx="1">
                  <c:v>0</c:v>
                </c:pt>
                <c:pt idx="2">
                  <c:v>2</c:v>
                </c:pt>
                <c:pt idx="3">
                  <c:v>6.1</c:v>
                </c:pt>
                <c:pt idx="4">
                  <c:v>22</c:v>
                </c:pt>
              </c:numCache>
            </c:numRef>
          </c:val>
        </c:ser>
        <c:dLbls>
          <c:showLegendKey val="0"/>
          <c:showVal val="0"/>
          <c:showCatName val="0"/>
          <c:showSerName val="0"/>
          <c:showPercent val="0"/>
          <c:showBubbleSize val="0"/>
        </c:dLbls>
        <c:gapWidth val="150"/>
        <c:axId val="304842560"/>
        <c:axId val="304842952"/>
      </c:barChart>
      <c:catAx>
        <c:axId val="304842560"/>
        <c:scaling>
          <c:orientation val="minMax"/>
        </c:scaling>
        <c:delete val="0"/>
        <c:axPos val="b"/>
        <c:numFmt formatCode="General" sourceLinked="0"/>
        <c:majorTickMark val="out"/>
        <c:minorTickMark val="none"/>
        <c:tickLblPos val="nextTo"/>
        <c:crossAx val="304842952"/>
        <c:crosses val="autoZero"/>
        <c:auto val="1"/>
        <c:lblAlgn val="ctr"/>
        <c:lblOffset val="100"/>
        <c:noMultiLvlLbl val="0"/>
      </c:catAx>
      <c:valAx>
        <c:axId val="304842952"/>
        <c:scaling>
          <c:orientation val="minMax"/>
        </c:scaling>
        <c:delete val="0"/>
        <c:axPos val="l"/>
        <c:majorGridlines/>
        <c:numFmt formatCode="General" sourceLinked="1"/>
        <c:majorTickMark val="out"/>
        <c:minorTickMark val="none"/>
        <c:tickLblPos val="nextTo"/>
        <c:crossAx val="30484256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1818-19</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Sheet1!$B$2:$B$7</c:f>
              <c:numCache>
                <c:formatCode>General</c:formatCode>
                <c:ptCount val="6"/>
                <c:pt idx="0">
                  <c:v>23</c:v>
                </c:pt>
                <c:pt idx="1">
                  <c:v>25</c:v>
                </c:pt>
                <c:pt idx="2">
                  <c:v>15</c:v>
                </c:pt>
                <c:pt idx="3">
                  <c:v>12</c:v>
                </c:pt>
                <c:pt idx="4">
                  <c:v>1</c:v>
                </c:pt>
                <c:pt idx="5">
                  <c:v>24</c:v>
                </c:pt>
              </c:numCache>
            </c:numRef>
          </c:val>
        </c:ser>
        <c:ser>
          <c:idx val="1"/>
          <c:order val="1"/>
          <c:tx>
            <c:strRef>
              <c:f>Sheet1!$C$1</c:f>
              <c:strCache>
                <c:ptCount val="1"/>
                <c:pt idx="0">
                  <c:v>1848-9</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Sheet1!$C$2:$C$7</c:f>
              <c:numCache>
                <c:formatCode>General</c:formatCode>
                <c:ptCount val="6"/>
                <c:pt idx="0">
                  <c:v>23</c:v>
                </c:pt>
                <c:pt idx="1">
                  <c:v>23</c:v>
                </c:pt>
                <c:pt idx="2">
                  <c:v>27</c:v>
                </c:pt>
                <c:pt idx="3">
                  <c:v>9</c:v>
                </c:pt>
                <c:pt idx="4">
                  <c:v>2</c:v>
                </c:pt>
                <c:pt idx="5">
                  <c:v>16</c:v>
                </c:pt>
              </c:numCache>
            </c:numRef>
          </c:val>
        </c:ser>
        <c:ser>
          <c:idx val="2"/>
          <c:order val="2"/>
          <c:tx>
            <c:strRef>
              <c:f>Sheet1!$D$1</c:f>
              <c:strCache>
                <c:ptCount val="1"/>
                <c:pt idx="0">
                  <c:v>1897-8</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Sheet1!$D$2:$D$7</c:f>
              <c:numCache>
                <c:formatCode>General</c:formatCode>
                <c:ptCount val="6"/>
                <c:pt idx="0">
                  <c:v>12</c:v>
                </c:pt>
                <c:pt idx="1">
                  <c:v>16</c:v>
                </c:pt>
                <c:pt idx="2">
                  <c:v>37</c:v>
                </c:pt>
                <c:pt idx="3">
                  <c:v>27</c:v>
                </c:pt>
                <c:pt idx="4">
                  <c:v>5</c:v>
                </c:pt>
                <c:pt idx="5">
                  <c:v>3</c:v>
                </c:pt>
              </c:numCache>
            </c:numRef>
          </c:val>
        </c:ser>
        <c:dLbls>
          <c:showLegendKey val="0"/>
          <c:showVal val="0"/>
          <c:showCatName val="0"/>
          <c:showSerName val="0"/>
          <c:showPercent val="0"/>
          <c:showBubbleSize val="0"/>
        </c:dLbls>
        <c:gapWidth val="150"/>
        <c:shape val="cylinder"/>
        <c:axId val="304844128"/>
        <c:axId val="304844520"/>
        <c:axId val="0"/>
      </c:bar3DChart>
      <c:catAx>
        <c:axId val="304844128"/>
        <c:scaling>
          <c:orientation val="minMax"/>
        </c:scaling>
        <c:delete val="0"/>
        <c:axPos val="b"/>
        <c:title>
          <c:tx>
            <c:rich>
              <a:bodyPr/>
              <a:lstStyle/>
              <a:p>
                <a:pPr>
                  <a:defRPr/>
                </a:pPr>
                <a:r>
                  <a:rPr lang="en-GB" dirty="0" smtClean="0"/>
                  <a:t>Father’s occupation</a:t>
                </a:r>
                <a:endParaRPr lang="en-GB" dirty="0"/>
              </a:p>
            </c:rich>
          </c:tx>
          <c:overlay val="0"/>
        </c:title>
        <c:numFmt formatCode="General" sourceLinked="0"/>
        <c:majorTickMark val="out"/>
        <c:minorTickMark val="none"/>
        <c:tickLblPos val="nextTo"/>
        <c:crossAx val="304844520"/>
        <c:crosses val="autoZero"/>
        <c:auto val="1"/>
        <c:lblAlgn val="ctr"/>
        <c:lblOffset val="100"/>
        <c:noMultiLvlLbl val="0"/>
      </c:catAx>
      <c:valAx>
        <c:axId val="304844520"/>
        <c:scaling>
          <c:orientation val="minMax"/>
        </c:scaling>
        <c:delete val="0"/>
        <c:axPos val="l"/>
        <c:majorGridlines/>
        <c:numFmt formatCode="General" sourceLinked="1"/>
        <c:majorTickMark val="out"/>
        <c:minorTickMark val="none"/>
        <c:tickLblPos val="nextTo"/>
        <c:crossAx val="304844128"/>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Sheet1!$B$11</c:f>
              <c:strCache>
                <c:ptCount val="1"/>
                <c:pt idx="0">
                  <c:v>1881-1913</c:v>
                </c:pt>
              </c:strCache>
            </c:strRef>
          </c:tx>
          <c:explosion val="25"/>
          <c:dLbls>
            <c:spPr>
              <a:noFill/>
              <a:ln>
                <a:noFill/>
              </a:ln>
              <a:effectLst/>
            </c:spPr>
            <c:dLblPos val="ct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Sheet1!$A$12:$A$17</c:f>
              <c:strCache>
                <c:ptCount val="6"/>
                <c:pt idx="0">
                  <c:v>Landowners</c:v>
                </c:pt>
                <c:pt idx="1">
                  <c:v>Clergy</c:v>
                </c:pt>
                <c:pt idx="2">
                  <c:v>Professions</c:v>
                </c:pt>
                <c:pt idx="3">
                  <c:v>Business</c:v>
                </c:pt>
                <c:pt idx="4">
                  <c:v>Tradesmen</c:v>
                </c:pt>
                <c:pt idx="5">
                  <c:v>Unknown</c:v>
                </c:pt>
              </c:strCache>
            </c:strRef>
          </c:cat>
          <c:val>
            <c:numRef>
              <c:f>Sheet1!$B$12:$B$17</c:f>
              <c:numCache>
                <c:formatCode>General</c:formatCode>
                <c:ptCount val="6"/>
                <c:pt idx="0">
                  <c:v>5</c:v>
                </c:pt>
                <c:pt idx="1">
                  <c:v>13</c:v>
                </c:pt>
                <c:pt idx="2">
                  <c:v>38</c:v>
                </c:pt>
                <c:pt idx="3">
                  <c:v>22</c:v>
                </c:pt>
                <c:pt idx="4">
                  <c:v>3</c:v>
                </c:pt>
                <c:pt idx="5">
                  <c:v>19</c:v>
                </c:pt>
              </c:numCache>
            </c:numRef>
          </c:val>
        </c:ser>
        <c:dLbls>
          <c:showLegendKey val="0"/>
          <c:showVal val="1"/>
          <c:showCatName val="0"/>
          <c:showSerName val="0"/>
          <c:showPercent val="0"/>
          <c:showBubbleSize val="0"/>
          <c:showLeaderLines val="1"/>
        </c:dLbls>
      </c:pie3DChart>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FF23C87-FDC8-45DA-8F3C-53A69152E2C4}" type="datetimeFigureOut">
              <a:rPr lang="en-GB" smtClean="0"/>
              <a:t>24/01/2019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0975BCE-F7A9-4CEA-9680-CB3BDD691963}" type="slidenum">
              <a:rPr lang="en-GB" smtClean="0"/>
              <a:t>‹#›</a:t>
            </a:fld>
            <a:endParaRPr lang="en-GB"/>
          </a:p>
        </p:txBody>
      </p:sp>
    </p:spTree>
    <p:extLst>
      <p:ext uri="{BB962C8B-B14F-4D97-AF65-F5344CB8AC3E}">
        <p14:creationId xmlns:p14="http://schemas.microsoft.com/office/powerpoint/2010/main" val="696946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a:t>
            </a:fld>
            <a:endParaRPr lang="en-GB"/>
          </a:p>
        </p:txBody>
      </p:sp>
    </p:spTree>
    <p:extLst>
      <p:ext uri="{BB962C8B-B14F-4D97-AF65-F5344CB8AC3E}">
        <p14:creationId xmlns:p14="http://schemas.microsoft.com/office/powerpoint/2010/main" val="1976076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10</a:t>
            </a:fld>
            <a:endParaRPr lang="en-GB"/>
          </a:p>
        </p:txBody>
      </p:sp>
    </p:spTree>
    <p:extLst>
      <p:ext uri="{BB962C8B-B14F-4D97-AF65-F5344CB8AC3E}">
        <p14:creationId xmlns:p14="http://schemas.microsoft.com/office/powerpoint/2010/main" val="3693366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Certainly by the 1840s the climate of opinion had shifted towards a recognition of the extremely poor level of teaching offered to middle class girls one exception to this universal poor standard of education though was in early teacher training.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elementary schools for working class children were either private or dame schools, Sunday schools or </a:t>
            </a:r>
            <a:r>
              <a:rPr lang="en-GB" sz="1200" kern="1200" dirty="0" err="1" smtClean="0">
                <a:solidFill>
                  <a:schemeClr val="tx1"/>
                </a:solidFill>
                <a:latin typeface="+mn-lt"/>
                <a:ea typeface="+mn-ea"/>
                <a:cs typeface="+mn-cs"/>
              </a:rPr>
              <a:t>monitorial</a:t>
            </a:r>
            <a:r>
              <a:rPr lang="en-GB" sz="1200" kern="1200" dirty="0" smtClean="0">
                <a:solidFill>
                  <a:schemeClr val="tx1"/>
                </a:solidFill>
                <a:latin typeface="+mn-lt"/>
                <a:ea typeface="+mn-ea"/>
                <a:cs typeface="+mn-cs"/>
              </a:rPr>
              <a:t> schools. The latter were founded by the National Society for Promoting the </a:t>
            </a:r>
            <a:r>
              <a:rPr lang="en-GB" sz="1200" kern="1200" dirty="0" err="1" smtClean="0">
                <a:solidFill>
                  <a:schemeClr val="tx1"/>
                </a:solidFill>
                <a:latin typeface="+mn-lt"/>
                <a:ea typeface="+mn-ea"/>
                <a:cs typeface="+mn-cs"/>
              </a:rPr>
              <a:t>Edication</a:t>
            </a:r>
            <a:r>
              <a:rPr lang="en-GB" sz="1200" kern="1200" dirty="0" smtClean="0">
                <a:solidFill>
                  <a:schemeClr val="tx1"/>
                </a:solidFill>
                <a:latin typeface="+mn-lt"/>
                <a:ea typeface="+mn-ea"/>
                <a:cs typeface="+mn-cs"/>
              </a:rPr>
              <a:t> of the Poor in 1811 and the British and Foreign Schools Society in 1814. Leading members of these societies were concerned with the educational standards of teachers and had set up small training departments attached to schools as in Joseph Lancaster’s Borough Road School and the National Society’s Central School. The new movement for infant education also realised the necessity of trained teachers and in spite of objections to women teachers, most instruction in infant schools was by women. The most successful of the early training colleges was the Home and Colonial Training College. The college trained 1500 teachers in a decade, mainly single women in a course gradually extended to 6 months. Between 1839 and 1846 after government recognition and on the </a:t>
            </a:r>
            <a:r>
              <a:rPr lang="en-GB" sz="1200" kern="1200" dirty="0" err="1" smtClean="0">
                <a:solidFill>
                  <a:schemeClr val="tx1"/>
                </a:solidFill>
                <a:latin typeface="+mn-lt"/>
                <a:ea typeface="+mn-ea"/>
                <a:cs typeface="+mn-cs"/>
              </a:rPr>
              <a:t>initative</a:t>
            </a:r>
            <a:r>
              <a:rPr lang="en-GB" sz="1200" kern="1200" dirty="0" smtClean="0">
                <a:solidFill>
                  <a:schemeClr val="tx1"/>
                </a:solidFill>
                <a:latin typeface="+mn-lt"/>
                <a:ea typeface="+mn-ea"/>
                <a:cs typeface="+mn-cs"/>
              </a:rPr>
              <a:t> of Sir James Kay </a:t>
            </a:r>
            <a:r>
              <a:rPr lang="en-GB" sz="1200" kern="1200" dirty="0" err="1" smtClean="0">
                <a:solidFill>
                  <a:schemeClr val="tx1"/>
                </a:solidFill>
                <a:latin typeface="+mn-lt"/>
                <a:ea typeface="+mn-ea"/>
                <a:cs typeface="+mn-cs"/>
              </a:rPr>
              <a:t>Shuttleworth</a:t>
            </a:r>
            <a:r>
              <a:rPr lang="en-GB" sz="1200" kern="1200" dirty="0" smtClean="0">
                <a:solidFill>
                  <a:schemeClr val="tx1"/>
                </a:solidFill>
                <a:latin typeface="+mn-lt"/>
                <a:ea typeface="+mn-ea"/>
                <a:cs typeface="+mn-cs"/>
              </a:rPr>
              <a:t>, a network of 20 residential colleges for men and women were established. In 1846 Kay </a:t>
            </a:r>
            <a:r>
              <a:rPr lang="en-GB" sz="1200" kern="1200" dirty="0" err="1" smtClean="0">
                <a:solidFill>
                  <a:schemeClr val="tx1"/>
                </a:solidFill>
                <a:latin typeface="+mn-lt"/>
                <a:ea typeface="+mn-ea"/>
                <a:cs typeface="+mn-cs"/>
              </a:rPr>
              <a:t>Shuttleworth’s</a:t>
            </a:r>
            <a:r>
              <a:rPr lang="en-GB" sz="1200" kern="1200" dirty="0" smtClean="0">
                <a:solidFill>
                  <a:schemeClr val="tx1"/>
                </a:solidFill>
                <a:latin typeface="+mn-lt"/>
                <a:ea typeface="+mn-ea"/>
                <a:cs typeface="+mn-cs"/>
              </a:rPr>
              <a:t> scheme for pupil-teachers offered those who could pass an examination, a subsidy of 4/5 of the cost of their teacher training. Between 1849 and 1859, the number of pupil-teachers in schools rose from 3580 to 15224, and the proportion of female teachers rose from 32-46%. Such work was initially not considered suitable for middle class women, though a certified teacher could earn more money and earn greater independence than a governess. </a:t>
            </a:r>
          </a:p>
        </p:txBody>
      </p:sp>
      <p:sp>
        <p:nvSpPr>
          <p:cNvPr id="4" name="Slide Number Placeholder 3"/>
          <p:cNvSpPr>
            <a:spLocks noGrp="1"/>
          </p:cNvSpPr>
          <p:nvPr>
            <p:ph type="sldNum" sz="quarter" idx="10"/>
          </p:nvPr>
        </p:nvSpPr>
        <p:spPr/>
        <p:txBody>
          <a:bodyPr/>
          <a:lstStyle/>
          <a:p>
            <a:fld id="{30975BCE-F7A9-4CEA-9680-CB3BDD691963}" type="slidenum">
              <a:rPr lang="en-GB" smtClean="0"/>
              <a:t>11</a:t>
            </a:fld>
            <a:endParaRPr lang="en-GB"/>
          </a:p>
        </p:txBody>
      </p:sp>
    </p:spTree>
    <p:extLst>
      <p:ext uri="{BB962C8B-B14F-4D97-AF65-F5344CB8AC3E}">
        <p14:creationId xmlns:p14="http://schemas.microsoft.com/office/powerpoint/2010/main" val="3142196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13</a:t>
            </a:fld>
            <a:endParaRPr lang="en-GB"/>
          </a:p>
        </p:txBody>
      </p:sp>
    </p:spTree>
    <p:extLst>
      <p:ext uri="{BB962C8B-B14F-4D97-AF65-F5344CB8AC3E}">
        <p14:creationId xmlns:p14="http://schemas.microsoft.com/office/powerpoint/2010/main" val="3568211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 The pupil-teacher scheme was aimed at bright working class girls, yet early recruitment did not necessarily bear this out. In 1851, around 10% of teacher trainees were from professional backgrounds and around half were from lower middle class families.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There were some protests at the assumption that the destination of young unemployed women should be the teaching profession. Lady Ellis argued:</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It is contrary to all observation and experience to suppose that all persons are calculated to obtain the means of subsistence by being taught to teach. There are other pursuits of a noble and elevating character which the female mind is capable of comprehending if the means are afforded of so doing. The limited view of female power and usefulness which we have just alluded to, operates very prejudicially with regard to the happiness of young females who have a certain position in society, and who are nevertheless, compelled by narrow circumstances to have recourse to daily exertion for support.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She suggested it would be more valuable to nurture the individual talents which women might have than to concentrate so narrowly on teaching. This call was taken up by Barbara </a:t>
            </a:r>
            <a:r>
              <a:rPr lang="en-GB" sz="1200" kern="1200" dirty="0" err="1" smtClean="0">
                <a:solidFill>
                  <a:schemeClr val="tx1"/>
                </a:solidFill>
                <a:latin typeface="+mn-lt"/>
                <a:ea typeface="+mn-ea"/>
                <a:cs typeface="+mn-cs"/>
              </a:rPr>
              <a:t>Bodichon</a:t>
            </a:r>
            <a:r>
              <a:rPr lang="en-GB" sz="1200" kern="1200" dirty="0" smtClean="0">
                <a:solidFill>
                  <a:schemeClr val="tx1"/>
                </a:solidFill>
                <a:latin typeface="+mn-lt"/>
                <a:ea typeface="+mn-ea"/>
                <a:cs typeface="+mn-cs"/>
              </a:rPr>
              <a:t> and the </a:t>
            </a:r>
            <a:r>
              <a:rPr lang="en-GB" sz="1200" i="1" kern="1200" dirty="0" smtClean="0">
                <a:solidFill>
                  <a:schemeClr val="tx1"/>
                </a:solidFill>
                <a:latin typeface="+mn-lt"/>
                <a:ea typeface="+mn-ea"/>
                <a:cs typeface="+mn-cs"/>
              </a:rPr>
              <a:t>Englishwoman’s Journal</a:t>
            </a:r>
            <a:r>
              <a:rPr lang="en-GB" sz="1200" kern="1200" dirty="0" smtClean="0">
                <a:solidFill>
                  <a:schemeClr val="tx1"/>
                </a:solidFill>
                <a:latin typeface="+mn-lt"/>
                <a:ea typeface="+mn-ea"/>
                <a:cs typeface="+mn-cs"/>
              </a:rPr>
              <a:t> which explicitly argued that women should be educated not so they would be better wives or mothers or to become teachers but to open up a range of occupations to middle class women. </a:t>
            </a:r>
          </a:p>
        </p:txBody>
      </p:sp>
      <p:sp>
        <p:nvSpPr>
          <p:cNvPr id="4" name="Slide Number Placeholder 3"/>
          <p:cNvSpPr>
            <a:spLocks noGrp="1"/>
          </p:cNvSpPr>
          <p:nvPr>
            <p:ph type="sldNum" sz="quarter" idx="10"/>
          </p:nvPr>
        </p:nvSpPr>
        <p:spPr/>
        <p:txBody>
          <a:bodyPr/>
          <a:lstStyle/>
          <a:p>
            <a:fld id="{30975BCE-F7A9-4CEA-9680-CB3BDD691963}" type="slidenum">
              <a:rPr lang="en-GB" smtClean="0"/>
              <a:t>14</a:t>
            </a:fld>
            <a:endParaRPr lang="en-GB"/>
          </a:p>
        </p:txBody>
      </p:sp>
    </p:spTree>
    <p:extLst>
      <p:ext uri="{BB962C8B-B14F-4D97-AF65-F5344CB8AC3E}">
        <p14:creationId xmlns:p14="http://schemas.microsoft.com/office/powerpoint/2010/main" val="1620156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sz="1200" kern="1200" dirty="0" smtClean="0">
                <a:solidFill>
                  <a:schemeClr val="tx1"/>
                </a:solidFill>
                <a:latin typeface="+mn-lt"/>
                <a:ea typeface="+mn-ea"/>
                <a:cs typeface="+mn-cs"/>
              </a:rPr>
              <a:t>There were new initiatives in the foundation of schools and colleges for girls of the middle classes.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there were only a few girls’ schools offering academic subjects in the curriculum. One of the best known was Abbey House school in Reading, attended by Jane Austen and Caroline Lamb which included French, Latin, Greek, Italian, History, literature and geography. The majority of schools however, were small private establishments, often run as an ‘extended family unit’ than as an academy. Most took less than 30 pupils, some as few as 7 or 8. The School’s Inquiry Commission of the 1860s uncovered 500 such establishments.</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girls schools that existed for middle class girls were usually small establishments with around 30 students. When the Royal Commission on Secondary Education reported in 1864 their revelations revealed a catalogue of </a:t>
            </a:r>
            <a:r>
              <a:rPr lang="en-GB" sz="1200" kern="1200" dirty="0" err="1" smtClean="0">
                <a:solidFill>
                  <a:schemeClr val="tx1"/>
                </a:solidFill>
                <a:latin typeface="+mn-lt"/>
                <a:ea typeface="+mn-ea"/>
                <a:cs typeface="+mn-cs"/>
              </a:rPr>
              <a:t>incopmpetence</a:t>
            </a:r>
            <a:r>
              <a:rPr lang="en-GB" sz="1200" kern="1200" dirty="0" smtClean="0">
                <a:solidFill>
                  <a:schemeClr val="tx1"/>
                </a:solidFill>
                <a:latin typeface="+mn-lt"/>
                <a:ea typeface="+mn-ea"/>
                <a:cs typeface="+mn-cs"/>
              </a:rPr>
              <a:t> and ignorance: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Want of thoroughness and foundation; want of system; slovenliness and showy superficiality; inattention to rudiments; undue time given to accomplishments and those not taught intelligently or in any scientific manner; want of organisation.</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contrast to the middle class, working class girls did at least receive education from trained and certified teachers and essentially a co-</a:t>
            </a:r>
            <a:r>
              <a:rPr lang="en-GB" sz="1200" kern="1200" dirty="0" err="1" smtClean="0">
                <a:solidFill>
                  <a:schemeClr val="tx1"/>
                </a:solidFill>
                <a:latin typeface="+mn-lt"/>
                <a:ea typeface="+mn-ea"/>
                <a:cs typeface="+mn-cs"/>
              </a:rPr>
              <a:t>eduactional</a:t>
            </a:r>
            <a:r>
              <a:rPr lang="en-GB" sz="1200" kern="1200" dirty="0" smtClean="0">
                <a:solidFill>
                  <a:schemeClr val="tx1"/>
                </a:solidFill>
                <a:latin typeface="+mn-lt"/>
                <a:ea typeface="+mn-ea"/>
                <a:cs typeface="+mn-cs"/>
              </a:rPr>
              <a:t> curriculum whilst for middle class girls the norm was governesses or small private boarding schools offering little more than basic accomplishments in French, music, drawing and deportment.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education of those outside the economic and cultural elites demonstrates the fractured and diverse character of individual experiences in the pre-1870 period.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example, Sarah Pearce, a 13 year-old munitions worker from London related that she:</a:t>
            </a:r>
          </a:p>
          <a:p>
            <a:r>
              <a:rPr lang="en-GB" sz="1200" kern="1200" dirty="0" smtClean="0">
                <a:solidFill>
                  <a:schemeClr val="tx1"/>
                </a:solidFill>
                <a:latin typeface="+mn-lt"/>
                <a:ea typeface="+mn-ea"/>
                <a:cs typeface="+mn-cs"/>
              </a:rPr>
              <a:t>[w]</a:t>
            </a:r>
            <a:r>
              <a:rPr lang="en-GB" sz="1200" kern="1200" dirty="0" err="1" smtClean="0">
                <a:solidFill>
                  <a:schemeClr val="tx1"/>
                </a:solidFill>
                <a:latin typeface="+mn-lt"/>
                <a:ea typeface="+mn-ea"/>
                <a:cs typeface="+mn-cs"/>
              </a:rPr>
              <a:t>ent</a:t>
            </a:r>
            <a:r>
              <a:rPr lang="en-GB" sz="1200" kern="1200" dirty="0" smtClean="0">
                <a:solidFill>
                  <a:schemeClr val="tx1"/>
                </a:solidFill>
                <a:latin typeface="+mn-lt"/>
                <a:ea typeface="+mn-ea"/>
                <a:cs typeface="+mn-cs"/>
              </a:rPr>
              <a:t> regularly to a week school, since she was four or five years old, till she came to work here … Can read ‘very well’, quite long words in the Bible. Can write on the slate very well. Mother is just teaching her to write a letter on paper in the evenings after work. Can ‘add and take from and do sums with them two lines’.</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However for other working-class children the situation was more varied as the memorials of these teenage coal-miners from the 1840s show. John Watson had started at the pit at the age of 6; he ‘[o]</a:t>
            </a:r>
            <a:r>
              <a:rPr lang="en-GB" sz="1200" kern="1200" dirty="0" err="1" smtClean="0">
                <a:solidFill>
                  <a:schemeClr val="tx1"/>
                </a:solidFill>
                <a:latin typeface="+mn-lt"/>
                <a:ea typeface="+mn-ea"/>
                <a:cs typeface="+mn-cs"/>
              </a:rPr>
              <a:t>nly</a:t>
            </a:r>
            <a:r>
              <a:rPr lang="en-GB" sz="1200" kern="1200" dirty="0" smtClean="0">
                <a:solidFill>
                  <a:schemeClr val="tx1"/>
                </a:solidFill>
                <a:latin typeface="+mn-lt"/>
                <a:ea typeface="+mn-ea"/>
                <a:cs typeface="+mn-cs"/>
              </a:rPr>
              <a:t> knows his a, b, c; cannot write at all. Goes to no school now … Was at school before he went down the pit for a year and could read the Bible then; now he has forgotten everything.’ James Brady did ‘not know exactly what age I am. It is 16, 17 or 18 … I cannot read much, some little. I have read the Testament. I have read the Spelling-Book and Ready-ma-daisy (Reading Made Easy).’ Isaac Tipton first went underground when he was 7: ‘I am 16 years of age … I read middling … I read the Bible sometimes … I have read Reading Made Easy. I have read about Turpin and Jack Sheppard; I have read about Robin Hood. I read song-books … I have read a bit of Robinson Crusoe. I have read about the pigs and cows dying of distemper.’</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Such fragments convey something of the impact which education and learning might make upon the lives of working people in the first half of the nineteenth century. This is an important recognition which has major </a:t>
            </a:r>
            <a:r>
              <a:rPr lang="en-GB" sz="1200" kern="1200" dirty="0" err="1" smtClean="0">
                <a:solidFill>
                  <a:schemeClr val="tx1"/>
                </a:solidFill>
                <a:latin typeface="+mn-lt"/>
                <a:ea typeface="+mn-ea"/>
                <a:cs typeface="+mn-cs"/>
              </a:rPr>
              <a:t>historiographical</a:t>
            </a:r>
            <a:r>
              <a:rPr lang="en-GB" sz="1200" kern="1200" dirty="0" smtClean="0">
                <a:solidFill>
                  <a:schemeClr val="tx1"/>
                </a:solidFill>
                <a:latin typeface="+mn-lt"/>
                <a:ea typeface="+mn-ea"/>
                <a:cs typeface="+mn-cs"/>
              </a:rPr>
              <a:t> implications. Educational histories, whether they have conceived the growth of mass schooling in terms of social progress or of class domination, have overwhelmingly been written in terms of the development of formalized educational supply and its gradual systematization. What is often lacking is an analysis of the popular demand for education which was insatiable in this period. </a:t>
            </a:r>
          </a:p>
        </p:txBody>
      </p:sp>
      <p:sp>
        <p:nvSpPr>
          <p:cNvPr id="4" name="Slide Number Placeholder 3"/>
          <p:cNvSpPr>
            <a:spLocks noGrp="1"/>
          </p:cNvSpPr>
          <p:nvPr>
            <p:ph type="sldNum" sz="quarter" idx="10"/>
          </p:nvPr>
        </p:nvSpPr>
        <p:spPr/>
        <p:txBody>
          <a:bodyPr/>
          <a:lstStyle/>
          <a:p>
            <a:fld id="{30975BCE-F7A9-4CEA-9680-CB3BDD691963}" type="slidenum">
              <a:rPr lang="en-GB" smtClean="0"/>
              <a:t>15</a:t>
            </a:fld>
            <a:endParaRPr lang="en-GB"/>
          </a:p>
        </p:txBody>
      </p:sp>
    </p:spTree>
    <p:extLst>
      <p:ext uri="{BB962C8B-B14F-4D97-AF65-F5344CB8AC3E}">
        <p14:creationId xmlns:p14="http://schemas.microsoft.com/office/powerpoint/2010/main" val="618969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For the working class population education provision remained poor and girls received a worse education than boys. Female literacy rates lagged behind those of men </a:t>
            </a:r>
            <a:r>
              <a:rPr lang="en-GB" sz="1200" kern="1200" dirty="0" err="1" smtClean="0">
                <a:solidFill>
                  <a:schemeClr val="tx1"/>
                </a:solidFill>
                <a:latin typeface="+mn-lt"/>
                <a:ea typeface="+mn-ea"/>
                <a:cs typeface="+mn-cs"/>
              </a:rPr>
              <a:t>eg</a:t>
            </a:r>
            <a:r>
              <a:rPr lang="en-GB" sz="1200" kern="1200" dirty="0" smtClean="0">
                <a:solidFill>
                  <a:schemeClr val="tx1"/>
                </a:solidFill>
                <a:latin typeface="+mn-lt"/>
                <a:ea typeface="+mn-ea"/>
                <a:cs typeface="+mn-cs"/>
              </a:rPr>
              <a:t> in the 1780s 68% of men but only 39% of women could sign the marriage register. Thomas </a:t>
            </a:r>
            <a:r>
              <a:rPr lang="en-GB" sz="1200" kern="1200" dirty="0" err="1" smtClean="0">
                <a:solidFill>
                  <a:schemeClr val="tx1"/>
                </a:solidFill>
                <a:latin typeface="+mn-lt"/>
                <a:ea typeface="+mn-ea"/>
                <a:cs typeface="+mn-cs"/>
              </a:rPr>
              <a:t>Laquer</a:t>
            </a:r>
            <a:r>
              <a:rPr lang="en-GB" sz="1200" kern="1200" dirty="0" smtClean="0">
                <a:solidFill>
                  <a:schemeClr val="tx1"/>
                </a:solidFill>
                <a:latin typeface="+mn-lt"/>
                <a:ea typeface="+mn-ea"/>
                <a:cs typeface="+mn-cs"/>
              </a:rPr>
              <a:t> has argued that industrialisation retarded literacy rates arguing that in Manchester female literacy rates fell to 19% in 1810-20. Literacy was not a prerequisite for the labour force. By 1844 rates had started to rise again but were still 37% for men and 48% for women.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16</a:t>
            </a:fld>
            <a:endParaRPr lang="en-GB"/>
          </a:p>
        </p:txBody>
      </p:sp>
    </p:spTree>
    <p:extLst>
      <p:ext uri="{BB962C8B-B14F-4D97-AF65-F5344CB8AC3E}">
        <p14:creationId xmlns:p14="http://schemas.microsoft.com/office/powerpoint/2010/main" val="4242108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Trades refer</a:t>
            </a:r>
            <a:r>
              <a:rPr lang="en-GB" baseline="0" dirty="0" smtClean="0"/>
              <a:t> to father’s occupations. Note that those children with father’s in service received the longest period of schooling in the early 19</a:t>
            </a:r>
            <a:r>
              <a:rPr lang="en-GB" baseline="30000" dirty="0" smtClean="0"/>
              <a:t>th</a:t>
            </a:r>
            <a:r>
              <a:rPr lang="en-GB" baseline="0" dirty="0" smtClean="0"/>
              <a:t> century.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17</a:t>
            </a:fld>
            <a:endParaRPr lang="en-GB"/>
          </a:p>
        </p:txBody>
      </p:sp>
    </p:spTree>
    <p:extLst>
      <p:ext uri="{BB962C8B-B14F-4D97-AF65-F5344CB8AC3E}">
        <p14:creationId xmlns:p14="http://schemas.microsoft.com/office/powerpoint/2010/main" val="2946866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figures look at those able to sign marriage registers (not a test of functional literacy. For gentry and farmers both men and women were 100% literate by this test in the period 1871-90.</a:t>
            </a:r>
            <a:r>
              <a:rPr lang="en-GB" baseline="0" dirty="0" smtClean="0"/>
              <a:t> Note the higher levels of female literacy in the craft and agricultural sectors in the 1801-50 period.</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18</a:t>
            </a:fld>
            <a:endParaRPr lang="en-GB"/>
          </a:p>
        </p:txBody>
      </p:sp>
    </p:spTree>
    <p:extLst>
      <p:ext uri="{BB962C8B-B14F-4D97-AF65-F5344CB8AC3E}">
        <p14:creationId xmlns:p14="http://schemas.microsoft.com/office/powerpoint/2010/main" val="3545287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Show literacy rates reaching nearly 100% by the end of the century</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19</a:t>
            </a:fld>
            <a:endParaRPr lang="en-GB"/>
          </a:p>
        </p:txBody>
      </p:sp>
    </p:spTree>
    <p:extLst>
      <p:ext uri="{BB962C8B-B14F-4D97-AF65-F5344CB8AC3E}">
        <p14:creationId xmlns:p14="http://schemas.microsoft.com/office/powerpoint/2010/main" val="4151861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mn-lt"/>
                <a:ea typeface="+mn-ea"/>
                <a:cs typeface="+mn-cs"/>
              </a:rPr>
              <a:t>The early charitable schools had a dual objective for girls: they should be able to read the scriptures and should be able to maintain themselves in suitable employment. Thus Sarah Trimmer, the leading advocate of women’s place in the home recommended that girls should be taught carding and spinning wool, knitting stockings and needlework. Such employment was deemed more favourable than work in agriculture or any work outside the home. The aims of such schools were to make ‘good working servants, wives and mothers’. Elementary education was developed rapidly during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under the </a:t>
            </a:r>
            <a:r>
              <a:rPr lang="en-GB" sz="1200" kern="1200" dirty="0" err="1" smtClean="0">
                <a:solidFill>
                  <a:schemeClr val="tx1"/>
                </a:solidFill>
                <a:latin typeface="+mn-lt"/>
                <a:ea typeface="+mn-ea"/>
                <a:cs typeface="+mn-cs"/>
              </a:rPr>
              <a:t>monitorial</a:t>
            </a:r>
            <a:r>
              <a:rPr lang="en-GB" sz="1200" kern="1200" dirty="0" smtClean="0">
                <a:solidFill>
                  <a:schemeClr val="tx1"/>
                </a:solidFill>
                <a:latin typeface="+mn-lt"/>
                <a:ea typeface="+mn-ea"/>
                <a:cs typeface="+mn-cs"/>
              </a:rPr>
              <a:t> system of Andrew Bell and John Lancaster. Two voluntary societies were formed to oversee elementary education, the National Society for promoting the education of the poor in the principles of the Church of England in 1811 and the British and Foreign Schools Society in 1814 with the backing of nonconformists supporting non-denominational schools. These societies dominated educational provision in England and Wales for the next 30 years. The quality of education though was often limited and not much better than that offered by the charity schools especially for girls. At the Hackney Road Girls School for example, the curriculum was reading, writing and needlework, training in morality and industry. At Kennington the girls spent four afternoons a week on needlework while the boys did more arithmetic and reading. Early reports from schools inspectors reflected the poor quality of teaching:</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some of the girls’ schools very few of the children could write, and the writing was very bad; while even in the boys’ schools, where more attention is paid to this important art, there were very few boys who had attained to a running hand without the use of lines. In several of the girls’ schools the children do not learn arithmetic at all.</a:t>
            </a:r>
          </a:p>
          <a:p>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20</a:t>
            </a:fld>
            <a:endParaRPr lang="en-GB"/>
          </a:p>
        </p:txBody>
      </p:sp>
    </p:spTree>
    <p:extLst>
      <p:ext uri="{BB962C8B-B14F-4D97-AF65-F5344CB8AC3E}">
        <p14:creationId xmlns:p14="http://schemas.microsoft.com/office/powerpoint/2010/main" val="2231204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a:t>
            </a:fld>
            <a:endParaRPr lang="en-GB"/>
          </a:p>
        </p:txBody>
      </p:sp>
    </p:spTree>
    <p:extLst>
      <p:ext uri="{BB962C8B-B14F-4D97-AF65-F5344CB8AC3E}">
        <p14:creationId xmlns:p14="http://schemas.microsoft.com/office/powerpoint/2010/main" val="4104256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kern="1200" dirty="0" smtClean="0">
                <a:solidFill>
                  <a:schemeClr val="tx1"/>
                </a:solidFill>
                <a:latin typeface="+mn-lt"/>
                <a:ea typeface="+mn-ea"/>
                <a:cs typeface="+mn-cs"/>
              </a:rPr>
              <a:t>The growing interest the state took in the provision of education did not result in many improvements in girls’ education. The Education Act of 1870 provided a national system of secondary education and implemented elected School Boards. A successive act of 1876 attempted to impose compulsory attendance. In effect, compulsory education meant that working-class girls attending state schools were educated principally to a domestic role with classes in laundry, home management and needle skills. This can be summed up by a rhyme published in a </a:t>
            </a:r>
            <a:r>
              <a:rPr lang="en-GB" sz="1200" i="1" kern="1200" dirty="0" smtClean="0">
                <a:solidFill>
                  <a:schemeClr val="tx1"/>
                </a:solidFill>
                <a:latin typeface="+mn-lt"/>
                <a:ea typeface="+mn-ea"/>
                <a:cs typeface="+mn-cs"/>
              </a:rPr>
              <a:t>Quarterly Review </a:t>
            </a:r>
            <a:r>
              <a:rPr lang="en-GB" sz="1200" kern="1200" dirty="0" smtClean="0">
                <a:solidFill>
                  <a:schemeClr val="tx1"/>
                </a:solidFill>
                <a:latin typeface="+mn-lt"/>
                <a:ea typeface="+mn-ea"/>
                <a:cs typeface="+mn-cs"/>
              </a:rPr>
              <a:t>article on ‘Female Education’:</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nothing lovelier can be found</a:t>
            </a:r>
          </a:p>
          <a:p>
            <a:r>
              <a:rPr lang="en-GB" sz="1200" kern="1200" dirty="0" smtClean="0">
                <a:solidFill>
                  <a:schemeClr val="tx1"/>
                </a:solidFill>
                <a:latin typeface="+mn-lt"/>
                <a:ea typeface="+mn-ea"/>
                <a:cs typeface="+mn-cs"/>
              </a:rPr>
              <a:t>In a woman than to study household good,</a:t>
            </a:r>
          </a:p>
          <a:p>
            <a:r>
              <a:rPr lang="en-GB" sz="1200" kern="1200" dirty="0" smtClean="0">
                <a:solidFill>
                  <a:schemeClr val="tx1"/>
                </a:solidFill>
                <a:latin typeface="+mn-lt"/>
                <a:ea typeface="+mn-ea"/>
                <a:cs typeface="+mn-cs"/>
              </a:rPr>
              <a:t>And good works in her husband to promote’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the emergent private sector, schools rub on feminist inspired ideas offered a similar curriculum to boys schools. However, commentators such as Carol </a:t>
            </a:r>
            <a:r>
              <a:rPr lang="en-GB" sz="1200" kern="1200" dirty="0" err="1" smtClean="0">
                <a:solidFill>
                  <a:schemeClr val="tx1"/>
                </a:solidFill>
                <a:latin typeface="+mn-lt"/>
                <a:ea typeface="+mn-ea"/>
                <a:cs typeface="+mn-cs"/>
              </a:rPr>
              <a:t>Dyhouse</a:t>
            </a:r>
            <a:r>
              <a:rPr lang="en-GB" sz="1200" kern="1200" dirty="0" smtClean="0">
                <a:solidFill>
                  <a:schemeClr val="tx1"/>
                </a:solidFill>
                <a:latin typeface="+mn-lt"/>
                <a:ea typeface="+mn-ea"/>
                <a:cs typeface="+mn-cs"/>
              </a:rPr>
              <a:t> and Sara </a:t>
            </a:r>
            <a:r>
              <a:rPr lang="en-GB" sz="1200" kern="1200" dirty="0" err="1" smtClean="0">
                <a:solidFill>
                  <a:schemeClr val="tx1"/>
                </a:solidFill>
                <a:latin typeface="+mn-lt"/>
                <a:ea typeface="+mn-ea"/>
                <a:cs typeface="+mn-cs"/>
              </a:rPr>
              <a:t>Delamont</a:t>
            </a:r>
            <a:r>
              <a:rPr lang="en-GB" sz="1200" kern="1200" dirty="0" smtClean="0">
                <a:solidFill>
                  <a:schemeClr val="tx1"/>
                </a:solidFill>
                <a:latin typeface="+mn-lt"/>
                <a:ea typeface="+mn-ea"/>
                <a:cs typeface="+mn-cs"/>
              </a:rPr>
              <a:t> have challenged the idea that these private schools were necessarily challenging accepted norms, arguing instead that they perpetuated gender stereotypes. </a:t>
            </a:r>
            <a:r>
              <a:rPr lang="en-GB" sz="1200" kern="1200" dirty="0" err="1" smtClean="0">
                <a:solidFill>
                  <a:schemeClr val="tx1"/>
                </a:solidFill>
                <a:latin typeface="+mn-lt"/>
                <a:ea typeface="+mn-ea"/>
                <a:cs typeface="+mn-cs"/>
              </a:rPr>
              <a:t>Delamont</a:t>
            </a:r>
            <a:r>
              <a:rPr lang="en-GB" sz="1200" kern="1200" dirty="0" smtClean="0">
                <a:solidFill>
                  <a:schemeClr val="tx1"/>
                </a:solidFill>
                <a:latin typeface="+mn-lt"/>
                <a:ea typeface="+mn-ea"/>
                <a:cs typeface="+mn-cs"/>
              </a:rPr>
              <a:t> goes further in arguing that earlier the division between working class and middle class schools was effectively reversed. Earlier in the century schools for the working class taught a basic skills to both girls and boys, whilst middle class girls schools concentrated on accomplishments whereas after 1870, it was the state schools which offered a sex-specific curriculum and the private girls schools which offered a wider choice. Thus in spite of the government’s intentions to provide a basic system of national education, the result was to widen the gap between the education of children from different classes. In tandem with the Endowed Schools Act of 1869, it gave impetus to the rise of many new fee paying schools and it was in these rather than the state schools that the feminist ideas towards education could be implemented. </a:t>
            </a:r>
          </a:p>
        </p:txBody>
      </p:sp>
      <p:sp>
        <p:nvSpPr>
          <p:cNvPr id="4" name="Slide Number Placeholder 3"/>
          <p:cNvSpPr>
            <a:spLocks noGrp="1"/>
          </p:cNvSpPr>
          <p:nvPr>
            <p:ph type="sldNum" sz="quarter" idx="10"/>
          </p:nvPr>
        </p:nvSpPr>
        <p:spPr/>
        <p:txBody>
          <a:bodyPr/>
          <a:lstStyle/>
          <a:p>
            <a:fld id="{30975BCE-F7A9-4CEA-9680-CB3BDD691963}" type="slidenum">
              <a:rPr lang="en-GB" smtClean="0"/>
              <a:t>21</a:t>
            </a:fld>
            <a:endParaRPr lang="en-GB"/>
          </a:p>
        </p:txBody>
      </p:sp>
    </p:spTree>
    <p:extLst>
      <p:ext uri="{BB962C8B-B14F-4D97-AF65-F5344CB8AC3E}">
        <p14:creationId xmlns:p14="http://schemas.microsoft.com/office/powerpoint/2010/main" val="238042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22</a:t>
            </a:fld>
            <a:endParaRPr lang="en-GB"/>
          </a:p>
        </p:txBody>
      </p:sp>
    </p:spTree>
    <p:extLst>
      <p:ext uri="{BB962C8B-B14F-4D97-AF65-F5344CB8AC3E}">
        <p14:creationId xmlns:p14="http://schemas.microsoft.com/office/powerpoint/2010/main" val="1816927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23</a:t>
            </a:fld>
            <a:endParaRPr lang="en-GB"/>
          </a:p>
        </p:txBody>
      </p:sp>
    </p:spTree>
    <p:extLst>
      <p:ext uri="{BB962C8B-B14F-4D97-AF65-F5344CB8AC3E}">
        <p14:creationId xmlns:p14="http://schemas.microsoft.com/office/powerpoint/2010/main" val="3733915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24</a:t>
            </a:fld>
            <a:endParaRPr lang="en-GB"/>
          </a:p>
        </p:txBody>
      </p:sp>
    </p:spTree>
    <p:extLst>
      <p:ext uri="{BB962C8B-B14F-4D97-AF65-F5344CB8AC3E}">
        <p14:creationId xmlns:p14="http://schemas.microsoft.com/office/powerpoint/2010/main" val="2385450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25</a:t>
            </a:fld>
            <a:endParaRPr lang="en-GB"/>
          </a:p>
        </p:txBody>
      </p:sp>
    </p:spTree>
    <p:extLst>
      <p:ext uri="{BB962C8B-B14F-4D97-AF65-F5344CB8AC3E}">
        <p14:creationId xmlns:p14="http://schemas.microsoft.com/office/powerpoint/2010/main" val="3981452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26</a:t>
            </a:fld>
            <a:endParaRPr lang="en-GB"/>
          </a:p>
        </p:txBody>
      </p:sp>
    </p:spTree>
    <p:extLst>
      <p:ext uri="{BB962C8B-B14F-4D97-AF65-F5344CB8AC3E}">
        <p14:creationId xmlns:p14="http://schemas.microsoft.com/office/powerpoint/2010/main" val="573844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27</a:t>
            </a:fld>
            <a:endParaRPr lang="en-GB"/>
          </a:p>
        </p:txBody>
      </p:sp>
    </p:spTree>
    <p:extLst>
      <p:ext uri="{BB962C8B-B14F-4D97-AF65-F5344CB8AC3E}">
        <p14:creationId xmlns:p14="http://schemas.microsoft.com/office/powerpoint/2010/main" val="1713141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28</a:t>
            </a:fld>
            <a:endParaRPr lang="en-GB"/>
          </a:p>
        </p:txBody>
      </p:sp>
    </p:spTree>
    <p:extLst>
      <p:ext uri="{BB962C8B-B14F-4D97-AF65-F5344CB8AC3E}">
        <p14:creationId xmlns:p14="http://schemas.microsoft.com/office/powerpoint/2010/main" val="2179668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 1870 Act did however introduce one means by which women could influence state schooling policy and that was through membership of school boards. In the 1870s many women took local government office including membership of School Boards. There were 128 women elected to English and Welsh school boards between 1892 and 1895. Many of those who stood for election were active feminists and many concerned chiefly with the field of education. Emily Davies and Elizabeth Garrett were the first two women to sit on the London School Board and remained the only two until their resignation in October 1873. Emily Davies later wrote: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We were willing to do our best, but when it is remembered that the Board consisted of 47 gentlemen and 2 ladies, it will not be a matter of surprise that the 2 ladies have proved incapable of doing their half of the work.</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women on School Boards were commonly assigned to committees such as the Needlework sub-committee. Their wide brief to oversee all state education also meant that they were often unable to raise the profile of girls education.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29</a:t>
            </a:fld>
            <a:endParaRPr lang="en-GB"/>
          </a:p>
        </p:txBody>
      </p:sp>
    </p:spTree>
    <p:extLst>
      <p:ext uri="{BB962C8B-B14F-4D97-AF65-F5344CB8AC3E}">
        <p14:creationId xmlns:p14="http://schemas.microsoft.com/office/powerpoint/2010/main" val="38169110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30</a:t>
            </a:fld>
            <a:endParaRPr lang="en-GB"/>
          </a:p>
        </p:txBody>
      </p:sp>
    </p:spTree>
    <p:extLst>
      <p:ext uri="{BB962C8B-B14F-4D97-AF65-F5344CB8AC3E}">
        <p14:creationId xmlns:p14="http://schemas.microsoft.com/office/powerpoint/2010/main" val="3799064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sz="1200" kern="1200" dirty="0" smtClean="0">
                <a:solidFill>
                  <a:schemeClr val="tx1"/>
                </a:solidFill>
                <a:latin typeface="+mn-lt"/>
                <a:ea typeface="+mn-ea"/>
                <a:cs typeface="+mn-cs"/>
              </a:rPr>
              <a:t>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educationalists whether evangelical, rationalist or romantic in their approach stressed the role of family and parents, especially the mother, in imprinting good and moral lessons upon the child in infancy, and in drawing out what was best in the child’s nature. So ‘maternal education’ or the task of the mother as educator and as socialiser became the focus for much important work. In particular, mothers were expected to pay particular attention to the next generation of educators – their daughters. This theme fitted into the domestic ideology which was prevalent at the beginning of the century but some interested in the quality of women’s education, took the argument further: was women’s education only to be undertaken for the sake of future generations, or should there be concentration on the women themselves and what they could achieve through self-culture and self-improvement. By mid-century the emphasis shifted as education for middle-class girls began to be associated with the need for women’s employment. Working class girls whose levels of literacy remained low through this period, did share in the expansion of elementary education and of cheap private schooling together with the development of teacher-training institutions.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Almost all writers at the beginning of the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were agreed on its deficiencies: the poor quality of basic education and the attention paid to ornamental accomplishments and superficial learning. More important was the attention paid to the purpose and method of the education of women, at least in educational theory. Evangelical writers were profoundly concerned with the upbringing of children from their earliest years. Republicans and revolutionaries of the 1790s had seen education as the key to the rearing of future generations of citizens. Liberal and ‘enlightened’ writers were concerned to investigate the insights of Locke and Rousseau and to develop further their philosophical understanding of the process of education.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all these approaches had themes in common: education as preparation for motherhood, the social importance of motherhood, the vital importance of nurturing and training in the early years of childhood and the emphasis on the relationship between mothers and daughters.</a:t>
            </a:r>
          </a:p>
        </p:txBody>
      </p:sp>
      <p:sp>
        <p:nvSpPr>
          <p:cNvPr id="4" name="Slide Number Placeholder 3"/>
          <p:cNvSpPr>
            <a:spLocks noGrp="1"/>
          </p:cNvSpPr>
          <p:nvPr>
            <p:ph type="sldNum" sz="quarter" idx="10"/>
          </p:nvPr>
        </p:nvSpPr>
        <p:spPr/>
        <p:txBody>
          <a:bodyPr/>
          <a:lstStyle/>
          <a:p>
            <a:fld id="{30975BCE-F7A9-4CEA-9680-CB3BDD691963}" type="slidenum">
              <a:rPr lang="en-GB" smtClean="0"/>
              <a:t>3</a:t>
            </a:fld>
            <a:endParaRPr lang="en-GB"/>
          </a:p>
        </p:txBody>
      </p:sp>
    </p:spTree>
    <p:extLst>
      <p:ext uri="{BB962C8B-B14F-4D97-AF65-F5344CB8AC3E}">
        <p14:creationId xmlns:p14="http://schemas.microsoft.com/office/powerpoint/2010/main" val="14159664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31</a:t>
            </a:fld>
            <a:endParaRPr lang="en-GB"/>
          </a:p>
        </p:txBody>
      </p:sp>
    </p:spTree>
    <p:extLst>
      <p:ext uri="{BB962C8B-B14F-4D97-AF65-F5344CB8AC3E}">
        <p14:creationId xmlns:p14="http://schemas.microsoft.com/office/powerpoint/2010/main" val="2793103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32</a:t>
            </a:fld>
            <a:endParaRPr lang="en-GB"/>
          </a:p>
        </p:txBody>
      </p:sp>
    </p:spTree>
    <p:extLst>
      <p:ext uri="{BB962C8B-B14F-4D97-AF65-F5344CB8AC3E}">
        <p14:creationId xmlns:p14="http://schemas.microsoft.com/office/powerpoint/2010/main" val="34477368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33</a:t>
            </a:fld>
            <a:endParaRPr lang="en-GB"/>
          </a:p>
        </p:txBody>
      </p:sp>
    </p:spTree>
    <p:extLst>
      <p:ext uri="{BB962C8B-B14F-4D97-AF65-F5344CB8AC3E}">
        <p14:creationId xmlns:p14="http://schemas.microsoft.com/office/powerpoint/2010/main" val="41024859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34</a:t>
            </a:fld>
            <a:endParaRPr lang="en-GB"/>
          </a:p>
        </p:txBody>
      </p:sp>
    </p:spTree>
    <p:extLst>
      <p:ext uri="{BB962C8B-B14F-4D97-AF65-F5344CB8AC3E}">
        <p14:creationId xmlns:p14="http://schemas.microsoft.com/office/powerpoint/2010/main" val="3964409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35</a:t>
            </a:fld>
            <a:endParaRPr lang="en-GB"/>
          </a:p>
        </p:txBody>
      </p:sp>
    </p:spTree>
    <p:extLst>
      <p:ext uri="{BB962C8B-B14F-4D97-AF65-F5344CB8AC3E}">
        <p14:creationId xmlns:p14="http://schemas.microsoft.com/office/powerpoint/2010/main" val="13305518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36</a:t>
            </a:fld>
            <a:endParaRPr lang="en-GB"/>
          </a:p>
        </p:txBody>
      </p:sp>
    </p:spTree>
    <p:extLst>
      <p:ext uri="{BB962C8B-B14F-4D97-AF65-F5344CB8AC3E}">
        <p14:creationId xmlns:p14="http://schemas.microsoft.com/office/powerpoint/2010/main" val="5080432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37</a:t>
            </a:fld>
            <a:endParaRPr lang="en-GB"/>
          </a:p>
        </p:txBody>
      </p:sp>
    </p:spTree>
    <p:extLst>
      <p:ext uri="{BB962C8B-B14F-4D97-AF65-F5344CB8AC3E}">
        <p14:creationId xmlns:p14="http://schemas.microsoft.com/office/powerpoint/2010/main" val="25149247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38</a:t>
            </a:fld>
            <a:endParaRPr lang="en-GB"/>
          </a:p>
        </p:txBody>
      </p:sp>
    </p:spTree>
    <p:extLst>
      <p:ext uri="{BB962C8B-B14F-4D97-AF65-F5344CB8AC3E}">
        <p14:creationId xmlns:p14="http://schemas.microsoft.com/office/powerpoint/2010/main" val="42488923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39</a:t>
            </a:fld>
            <a:endParaRPr lang="en-GB"/>
          </a:p>
        </p:txBody>
      </p:sp>
    </p:spTree>
    <p:extLst>
      <p:ext uri="{BB962C8B-B14F-4D97-AF65-F5344CB8AC3E}">
        <p14:creationId xmlns:p14="http://schemas.microsoft.com/office/powerpoint/2010/main" val="29446923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40</a:t>
            </a:fld>
            <a:endParaRPr lang="en-GB"/>
          </a:p>
        </p:txBody>
      </p:sp>
    </p:spTree>
    <p:extLst>
      <p:ext uri="{BB962C8B-B14F-4D97-AF65-F5344CB8AC3E}">
        <p14:creationId xmlns:p14="http://schemas.microsoft.com/office/powerpoint/2010/main" val="1974394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Edgeworth’s</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Letters for Literary Ladies</a:t>
            </a:r>
            <a:r>
              <a:rPr lang="en-GB" sz="1200" kern="1200" dirty="0" smtClean="0">
                <a:solidFill>
                  <a:schemeClr val="tx1"/>
                </a:solidFill>
                <a:latin typeface="+mn-lt"/>
                <a:ea typeface="+mn-ea"/>
                <a:cs typeface="+mn-cs"/>
              </a:rPr>
              <a:t> focussed on the issue of women’s education, not to further women’s rights but to enlighten their judgement, cultivate their understanding and increase domestic happiness and the delights of home and family. However despite its limits,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was countering assumptions of the natural inferiority of women’s minds. In </a:t>
            </a:r>
            <a:r>
              <a:rPr lang="en-GB" sz="1200" i="1" kern="1200" dirty="0" smtClean="0">
                <a:solidFill>
                  <a:schemeClr val="tx1"/>
                </a:solidFill>
                <a:latin typeface="+mn-lt"/>
                <a:ea typeface="+mn-ea"/>
                <a:cs typeface="+mn-cs"/>
              </a:rPr>
              <a:t>Practical Education</a:t>
            </a:r>
            <a:r>
              <a:rPr lang="en-GB" sz="1200" kern="1200" dirty="0" smtClean="0">
                <a:solidFill>
                  <a:schemeClr val="tx1"/>
                </a:solidFill>
                <a:latin typeface="+mn-lt"/>
                <a:ea typeface="+mn-ea"/>
                <a:cs typeface="+mn-cs"/>
              </a:rPr>
              <a:t> written with her father, she detailed concern for the upbringing of young children from the earliest years, an upbringing which should be a gradual process of cultivating the moral instincts of the child, not just academic prowess. The </a:t>
            </a:r>
            <a:r>
              <a:rPr lang="en-GB" sz="1200" kern="1200" dirty="0" err="1" smtClean="0">
                <a:solidFill>
                  <a:schemeClr val="tx1"/>
                </a:solidFill>
                <a:latin typeface="+mn-lt"/>
                <a:ea typeface="+mn-ea"/>
                <a:cs typeface="+mn-cs"/>
              </a:rPr>
              <a:t>Edgeworths</a:t>
            </a:r>
            <a:r>
              <a:rPr lang="en-GB" sz="1200" kern="1200" dirty="0" smtClean="0">
                <a:solidFill>
                  <a:schemeClr val="tx1"/>
                </a:solidFill>
                <a:latin typeface="+mn-lt"/>
                <a:ea typeface="+mn-ea"/>
                <a:cs typeface="+mn-cs"/>
              </a:rPr>
              <a:t> philosophy was child centred, based on the home and parents and especially directed towards the mother. However, she drew upon an optimism about human potential and a belief in an individual’s capacity for moral judgement. She was criticised for neglecting the role of religious instruction in developing a child’s morals.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4</a:t>
            </a:fld>
            <a:endParaRPr lang="en-GB"/>
          </a:p>
        </p:txBody>
      </p:sp>
    </p:spTree>
    <p:extLst>
      <p:ext uri="{BB962C8B-B14F-4D97-AF65-F5344CB8AC3E}">
        <p14:creationId xmlns:p14="http://schemas.microsoft.com/office/powerpoint/2010/main" val="9563284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41</a:t>
            </a:fld>
            <a:endParaRPr lang="en-GB"/>
          </a:p>
        </p:txBody>
      </p:sp>
    </p:spTree>
    <p:extLst>
      <p:ext uri="{BB962C8B-B14F-4D97-AF65-F5344CB8AC3E}">
        <p14:creationId xmlns:p14="http://schemas.microsoft.com/office/powerpoint/2010/main" val="9239151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42</a:t>
            </a:fld>
            <a:endParaRPr lang="en-GB"/>
          </a:p>
        </p:txBody>
      </p:sp>
    </p:spTree>
    <p:extLst>
      <p:ext uri="{BB962C8B-B14F-4D97-AF65-F5344CB8AC3E}">
        <p14:creationId xmlns:p14="http://schemas.microsoft.com/office/powerpoint/2010/main" val="1276166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5</a:t>
            </a:fld>
            <a:endParaRPr lang="en-GB"/>
          </a:p>
        </p:txBody>
      </p:sp>
    </p:spTree>
    <p:extLst>
      <p:ext uri="{BB962C8B-B14F-4D97-AF65-F5344CB8AC3E}">
        <p14:creationId xmlns:p14="http://schemas.microsoft.com/office/powerpoint/2010/main" val="2986272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Elizabeth Hamilton on the other hand wrote from a profoundly Christian and moralist viewpoint. Hamilton was interested in the ‘philosophy of common sense’ expounded by the Professor of Moral Philosophy at Edinburgh University which argued for an essential moral sense in every human being on philosophical and religious grounds. She also drew on new educational theories and the psychology of childhood. Hamilton aimed to raise mothers from their ‘lethargy of quiescent indolence’ to exert those faculties with which they were endowed. Like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she wished to encourage education through children’s natural interest and curiosity, while guiding their feelings and developing their moral principles. Such principles were to be founded upon the Christian religion but based on a rational approach rather than on ‘creeds, catechisms and homilies’. Again although not challenging women’s subordinate status, Hamilton nevertheless regarded mothers as having a central role: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Nor can I, perhaps, plead the cause of my sex more effectively, than by explaining the influence of early education; and thus rendering it evident to every unprejudiced mind, that if women were so educated as to qualify them for the proper performance of this momentous duty, it would do more towards the progressive improvement of the species, than all the discoveries of science and the researches of philosophy.</a:t>
            </a:r>
          </a:p>
        </p:txBody>
      </p:sp>
      <p:sp>
        <p:nvSpPr>
          <p:cNvPr id="4" name="Slide Number Placeholder 3"/>
          <p:cNvSpPr>
            <a:spLocks noGrp="1"/>
          </p:cNvSpPr>
          <p:nvPr>
            <p:ph type="sldNum" sz="quarter" idx="10"/>
          </p:nvPr>
        </p:nvSpPr>
        <p:spPr/>
        <p:txBody>
          <a:bodyPr/>
          <a:lstStyle/>
          <a:p>
            <a:fld id="{30975BCE-F7A9-4CEA-9680-CB3BDD691963}" type="slidenum">
              <a:rPr lang="en-GB" smtClean="0"/>
              <a:t>6</a:t>
            </a:fld>
            <a:endParaRPr lang="en-GB"/>
          </a:p>
        </p:txBody>
      </p:sp>
    </p:spTree>
    <p:extLst>
      <p:ext uri="{BB962C8B-B14F-4D97-AF65-F5344CB8AC3E}">
        <p14:creationId xmlns:p14="http://schemas.microsoft.com/office/powerpoint/2010/main" val="3807111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7</a:t>
            </a:fld>
            <a:endParaRPr lang="en-GB"/>
          </a:p>
        </p:txBody>
      </p:sp>
    </p:spTree>
    <p:extLst>
      <p:ext uri="{BB962C8B-B14F-4D97-AF65-F5344CB8AC3E}">
        <p14:creationId xmlns:p14="http://schemas.microsoft.com/office/powerpoint/2010/main" val="805841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kern="1200" dirty="0" smtClean="0">
                <a:solidFill>
                  <a:schemeClr val="tx1"/>
                </a:solidFill>
                <a:latin typeface="+mn-lt"/>
                <a:ea typeface="+mn-ea"/>
                <a:cs typeface="+mn-cs"/>
              </a:rPr>
              <a:t>From the 1770s Hannah More had argued that in spite of some improvements in female education girls were not prepared at an early age for the reception of religious truths. In her </a:t>
            </a:r>
            <a:r>
              <a:rPr lang="en-GB" sz="1200" i="1" kern="1200" dirty="0" smtClean="0">
                <a:solidFill>
                  <a:schemeClr val="tx1"/>
                </a:solidFill>
                <a:latin typeface="+mn-lt"/>
                <a:ea typeface="+mn-ea"/>
                <a:cs typeface="+mn-cs"/>
              </a:rPr>
              <a:t>Strictures of Female Education</a:t>
            </a:r>
            <a:r>
              <a:rPr lang="en-GB" sz="1200" kern="1200" dirty="0" smtClean="0">
                <a:solidFill>
                  <a:schemeClr val="tx1"/>
                </a:solidFill>
                <a:latin typeface="+mn-lt"/>
                <a:ea typeface="+mn-ea"/>
                <a:cs typeface="+mn-cs"/>
              </a:rPr>
              <a:t> she exhorted women of rank to encourage useful and principled education for women ‘to qualify them for the practical purposes of life’. More took a less positive view of the role of the mother than Hamilton or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The aim was not to nurture the best instincts of the child but to require obedience and submissiveness in preparation for conversion – and these qualities were required most of all from girls.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Other writers, particularly from the radical nonconformist tradition defended the right of women to a liberal education. Richard Wright in 1799 in his ‘Letters on Women’ in the Unitarian periodical </a:t>
            </a:r>
            <a:r>
              <a:rPr lang="en-GB" sz="1200" i="1" kern="1200" dirty="0" err="1" smtClean="0">
                <a:solidFill>
                  <a:schemeClr val="tx1"/>
                </a:solidFill>
                <a:latin typeface="+mn-lt"/>
                <a:ea typeface="+mn-ea"/>
                <a:cs typeface="+mn-cs"/>
              </a:rPr>
              <a:t>Univeralists</a:t>
            </a:r>
            <a:r>
              <a:rPr lang="en-GB" sz="1200" i="1" kern="1200" dirty="0" smtClean="0">
                <a:solidFill>
                  <a:schemeClr val="tx1"/>
                </a:solidFill>
                <a:latin typeface="+mn-lt"/>
                <a:ea typeface="+mn-ea"/>
                <a:cs typeface="+mn-cs"/>
              </a:rPr>
              <a:t> Miscellany </a:t>
            </a:r>
            <a:r>
              <a:rPr lang="en-GB" sz="1200" kern="1200" dirty="0" smtClean="0">
                <a:solidFill>
                  <a:schemeClr val="tx1"/>
                </a:solidFill>
                <a:latin typeface="+mn-lt"/>
                <a:ea typeface="+mn-ea"/>
                <a:cs typeface="+mn-cs"/>
              </a:rPr>
              <a:t>argued that women’s training for domestic life should not exclude them from intellectual or cultural activity. The </a:t>
            </a:r>
            <a:r>
              <a:rPr lang="en-GB" sz="1200" i="1" kern="1200" dirty="0" smtClean="0">
                <a:solidFill>
                  <a:schemeClr val="tx1"/>
                </a:solidFill>
                <a:latin typeface="+mn-lt"/>
                <a:ea typeface="+mn-ea"/>
                <a:cs typeface="+mn-cs"/>
              </a:rPr>
              <a:t>Monthly Repository</a:t>
            </a:r>
            <a:r>
              <a:rPr lang="en-GB" sz="1200" kern="1200" dirty="0" smtClean="0">
                <a:solidFill>
                  <a:schemeClr val="tx1"/>
                </a:solidFill>
                <a:latin typeface="+mn-lt"/>
                <a:ea typeface="+mn-ea"/>
                <a:cs typeface="+mn-cs"/>
              </a:rPr>
              <a:t> another Unitarian publication also consistently argued for the education of women. In 1821 it opposed Brougham’s education bill not only because it made few concessions to dissenters but because it did not provide for the education of girls. In 1822 Martineau’s article ‘On Female Education’ put the case for the education for women which gave much greater scope for the development of their potential since it was impossible to know how the relative achievements of the two sexes depended on the differences in their early training. When women’s talents were given freer rein, they might prove comparable to men’s. Martineau hoped to create a race of  ‘enlightened mothers’ and ‘rational companions’ for men. The education she proposed was wide ranging including history, natural philosophy, the philosophy of the mind and modern languages. Such an education, she argued would not detract from domestic duties or feminine qualities but would lead to the appropriate powers of mind and judgement informed by Christian humility. Martineau extended her arguments in her </a:t>
            </a:r>
            <a:r>
              <a:rPr lang="en-GB" sz="1200" i="1" kern="1200" dirty="0" smtClean="0">
                <a:solidFill>
                  <a:schemeClr val="tx1"/>
                </a:solidFill>
                <a:latin typeface="+mn-lt"/>
                <a:ea typeface="+mn-ea"/>
                <a:cs typeface="+mn-cs"/>
              </a:rPr>
              <a:t>Household Education</a:t>
            </a:r>
            <a:r>
              <a:rPr lang="en-GB" sz="1200" kern="1200" dirty="0" smtClean="0">
                <a:solidFill>
                  <a:schemeClr val="tx1"/>
                </a:solidFill>
                <a:latin typeface="+mn-lt"/>
                <a:ea typeface="+mn-ea"/>
                <a:cs typeface="+mn-cs"/>
              </a:rPr>
              <a:t> of 1849. She argued that to maintain a proper household women needed the best possible education, for ignorant women were the worst housekeepers. Every girl’s potential should be fully exploited especially since not every woman would be supported by a husband or father. In the 1830s a more radical call for reform came from William Bridges Adams. In his essay, ‘on the condition of women in England’ he denounced the levels of education received by women at all levels of society, for: ‘women must be regarded and treated as the equals of men, in order to work the improvement of man himself’. Another anonymous writer called for the education of women both for domestic duties and to provide the foundation for more varied employment for those who did not marry.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Mary Leman </a:t>
            </a:r>
            <a:r>
              <a:rPr lang="en-GB" sz="1200" kern="1200" dirty="0" err="1" smtClean="0">
                <a:solidFill>
                  <a:schemeClr val="tx1"/>
                </a:solidFill>
                <a:latin typeface="+mn-lt"/>
                <a:ea typeface="+mn-ea"/>
                <a:cs typeface="+mn-cs"/>
              </a:rPr>
              <a:t>Grimstone</a:t>
            </a:r>
            <a:r>
              <a:rPr lang="en-GB" sz="1200" kern="1200" dirty="0" smtClean="0">
                <a:solidFill>
                  <a:schemeClr val="tx1"/>
                </a:solidFill>
                <a:latin typeface="+mn-lt"/>
                <a:ea typeface="+mn-ea"/>
                <a:cs typeface="+mn-cs"/>
              </a:rPr>
              <a:t> a radical Unitarian and </a:t>
            </a:r>
            <a:r>
              <a:rPr lang="en-GB" sz="1200" kern="1200" dirty="0" err="1" smtClean="0">
                <a:solidFill>
                  <a:schemeClr val="tx1"/>
                </a:solidFill>
                <a:latin typeface="+mn-lt"/>
                <a:ea typeface="+mn-ea"/>
                <a:cs typeface="+mn-cs"/>
              </a:rPr>
              <a:t>Owenite</a:t>
            </a:r>
            <a:r>
              <a:rPr lang="en-GB" sz="1200" kern="1200" dirty="0" smtClean="0">
                <a:solidFill>
                  <a:schemeClr val="tx1"/>
                </a:solidFill>
                <a:latin typeface="+mn-lt"/>
                <a:ea typeface="+mn-ea"/>
                <a:cs typeface="+mn-cs"/>
              </a:rPr>
              <a:t> carried on Martineau’s arguments. She denounced the image of women created by men and perpetuated by women’s education as vapid, passive and uninspiring. The right kind of education would allow women to provide for themselves, marrying when they wished. </a:t>
            </a:r>
          </a:p>
        </p:txBody>
      </p:sp>
      <p:sp>
        <p:nvSpPr>
          <p:cNvPr id="4" name="Slide Number Placeholder 3"/>
          <p:cNvSpPr>
            <a:spLocks noGrp="1"/>
          </p:cNvSpPr>
          <p:nvPr>
            <p:ph type="sldNum" sz="quarter" idx="10"/>
          </p:nvPr>
        </p:nvSpPr>
        <p:spPr/>
        <p:txBody>
          <a:bodyPr/>
          <a:lstStyle/>
          <a:p>
            <a:fld id="{30975BCE-F7A9-4CEA-9680-CB3BDD691963}" type="slidenum">
              <a:rPr lang="en-GB" smtClean="0"/>
              <a:t>8</a:t>
            </a:fld>
            <a:endParaRPr lang="en-GB"/>
          </a:p>
        </p:txBody>
      </p:sp>
    </p:spTree>
    <p:extLst>
      <p:ext uri="{BB962C8B-B14F-4D97-AF65-F5344CB8AC3E}">
        <p14:creationId xmlns:p14="http://schemas.microsoft.com/office/powerpoint/2010/main" val="4135939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smtClean="0">
                <a:solidFill>
                  <a:schemeClr val="tx1"/>
                </a:solidFill>
                <a:latin typeface="+mn-lt"/>
                <a:ea typeface="+mn-ea"/>
                <a:cs typeface="+mn-cs"/>
              </a:rPr>
              <a:t>Again the impetus for teacher training came from the need for employment for single women. Mary Leman </a:t>
            </a:r>
            <a:r>
              <a:rPr lang="en-GB" sz="1200" kern="1200" dirty="0" err="1" smtClean="0">
                <a:solidFill>
                  <a:schemeClr val="tx1"/>
                </a:solidFill>
                <a:latin typeface="+mn-lt"/>
                <a:ea typeface="+mn-ea"/>
                <a:cs typeface="+mn-cs"/>
              </a:rPr>
              <a:t>Grimstone</a:t>
            </a:r>
            <a:r>
              <a:rPr lang="en-GB" sz="1200" kern="1200" dirty="0" smtClean="0">
                <a:solidFill>
                  <a:schemeClr val="tx1"/>
                </a:solidFill>
                <a:latin typeface="+mn-lt"/>
                <a:ea typeface="+mn-ea"/>
                <a:cs typeface="+mn-cs"/>
              </a:rPr>
              <a:t> argued that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those women, whom early widowhood, or other causes consign to celibacy, I see not why civil offices should not be open, especially chairs of science in colleges endowed for their education of their own sex. Why should moral philosophy come with less power from the lips of woman than of man? Why may she not fill a professorship of poetry as well as he?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An anonymous article put the case for a college whose curriculum would include the mathematical and physical sciences, metaphysics, astronomy and mechanics for women. The domestic arguments for the improvement in women’s education though remained the most widely accepted. The idea of a college for governesses was first brought forward by the Honourable Amelia Murray, a maid of honour to the queen who had attempted to interest the College of Preceptors in the idea. In 1843 the Governesses’ Benevolent Institution was founded which rapidly found itself involved in the qualifications of governesses. In 1847 F D Maurice and Charles Kingsley Maurice helped to organise a series of courses by nine lecturers connected with King’s College, London. Lectures were open not only to governesses but to all ladies. Examinations followed although the standard was more akin to secondary schools than to universities. By 1848 Queen’s College was established in Harley Street. Within 6 months Bedford College was founded through the initiative of a wealthy widow, Elizabeth Reid who had initiated a series of lectures at her house in 1847 and from then on hoped to see her foundation achieve university status. She hoped the organisation of her college would be entrusted primarily to women, though this proved to be impossible. However women retained a greater share in the administration of Bedford College than of Queen’s. in spite of the limitations, the education offered at these establishments were crucial to women of the early feminist movement. Among the original students at Queen’s college were Adelaide Procter, founding member of the </a:t>
            </a:r>
            <a:r>
              <a:rPr lang="en-GB" sz="1200" kern="1200" dirty="0" err="1" smtClean="0">
                <a:solidFill>
                  <a:schemeClr val="tx1"/>
                </a:solidFill>
                <a:latin typeface="+mn-lt"/>
                <a:ea typeface="+mn-ea"/>
                <a:cs typeface="+mn-cs"/>
              </a:rPr>
              <a:t>Langham</a:t>
            </a:r>
            <a:r>
              <a:rPr lang="en-GB" sz="1200" kern="1200" dirty="0" smtClean="0">
                <a:solidFill>
                  <a:schemeClr val="tx1"/>
                </a:solidFill>
                <a:latin typeface="+mn-lt"/>
                <a:ea typeface="+mn-ea"/>
                <a:cs typeface="+mn-cs"/>
              </a:rPr>
              <a:t> Place circle, Sophia Jex-Blake, the medical pioneer, Julia Wedgwood who became a lecturer at </a:t>
            </a:r>
            <a:r>
              <a:rPr lang="en-GB" sz="1200" kern="1200" dirty="0" err="1" smtClean="0">
                <a:solidFill>
                  <a:schemeClr val="tx1"/>
                </a:solidFill>
                <a:latin typeface="+mn-lt"/>
                <a:ea typeface="+mn-ea"/>
                <a:cs typeface="+mn-cs"/>
              </a:rPr>
              <a:t>Girton</a:t>
            </a:r>
            <a:r>
              <a:rPr lang="en-GB" sz="1200" kern="1200" dirty="0" smtClean="0">
                <a:solidFill>
                  <a:schemeClr val="tx1"/>
                </a:solidFill>
                <a:latin typeface="+mn-lt"/>
                <a:ea typeface="+mn-ea"/>
                <a:cs typeface="+mn-cs"/>
              </a:rPr>
              <a:t> College, Frances Mary Buss who founded North London Collegiate School for Girls and Dorothea Beale who transformed Cheltenham Ladies’ College. Barbara </a:t>
            </a:r>
            <a:r>
              <a:rPr lang="en-GB" sz="1200" kern="1200" dirty="0" err="1" smtClean="0">
                <a:solidFill>
                  <a:schemeClr val="tx1"/>
                </a:solidFill>
                <a:latin typeface="+mn-lt"/>
                <a:ea typeface="+mn-ea"/>
                <a:cs typeface="+mn-cs"/>
              </a:rPr>
              <a:t>Bodichon</a:t>
            </a:r>
            <a:r>
              <a:rPr lang="en-GB" sz="1200" kern="1200" dirty="0" smtClean="0">
                <a:solidFill>
                  <a:schemeClr val="tx1"/>
                </a:solidFill>
                <a:latin typeface="+mn-lt"/>
                <a:ea typeface="+mn-ea"/>
                <a:cs typeface="+mn-cs"/>
              </a:rPr>
              <a:t> also attended some of the early classes at Bedford College. </a:t>
            </a:r>
          </a:p>
        </p:txBody>
      </p:sp>
      <p:sp>
        <p:nvSpPr>
          <p:cNvPr id="4" name="Slide Number Placeholder 3"/>
          <p:cNvSpPr>
            <a:spLocks noGrp="1"/>
          </p:cNvSpPr>
          <p:nvPr>
            <p:ph type="sldNum" sz="quarter" idx="10"/>
          </p:nvPr>
        </p:nvSpPr>
        <p:spPr/>
        <p:txBody>
          <a:bodyPr/>
          <a:lstStyle/>
          <a:p>
            <a:fld id="{30975BCE-F7A9-4CEA-9680-CB3BDD691963}" type="slidenum">
              <a:rPr lang="en-GB" smtClean="0"/>
              <a:t>9</a:t>
            </a:fld>
            <a:endParaRPr lang="en-GB"/>
          </a:p>
        </p:txBody>
      </p:sp>
    </p:spTree>
    <p:extLst>
      <p:ext uri="{BB962C8B-B14F-4D97-AF65-F5344CB8AC3E}">
        <p14:creationId xmlns:p14="http://schemas.microsoft.com/office/powerpoint/2010/main" val="2797943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3A973-B364-4EC1-B15F-FAEE9ABEB5CF}" type="datetimeFigureOut">
              <a:rPr lang="en-GB" smtClean="0"/>
              <a:pPr/>
              <a:t>24/01/2019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3A973-B364-4EC1-B15F-FAEE9ABEB5CF}" type="datetimeFigureOut">
              <a:rPr lang="en-GB" smtClean="0"/>
              <a:pPr/>
              <a:t>24/01/2019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6FFD2-4C96-4C91-870D-705744964D1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u="sng" dirty="0" smtClean="0"/>
              <a:t>Gender and Education</a:t>
            </a:r>
            <a:endParaRPr lang="en-GB" u="sng"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ictorianweb.org/art/architecture/london/110d.jpg"/>
          <p:cNvPicPr>
            <a:picLocks noChangeAspect="1" noChangeArrowheads="1"/>
          </p:cNvPicPr>
          <p:nvPr/>
        </p:nvPicPr>
        <p:blipFill>
          <a:blip r:embed="rId3" cstate="print"/>
          <a:srcRect/>
          <a:stretch>
            <a:fillRect/>
          </a:stretch>
        </p:blipFill>
        <p:spPr bwMode="auto">
          <a:xfrm>
            <a:off x="4788024" y="1484784"/>
            <a:ext cx="3832870" cy="3640425"/>
          </a:xfrm>
          <a:prstGeom prst="rect">
            <a:avLst/>
          </a:prstGeom>
          <a:noFill/>
        </p:spPr>
      </p:pic>
      <p:pic>
        <p:nvPicPr>
          <p:cNvPr id="20484" name="Picture 4" descr="Bedford College Hockey team, circa 1886/7"/>
          <p:cNvPicPr>
            <a:picLocks noChangeAspect="1" noChangeArrowheads="1"/>
          </p:cNvPicPr>
          <p:nvPr/>
        </p:nvPicPr>
        <p:blipFill>
          <a:blip r:embed="rId4" cstate="print"/>
          <a:srcRect/>
          <a:stretch>
            <a:fillRect/>
          </a:stretch>
        </p:blipFill>
        <p:spPr bwMode="auto">
          <a:xfrm>
            <a:off x="251520" y="1628800"/>
            <a:ext cx="4392488" cy="3247015"/>
          </a:xfrm>
          <a:prstGeom prst="rect">
            <a:avLst/>
          </a:prstGeom>
          <a:noFill/>
        </p:spPr>
      </p:pic>
      <p:sp>
        <p:nvSpPr>
          <p:cNvPr id="6" name="TextBox 5"/>
          <p:cNvSpPr txBox="1"/>
          <p:nvPr/>
        </p:nvSpPr>
        <p:spPr>
          <a:xfrm>
            <a:off x="1259632" y="5661248"/>
            <a:ext cx="6264696" cy="646331"/>
          </a:xfrm>
          <a:prstGeom prst="rect">
            <a:avLst/>
          </a:prstGeom>
          <a:noFill/>
        </p:spPr>
        <p:txBody>
          <a:bodyPr wrap="square" rtlCol="0">
            <a:spAutoFit/>
          </a:bodyPr>
          <a:lstStyle/>
          <a:p>
            <a:r>
              <a:rPr lang="en-GB" dirty="0" smtClean="0"/>
              <a:t>Bedford College Hockey team (1886/7) and Plaque commemorating foundation of Queen’s College</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 training - schools</a:t>
            </a:r>
            <a:endParaRPr lang="en-GB" dirty="0"/>
          </a:p>
        </p:txBody>
      </p:sp>
      <p:sp>
        <p:nvSpPr>
          <p:cNvPr id="3" name="Content Placeholder 2"/>
          <p:cNvSpPr>
            <a:spLocks noGrp="1"/>
          </p:cNvSpPr>
          <p:nvPr>
            <p:ph idx="1"/>
          </p:nvPr>
        </p:nvSpPr>
        <p:spPr/>
        <p:txBody>
          <a:bodyPr>
            <a:normAutofit fontScale="62500" lnSpcReduction="20000"/>
          </a:bodyPr>
          <a:lstStyle/>
          <a:p>
            <a:r>
              <a:rPr lang="en-GB" dirty="0" err="1" smtClean="0"/>
              <a:t>Monitorial</a:t>
            </a:r>
            <a:r>
              <a:rPr lang="en-GB" dirty="0" smtClean="0"/>
              <a:t> schools founded </a:t>
            </a:r>
            <a:r>
              <a:rPr lang="en-GB" dirty="0"/>
              <a:t>by the National Society for Promoting the </a:t>
            </a:r>
            <a:r>
              <a:rPr lang="en-GB" dirty="0" smtClean="0"/>
              <a:t>Education </a:t>
            </a:r>
            <a:r>
              <a:rPr lang="en-GB" dirty="0"/>
              <a:t>of the Poor in 1811 and the British and Foreign Schools Society in 1814. </a:t>
            </a:r>
            <a:endParaRPr lang="en-GB" dirty="0" smtClean="0"/>
          </a:p>
          <a:p>
            <a:r>
              <a:rPr lang="en-GB" dirty="0" smtClean="0"/>
              <a:t>Leading </a:t>
            </a:r>
            <a:r>
              <a:rPr lang="en-GB" dirty="0"/>
              <a:t>members of these societies were concerned with the educational standards of teachers and had set up small training departments attached to schools as in Joseph Lancaster’s Borough Road School and the National Society’s Central School. </a:t>
            </a:r>
            <a:endParaRPr lang="en-GB" dirty="0" smtClean="0"/>
          </a:p>
          <a:p>
            <a:r>
              <a:rPr lang="en-GB" dirty="0" smtClean="0"/>
              <a:t>Early </a:t>
            </a:r>
            <a:r>
              <a:rPr lang="en-GB" dirty="0"/>
              <a:t>training colleges </a:t>
            </a:r>
            <a:r>
              <a:rPr lang="en-GB" dirty="0" smtClean="0"/>
              <a:t>included Home </a:t>
            </a:r>
            <a:r>
              <a:rPr lang="en-GB" dirty="0"/>
              <a:t>and Colonial Training College. The college trained 1500 teachers in a decade, mainly single women in a course gradually extended to 6 months. </a:t>
            </a:r>
            <a:endParaRPr lang="en-GB" dirty="0" smtClean="0"/>
          </a:p>
          <a:p>
            <a:r>
              <a:rPr lang="en-GB" dirty="0" smtClean="0"/>
              <a:t>Between </a:t>
            </a:r>
            <a:r>
              <a:rPr lang="en-GB" dirty="0"/>
              <a:t>1839 and 1846 </a:t>
            </a:r>
            <a:r>
              <a:rPr lang="en-GB" dirty="0" smtClean="0"/>
              <a:t>on </a:t>
            </a:r>
            <a:r>
              <a:rPr lang="en-GB" dirty="0"/>
              <a:t>the </a:t>
            </a:r>
            <a:r>
              <a:rPr lang="en-GB" dirty="0" err="1"/>
              <a:t>initative</a:t>
            </a:r>
            <a:r>
              <a:rPr lang="en-GB" dirty="0"/>
              <a:t> of Sir James Kay </a:t>
            </a:r>
            <a:r>
              <a:rPr lang="en-GB" dirty="0" err="1"/>
              <a:t>Shuttleworth</a:t>
            </a:r>
            <a:r>
              <a:rPr lang="en-GB" dirty="0"/>
              <a:t>, a network of 20 residential colleges for men and women were established. </a:t>
            </a:r>
            <a:endParaRPr lang="en-GB" dirty="0" smtClean="0"/>
          </a:p>
          <a:p>
            <a:r>
              <a:rPr lang="en-GB" dirty="0" smtClean="0"/>
              <a:t>In </a:t>
            </a:r>
            <a:r>
              <a:rPr lang="en-GB" dirty="0"/>
              <a:t>1846 Kay </a:t>
            </a:r>
            <a:r>
              <a:rPr lang="en-GB" dirty="0" err="1"/>
              <a:t>Shuttleworth’s</a:t>
            </a:r>
            <a:r>
              <a:rPr lang="en-GB" dirty="0"/>
              <a:t> scheme for pupil-teachers offered those who could pass an examination, a subsidy of 4/5 of the cost of their teacher training. Between 1849 and 1859, the number of pupil-teachers in schools rose from 3580 to 15224, and the proportion of female teachers rose from 32-46%. </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166759"/>
            <a:ext cx="3960440" cy="4464496"/>
          </a:xfrm>
        </p:spPr>
        <p:txBody>
          <a:bodyPr>
            <a:noAutofit/>
          </a:bodyPr>
          <a:lstStyle/>
          <a:p>
            <a:r>
              <a:rPr lang="en-GB" sz="3200" i="1" dirty="0" smtClean="0"/>
              <a:t>The Home and Colonial Training College trained 1500 teachers in a decade and developed a teacher-training course lasting six months. </a:t>
            </a:r>
            <a:endParaRPr lang="en-GB" sz="3200"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440"/>
            <a:ext cx="4572000" cy="6795135"/>
          </a:xfrm>
        </p:spPr>
      </p:pic>
    </p:spTree>
    <p:extLst>
      <p:ext uri="{BB962C8B-B14F-4D97-AF65-F5344CB8AC3E}">
        <p14:creationId xmlns:p14="http://schemas.microsoft.com/office/powerpoint/2010/main" val="1893225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st-andrews.ac.uk/~city19c/viccity/school2.jpg"/>
          <p:cNvPicPr>
            <a:picLocks noChangeAspect="1" noChangeArrowheads="1"/>
          </p:cNvPicPr>
          <p:nvPr/>
        </p:nvPicPr>
        <p:blipFill>
          <a:blip r:embed="rId3" cstate="print"/>
          <a:srcRect/>
          <a:stretch>
            <a:fillRect/>
          </a:stretch>
        </p:blipFill>
        <p:spPr bwMode="auto">
          <a:xfrm>
            <a:off x="1483112" y="836712"/>
            <a:ext cx="6168540" cy="3816424"/>
          </a:xfrm>
          <a:prstGeom prst="rect">
            <a:avLst/>
          </a:prstGeom>
          <a:noFill/>
        </p:spPr>
      </p:pic>
      <p:sp>
        <p:nvSpPr>
          <p:cNvPr id="5" name="Rectangle 4"/>
          <p:cNvSpPr/>
          <p:nvPr/>
        </p:nvSpPr>
        <p:spPr>
          <a:xfrm>
            <a:off x="1403648" y="4941168"/>
            <a:ext cx="6120680" cy="646331"/>
          </a:xfrm>
          <a:prstGeom prst="rect">
            <a:avLst/>
          </a:prstGeom>
        </p:spPr>
        <p:txBody>
          <a:bodyPr wrap="square">
            <a:spAutoFit/>
          </a:bodyPr>
          <a:lstStyle/>
          <a:p>
            <a:r>
              <a:rPr lang="en-GB" dirty="0"/>
              <a:t>Brook Street Ragged School, Hampstead Road, founded </a:t>
            </a:r>
            <a:r>
              <a:rPr lang="en-GB" dirty="0" smtClean="0"/>
              <a:t>1843, </a:t>
            </a:r>
            <a:r>
              <a:rPr lang="en-GB" dirty="0" smtClean="0"/>
              <a:t>employing the </a:t>
            </a:r>
            <a:r>
              <a:rPr lang="en-GB" dirty="0" err="1" smtClean="0"/>
              <a:t>monitorial</a:t>
            </a:r>
            <a:r>
              <a:rPr lang="en-GB" dirty="0" smtClean="0"/>
              <a:t> system</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Pupil-teacher system</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Pupil-teacher scheme aimed at bright working class girls, yet in 1851, around 10% of teacher trainees were from professional backgrounds and around half were from lower middle class families.  </a:t>
            </a:r>
          </a:p>
          <a:p>
            <a:r>
              <a:rPr lang="en-GB" dirty="0" smtClean="0"/>
              <a:t>There were some protests at the assumption that the destination of young unemployed women should be the teaching profession. Lady Ellis argued:</a:t>
            </a:r>
            <a:br>
              <a:rPr lang="en-GB" dirty="0" smtClean="0"/>
            </a:br>
            <a:r>
              <a:rPr lang="en-GB" dirty="0" smtClean="0"/>
              <a:t/>
            </a:r>
            <a:br>
              <a:rPr lang="en-GB" dirty="0" smtClean="0"/>
            </a:br>
            <a:r>
              <a:rPr lang="en-GB" i="1" dirty="0" smtClean="0"/>
              <a:t>It is contrary to all observation and experience to suppose that all persons are calculated to obtain the means of subsistence by being taught to teach. There are other pursuits of a noble and elevating character which the female mind is capable of comprehending if the means are afforded of so doing. The limited view of female power and usefulness which we have just alluded to, operates very prejudicially with regard to the happiness of young females who have a certain position in society, and who are nevertheless, compelled by narrow circumstances to have recourse to daily exertion for support.</a:t>
            </a:r>
          </a:p>
          <a:p>
            <a:pPr>
              <a:buNone/>
            </a:pPr>
            <a:r>
              <a:rPr lang="en-GB" dirty="0" smtClean="0"/>
              <a:t> </a:t>
            </a:r>
          </a:p>
          <a:p>
            <a:r>
              <a:rPr lang="en-GB" dirty="0" smtClean="0"/>
              <a:t>Barbara </a:t>
            </a:r>
            <a:r>
              <a:rPr lang="en-GB" dirty="0" err="1" smtClean="0"/>
              <a:t>Bodichon</a:t>
            </a:r>
            <a:r>
              <a:rPr lang="en-GB" dirty="0" smtClean="0"/>
              <a:t> in the </a:t>
            </a:r>
            <a:r>
              <a:rPr lang="en-GB" i="1" dirty="0" smtClean="0"/>
              <a:t>Englishwoman’s Journal</a:t>
            </a:r>
            <a:r>
              <a:rPr lang="en-GB" dirty="0" smtClean="0"/>
              <a:t> explicitly argued that women should be educated not so they would be better wives or mothers or to become teachers but to open up a range of occupations to middle class women. </a:t>
            </a:r>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schools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Educational provision was fragmented and patchy and ranged from the excellent to the rudimentary</a:t>
            </a:r>
          </a:p>
          <a:p>
            <a:r>
              <a:rPr lang="en-GB" dirty="0" smtClean="0"/>
              <a:t>Were new </a:t>
            </a:r>
            <a:r>
              <a:rPr lang="en-GB" dirty="0"/>
              <a:t>initiatives in the foundation of schools and colleges for girls of the middle classes. </a:t>
            </a:r>
            <a:r>
              <a:rPr lang="en-GB" dirty="0" err="1" smtClean="0"/>
              <a:t>Eg</a:t>
            </a:r>
            <a:r>
              <a:rPr lang="en-GB" dirty="0" smtClean="0"/>
              <a:t> Abbey </a:t>
            </a:r>
            <a:r>
              <a:rPr lang="en-GB" dirty="0"/>
              <a:t>House school in Reading, attended by Jane Austen and Caroline Lamb which included French, Latin, Greek, Italian, History, literature and geography. </a:t>
            </a:r>
            <a:endParaRPr lang="en-GB" dirty="0" smtClean="0"/>
          </a:p>
          <a:p>
            <a:r>
              <a:rPr lang="en-GB" dirty="0" smtClean="0"/>
              <a:t>Majority </a:t>
            </a:r>
            <a:r>
              <a:rPr lang="en-GB" dirty="0"/>
              <a:t>of schools </a:t>
            </a:r>
            <a:r>
              <a:rPr lang="en-GB" dirty="0" smtClean="0"/>
              <a:t>were </a:t>
            </a:r>
            <a:r>
              <a:rPr lang="en-GB" dirty="0"/>
              <a:t>small private establishments, often run as an ‘extended family unit’ </a:t>
            </a:r>
            <a:endParaRPr lang="en-GB" dirty="0" smtClean="0"/>
          </a:p>
          <a:p>
            <a:r>
              <a:rPr lang="en-GB" dirty="0" smtClean="0"/>
              <a:t>Most </a:t>
            </a:r>
            <a:r>
              <a:rPr lang="en-GB" dirty="0"/>
              <a:t>took less than 30 pupils, some as few as 7 or 8. The School’s Inquiry Commission of the 1860s uncovered 500 such establishments</a:t>
            </a:r>
            <a:r>
              <a:rPr lang="en-GB" dirty="0" smtClean="0"/>
              <a:t>.</a:t>
            </a:r>
            <a:r>
              <a:rPr lang="en-GB" dirty="0"/>
              <a:t> </a:t>
            </a:r>
          </a:p>
          <a:p>
            <a:r>
              <a:rPr lang="en-GB" dirty="0" smtClean="0"/>
              <a:t>Working </a:t>
            </a:r>
            <a:r>
              <a:rPr lang="en-GB" dirty="0"/>
              <a:t>class </a:t>
            </a:r>
            <a:r>
              <a:rPr lang="en-GB" dirty="0" smtClean="0"/>
              <a:t>children received </a:t>
            </a:r>
            <a:r>
              <a:rPr lang="en-GB" dirty="0"/>
              <a:t>education from trained and certified teachers and essentially a </a:t>
            </a:r>
            <a:r>
              <a:rPr lang="en-GB" dirty="0" smtClean="0"/>
              <a:t>co-educational curriculum</a:t>
            </a:r>
            <a:endParaRPr lang="en-GB" dirty="0"/>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Literacy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Education </a:t>
            </a:r>
            <a:r>
              <a:rPr lang="en-GB" dirty="0"/>
              <a:t>provision </a:t>
            </a:r>
            <a:r>
              <a:rPr lang="en-GB" dirty="0" smtClean="0"/>
              <a:t>was often poor </a:t>
            </a:r>
            <a:r>
              <a:rPr lang="en-GB" dirty="0"/>
              <a:t>and girls received a worse education than boys. </a:t>
            </a:r>
            <a:endParaRPr lang="en-GB" dirty="0" smtClean="0"/>
          </a:p>
          <a:p>
            <a:r>
              <a:rPr lang="en-GB" dirty="0" smtClean="0"/>
              <a:t>Female </a:t>
            </a:r>
            <a:r>
              <a:rPr lang="en-GB" dirty="0"/>
              <a:t>literacy rates lagged behind those of men </a:t>
            </a:r>
            <a:r>
              <a:rPr lang="en-GB" dirty="0" err="1"/>
              <a:t>eg</a:t>
            </a:r>
            <a:r>
              <a:rPr lang="en-GB" dirty="0"/>
              <a:t> in the 1780s 68% of men but only 39% of women could sign the marriage register. </a:t>
            </a:r>
            <a:endParaRPr lang="en-GB" dirty="0" smtClean="0"/>
          </a:p>
          <a:p>
            <a:r>
              <a:rPr lang="en-GB" dirty="0" smtClean="0"/>
              <a:t>Thomas </a:t>
            </a:r>
            <a:r>
              <a:rPr lang="en-GB" dirty="0" err="1"/>
              <a:t>Laquer</a:t>
            </a:r>
            <a:r>
              <a:rPr lang="en-GB" dirty="0"/>
              <a:t> has argued that industrialisation retarded literacy rates arguing that in Manchester female literacy rates fell to 19% in 1810-20. </a:t>
            </a:r>
            <a:endParaRPr lang="en-GB" dirty="0" smtClean="0"/>
          </a:p>
          <a:p>
            <a:r>
              <a:rPr lang="en-GB" dirty="0" smtClean="0"/>
              <a:t>By </a:t>
            </a:r>
            <a:r>
              <a:rPr lang="en-GB" dirty="0"/>
              <a:t>1844 rates had started to rise again but were still 37% for men and 48% for women.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Occupational differentiation (Humphries)</a:t>
            </a:r>
            <a:endParaRPr lang="en-GB" dirty="0"/>
          </a:p>
        </p:txBody>
      </p:sp>
      <p:graphicFrame>
        <p:nvGraphicFramePr>
          <p:cNvPr id="6" name="Chart 5"/>
          <p:cNvGraphicFramePr/>
          <p:nvPr/>
        </p:nvGraphicFramePr>
        <p:xfrm>
          <a:off x="1115616" y="1988840"/>
          <a:ext cx="6912768" cy="38198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Literacy rates in rural parishes (Barry </a:t>
            </a:r>
            <a:r>
              <a:rPr lang="en-GB" dirty="0" err="1" smtClean="0"/>
              <a:t>Reay</a:t>
            </a:r>
            <a:r>
              <a:rPr lang="en-GB" dirty="0" smtClean="0"/>
              <a:t>)</a:t>
            </a:r>
            <a:endParaRPr lang="en-GB" dirty="0"/>
          </a:p>
        </p:txBody>
      </p:sp>
      <p:graphicFrame>
        <p:nvGraphicFramePr>
          <p:cNvPr id="4" name="Chart 3"/>
          <p:cNvGraphicFramePr/>
          <p:nvPr/>
        </p:nvGraphicFramePr>
        <p:xfrm>
          <a:off x="1259632" y="1556792"/>
          <a:ext cx="6192688" cy="44644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Literacy rates among brides and bridegrooms in England and Wales 1841-1900"/>
          <p:cNvPicPr>
            <a:picLocks noChangeAspect="1" noChangeArrowheads="1"/>
          </p:cNvPicPr>
          <p:nvPr/>
        </p:nvPicPr>
        <p:blipFill>
          <a:blip r:embed="rId3" cstate="print"/>
          <a:srcRect/>
          <a:stretch>
            <a:fillRect/>
          </a:stretch>
        </p:blipFill>
        <p:spPr bwMode="auto">
          <a:xfrm>
            <a:off x="827584" y="1340768"/>
            <a:ext cx="7564713" cy="464473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normAutofit lnSpcReduction="10000"/>
          </a:bodyPr>
          <a:lstStyle/>
          <a:p>
            <a:r>
              <a:rPr lang="en-GB" dirty="0" smtClean="0"/>
              <a:t>Education provision before 1870</a:t>
            </a:r>
          </a:p>
          <a:p>
            <a:r>
              <a:rPr lang="en-GB" dirty="0" smtClean="0"/>
              <a:t>Pioneers</a:t>
            </a:r>
          </a:p>
          <a:p>
            <a:r>
              <a:rPr lang="en-GB" dirty="0" smtClean="0"/>
              <a:t>Teacher training</a:t>
            </a:r>
          </a:p>
          <a:p>
            <a:r>
              <a:rPr lang="en-GB" dirty="0" smtClean="0"/>
              <a:t>Working class education</a:t>
            </a:r>
          </a:p>
          <a:p>
            <a:r>
              <a:rPr lang="en-GB" dirty="0" smtClean="0"/>
              <a:t>Literacy</a:t>
            </a:r>
          </a:p>
          <a:p>
            <a:r>
              <a:rPr lang="en-GB" dirty="0" smtClean="0"/>
              <a:t>Middle class education</a:t>
            </a:r>
          </a:p>
          <a:p>
            <a:r>
              <a:rPr lang="en-GB" smtClean="0"/>
              <a:t>Higher education</a:t>
            </a:r>
            <a:endParaRPr lang="en-GB" dirty="0" smtClean="0"/>
          </a:p>
          <a:p>
            <a:r>
              <a:rPr lang="en-GB" dirty="0" smtClean="0"/>
              <a:t>Conclusion</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Working-class girls’ education</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Sarah </a:t>
            </a:r>
            <a:r>
              <a:rPr lang="en-GB" dirty="0"/>
              <a:t>Trimmer, the leading advocate of women’s place in the </a:t>
            </a:r>
            <a:r>
              <a:rPr lang="en-GB" dirty="0" smtClean="0"/>
              <a:t>home, </a:t>
            </a:r>
            <a:r>
              <a:rPr lang="en-GB" dirty="0"/>
              <a:t>recommended </a:t>
            </a:r>
            <a:r>
              <a:rPr lang="en-GB" dirty="0" smtClean="0"/>
              <a:t>girls </a:t>
            </a:r>
            <a:r>
              <a:rPr lang="en-GB" dirty="0"/>
              <a:t>should be taught carding and spinning wool, knitting stockings and needlework. </a:t>
            </a:r>
            <a:endParaRPr lang="en-GB" dirty="0" smtClean="0"/>
          </a:p>
          <a:p>
            <a:r>
              <a:rPr lang="en-GB" dirty="0" smtClean="0"/>
              <a:t>Aims </a:t>
            </a:r>
            <a:r>
              <a:rPr lang="en-GB" dirty="0"/>
              <a:t>of </a:t>
            </a:r>
            <a:r>
              <a:rPr lang="en-GB" dirty="0" smtClean="0"/>
              <a:t>schools </a:t>
            </a:r>
            <a:r>
              <a:rPr lang="en-GB" dirty="0"/>
              <a:t>were to make ‘good working servants, wives and mothers’. </a:t>
            </a:r>
            <a:endParaRPr lang="en-GB" dirty="0" smtClean="0"/>
          </a:p>
          <a:p>
            <a:r>
              <a:rPr lang="en-GB" dirty="0" smtClean="0"/>
              <a:t>Quality </a:t>
            </a:r>
            <a:r>
              <a:rPr lang="en-GB" dirty="0"/>
              <a:t>of education </a:t>
            </a:r>
            <a:r>
              <a:rPr lang="en-GB" dirty="0" smtClean="0"/>
              <a:t>was </a:t>
            </a:r>
            <a:r>
              <a:rPr lang="en-GB" dirty="0"/>
              <a:t>often limited and not much better than that offered by the charity schools especially for girls. At the Hackney Road Girls School for example, the curriculum was reading, writing and needlework, training in morality and industry. At Kennington the girls spent four afternoons a week on needlework while the boys did more arithmetic and reading. Early reports from schools inspectors reflected the poor quality of </a:t>
            </a:r>
            <a:r>
              <a:rPr lang="en-GB" dirty="0" smtClean="0"/>
              <a:t>teaching:</a:t>
            </a:r>
            <a:br>
              <a:rPr lang="en-GB" dirty="0" smtClean="0"/>
            </a:br>
            <a:r>
              <a:rPr lang="en-GB" i="1" dirty="0" smtClean="0"/>
              <a:t>In </a:t>
            </a:r>
            <a:r>
              <a:rPr lang="en-GB" i="1" dirty="0"/>
              <a:t>some of the girls’ schools very few of the children could write, and the writing was very bad; while even in the boys’ schools, where more attention is paid to this important art, there were very few boys who had attained to a running hand without the use of lines. In several of the girls’ schools the children do not learn arithmetic at </a:t>
            </a:r>
            <a:r>
              <a:rPr lang="en-GB" i="1" dirty="0" smtClean="0"/>
              <a:t>all</a:t>
            </a:r>
            <a:r>
              <a:rPr lang="en-GB" dirty="0"/>
              <a:t> </a:t>
            </a:r>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1870 Education Act</a:t>
            </a:r>
            <a:endParaRPr lang="en-GB" dirty="0"/>
          </a:p>
        </p:txBody>
      </p:sp>
      <p:sp>
        <p:nvSpPr>
          <p:cNvPr id="3" name="Content Placeholder 2"/>
          <p:cNvSpPr>
            <a:spLocks noGrp="1"/>
          </p:cNvSpPr>
          <p:nvPr>
            <p:ph idx="1"/>
          </p:nvPr>
        </p:nvSpPr>
        <p:spPr/>
        <p:txBody>
          <a:bodyPr>
            <a:normAutofit fontScale="70000" lnSpcReduction="20000"/>
          </a:bodyPr>
          <a:lstStyle/>
          <a:p>
            <a:r>
              <a:rPr lang="en-GB" dirty="0"/>
              <a:t>The growing interest the state took in the provision of education did not result in many improvements in girls’ education. </a:t>
            </a:r>
            <a:endParaRPr lang="en-GB" dirty="0" smtClean="0"/>
          </a:p>
          <a:p>
            <a:r>
              <a:rPr lang="en-GB" dirty="0" smtClean="0"/>
              <a:t>Education </a:t>
            </a:r>
            <a:r>
              <a:rPr lang="en-GB" dirty="0"/>
              <a:t>Act of 1870 provided a national system of secondary education and implemented elected School Boards. A successive act of 1876 attempted to impose compulsory attendance. </a:t>
            </a:r>
            <a:endParaRPr lang="en-GB" dirty="0" smtClean="0"/>
          </a:p>
          <a:p>
            <a:r>
              <a:rPr lang="en-GB" dirty="0" smtClean="0"/>
              <a:t>Working-class </a:t>
            </a:r>
            <a:r>
              <a:rPr lang="en-GB" dirty="0"/>
              <a:t>girls </a:t>
            </a:r>
            <a:r>
              <a:rPr lang="en-GB" dirty="0" smtClean="0"/>
              <a:t>were </a:t>
            </a:r>
            <a:r>
              <a:rPr lang="en-GB" dirty="0"/>
              <a:t>educated principally to a domestic role with classes in laundry, home management and needle </a:t>
            </a:r>
            <a:r>
              <a:rPr lang="en-GB" dirty="0" smtClean="0"/>
              <a:t>skills</a:t>
            </a:r>
          </a:p>
          <a:p>
            <a:pPr fontAlgn="base"/>
            <a:r>
              <a:rPr lang="en-GB" dirty="0" smtClean="0"/>
              <a:t>Ethel Dudley was the examiner for the London School Board and wrote </a:t>
            </a:r>
            <a:r>
              <a:rPr lang="en-GB" dirty="0"/>
              <a:t>the 1914 standard school book </a:t>
            </a:r>
            <a:r>
              <a:rPr lang="en-GB" i="1" dirty="0"/>
              <a:t>Knitting for Infants and </a:t>
            </a:r>
            <a:r>
              <a:rPr lang="en-GB" i="1" dirty="0" smtClean="0"/>
              <a:t>Juniors.</a:t>
            </a:r>
            <a:r>
              <a:rPr lang="en-GB" dirty="0"/>
              <a:t> </a:t>
            </a:r>
            <a:r>
              <a:rPr lang="en-GB" dirty="0" smtClean="0"/>
              <a:t>She suggested </a:t>
            </a:r>
            <a:r>
              <a:rPr lang="en-GB" dirty="0"/>
              <a:t>lesson plans and instructions for patterns suitable for varying ages such as the following for five year olds:</a:t>
            </a:r>
          </a:p>
          <a:p>
            <a:pPr fontAlgn="base"/>
            <a:r>
              <a:rPr lang="en-GB" i="1" dirty="0"/>
              <a:t>‘Duster for school blackboards. Needles 5. Number 8 cotton. 30-40 minutes.</a:t>
            </a:r>
            <a:br>
              <a:rPr lang="en-GB" i="1" dirty="0"/>
            </a:br>
            <a:r>
              <a:rPr lang="en-GB" i="1" dirty="0"/>
              <a:t>Cast on 18 stitches. K (chain edge) 36 rows.</a:t>
            </a:r>
            <a:br>
              <a:rPr lang="en-GB" i="1" dirty="0"/>
            </a:br>
            <a:r>
              <a:rPr lang="en-GB" i="1" dirty="0"/>
              <a:t>Cast off and make chain of 12 stitches to hang up</a:t>
            </a:r>
            <a:r>
              <a:rPr lang="en-GB" i="1" dirty="0" smtClean="0"/>
              <a:t>.’</a:t>
            </a:r>
            <a:endParaRPr lang="en-GB" dirty="0"/>
          </a:p>
          <a:p>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Girls knitting, 1918"/>
          <p:cNvPicPr>
            <a:picLocks noChangeAspect="1" noChangeArrowheads="1"/>
          </p:cNvPicPr>
          <p:nvPr/>
        </p:nvPicPr>
        <p:blipFill>
          <a:blip r:embed="rId3" cstate="print"/>
          <a:srcRect/>
          <a:stretch>
            <a:fillRect/>
          </a:stretch>
        </p:blipFill>
        <p:spPr bwMode="auto">
          <a:xfrm>
            <a:off x="2195736" y="1412776"/>
            <a:ext cx="4543425" cy="3076575"/>
          </a:xfrm>
          <a:prstGeom prst="rect">
            <a:avLst/>
          </a:prstGeom>
          <a:noFill/>
        </p:spPr>
      </p:pic>
      <p:sp>
        <p:nvSpPr>
          <p:cNvPr id="5" name="Rectangle 4"/>
          <p:cNvSpPr/>
          <p:nvPr/>
        </p:nvSpPr>
        <p:spPr>
          <a:xfrm>
            <a:off x="899592" y="4549676"/>
            <a:ext cx="6984776" cy="923330"/>
          </a:xfrm>
          <a:prstGeom prst="rect">
            <a:avLst/>
          </a:prstGeom>
        </p:spPr>
        <p:txBody>
          <a:bodyPr wrap="square">
            <a:spAutoFit/>
          </a:bodyPr>
          <a:lstStyle/>
          <a:p>
            <a:r>
              <a:rPr lang="en-GB" dirty="0"/>
              <a:t>Hand knitting was brought formally into the British school syllabus with the 1870 Education Act. </a:t>
            </a:r>
            <a:r>
              <a:rPr lang="en-GB" dirty="0" smtClean="0"/>
              <a:t>By 1914, </a:t>
            </a:r>
            <a:r>
              <a:rPr lang="en-GB" dirty="0"/>
              <a:t>knitting was a required element of girls’ education and of many boys’ too.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 class education (boys)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Rise of English public school shifted education for middle and upper class boys in the middle of the century. </a:t>
            </a:r>
          </a:p>
          <a:p>
            <a:r>
              <a:rPr lang="en-GB" dirty="0" smtClean="0"/>
              <a:t>Public schools had been few in number and catered primarily for the sons of the landed elite. </a:t>
            </a:r>
          </a:p>
          <a:p>
            <a:r>
              <a:rPr lang="en-GB" dirty="0" smtClean="0"/>
              <a:t>By the 1860s attendance at a public school was essential for the sons of the professional and  business classes. </a:t>
            </a:r>
          </a:p>
          <a:p>
            <a:r>
              <a:rPr lang="en-GB" dirty="0" smtClean="0"/>
              <a:t>Over 30 new public schools had been added to the original 7 to provide for this increased demand. </a:t>
            </a:r>
          </a:p>
          <a:p>
            <a:r>
              <a:rPr lang="en-GB" dirty="0" smtClean="0"/>
              <a:t>Thomas Arnold’s development of a reformed model of a public school at Rugby in the 1830s received widespread publicity. </a:t>
            </a:r>
          </a:p>
          <a:p>
            <a:r>
              <a:rPr lang="en-GB" dirty="0" smtClean="0"/>
              <a:t>New schools were more academic and orderly than their predecessors. Focused on ‘moral manliness’, physical toughness and endurance</a:t>
            </a:r>
          </a:p>
          <a:p>
            <a:endParaRPr lang="en-GB" dirty="0"/>
          </a:p>
        </p:txBody>
      </p:sp>
    </p:spTree>
    <p:extLst>
      <p:ext uri="{BB962C8B-B14F-4D97-AF65-F5344CB8AC3E}">
        <p14:creationId xmlns:p14="http://schemas.microsoft.com/office/powerpoint/2010/main" val="2189029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richardlindon.com/resources/Rugby+School+1852.jpg"/>
          <p:cNvPicPr>
            <a:picLocks noChangeAspect="1" noChangeArrowheads="1"/>
          </p:cNvPicPr>
          <p:nvPr/>
        </p:nvPicPr>
        <p:blipFill>
          <a:blip r:embed="rId3" cstate="print"/>
          <a:srcRect/>
          <a:stretch>
            <a:fillRect/>
          </a:stretch>
        </p:blipFill>
        <p:spPr bwMode="auto">
          <a:xfrm>
            <a:off x="1547664" y="1124744"/>
            <a:ext cx="5819856" cy="4536504"/>
          </a:xfrm>
          <a:prstGeom prst="rect">
            <a:avLst/>
          </a:prstGeom>
          <a:noFill/>
        </p:spPr>
      </p:pic>
    </p:spTree>
    <p:extLst>
      <p:ext uri="{BB962C8B-B14F-4D97-AF65-F5344CB8AC3E}">
        <p14:creationId xmlns:p14="http://schemas.microsoft.com/office/powerpoint/2010/main" val="9072539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 class education (girls)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Creation of proprietary schools for girls. </a:t>
            </a:r>
          </a:p>
          <a:p>
            <a:r>
              <a:rPr lang="en-GB" dirty="0" smtClean="0"/>
              <a:t>Pioneer establishments had been the North London Collegiate School and Cheltenham Ladies' College in the 1850s. </a:t>
            </a:r>
          </a:p>
          <a:p>
            <a:r>
              <a:rPr lang="en-GB" dirty="0" smtClean="0"/>
              <a:t>1872 a Girls' Public Day School Company was formed and already by 1880 it had opened eleven schools in the London area and eleven elsewhere.</a:t>
            </a:r>
          </a:p>
          <a:p>
            <a:r>
              <a:rPr lang="en-GB" dirty="0" smtClean="0"/>
              <a:t>A few new girls' schools, such as Cheltenham, Wycombe Abbey, St Leonard's and </a:t>
            </a:r>
            <a:r>
              <a:rPr lang="en-GB" dirty="0" err="1" smtClean="0"/>
              <a:t>Roedean</a:t>
            </a:r>
            <a:r>
              <a:rPr lang="en-GB" dirty="0" smtClean="0"/>
              <a:t>, were boarding, modelling themselves more or less on boys' public </a:t>
            </a:r>
            <a:r>
              <a:rPr lang="en-GB" dirty="0" smtClean="0"/>
              <a:t>schools, </a:t>
            </a:r>
            <a:r>
              <a:rPr lang="en-GB" dirty="0" smtClean="0"/>
              <a:t>but the vast majority were day schools. </a:t>
            </a:r>
          </a:p>
          <a:p>
            <a:endParaRPr lang="en-GB" dirty="0"/>
          </a:p>
        </p:txBody>
      </p:sp>
    </p:spTree>
    <p:extLst>
      <p:ext uri="{BB962C8B-B14F-4D97-AF65-F5344CB8AC3E}">
        <p14:creationId xmlns:p14="http://schemas.microsoft.com/office/powerpoint/2010/main" val="1160762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farm5.static.flickr.com/4038/4622021574_89739b21c0.jpg"/>
          <p:cNvPicPr>
            <a:picLocks noChangeAspect="1" noChangeArrowheads="1"/>
          </p:cNvPicPr>
          <p:nvPr/>
        </p:nvPicPr>
        <p:blipFill>
          <a:blip r:embed="rId3" cstate="print"/>
          <a:srcRect/>
          <a:stretch>
            <a:fillRect/>
          </a:stretch>
        </p:blipFill>
        <p:spPr bwMode="auto">
          <a:xfrm>
            <a:off x="1547664" y="836712"/>
            <a:ext cx="5661561" cy="4608512"/>
          </a:xfrm>
          <a:prstGeom prst="rect">
            <a:avLst/>
          </a:prstGeom>
          <a:noFill/>
        </p:spPr>
      </p:pic>
    </p:spTree>
    <p:extLst>
      <p:ext uri="{BB962C8B-B14F-4D97-AF65-F5344CB8AC3E}">
        <p14:creationId xmlns:p14="http://schemas.microsoft.com/office/powerpoint/2010/main" val="2975317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Frances Buss</a:t>
            </a:r>
            <a:endParaRPr lang="en-GB" dirty="0"/>
          </a:p>
        </p:txBody>
      </p:sp>
      <p:sp>
        <p:nvSpPr>
          <p:cNvPr id="3" name="Content Placeholder 2"/>
          <p:cNvSpPr>
            <a:spLocks noGrp="1"/>
          </p:cNvSpPr>
          <p:nvPr>
            <p:ph idx="1"/>
          </p:nvPr>
        </p:nvSpPr>
        <p:spPr>
          <a:xfrm>
            <a:off x="457200" y="1600200"/>
            <a:ext cx="4330824" cy="4525963"/>
          </a:xfrm>
        </p:spPr>
        <p:txBody>
          <a:bodyPr>
            <a:normAutofit fontScale="55000" lnSpcReduction="20000"/>
          </a:bodyPr>
          <a:lstStyle/>
          <a:p>
            <a:r>
              <a:rPr lang="en-GB" dirty="0" smtClean="0"/>
              <a:t>Educated at a private day school </a:t>
            </a:r>
          </a:p>
          <a:p>
            <a:r>
              <a:rPr lang="en-GB" dirty="0" smtClean="0"/>
              <a:t>Established own private school with her mother in Kentish Town, in 1845 </a:t>
            </a:r>
          </a:p>
          <a:p>
            <a:r>
              <a:rPr lang="en-GB" dirty="0" smtClean="0"/>
              <a:t>Attended Queen's College in Harley Street, London </a:t>
            </a:r>
          </a:p>
          <a:p>
            <a:r>
              <a:rPr lang="en-GB" dirty="0" smtClean="0"/>
              <a:t>1850 school renamed the North London Collegiate School for Ladies </a:t>
            </a:r>
          </a:p>
          <a:p>
            <a:r>
              <a:rPr lang="en-GB" dirty="0" smtClean="0"/>
              <a:t>Viewed competitive external examinations as the best preparation </a:t>
            </a:r>
          </a:p>
          <a:p>
            <a:r>
              <a:rPr lang="en-GB" dirty="0" smtClean="0"/>
              <a:t>Many pupils went on to study at the women's colleges founded at Cambridge; twelve were at </a:t>
            </a:r>
            <a:r>
              <a:rPr lang="en-GB" dirty="0" err="1" smtClean="0"/>
              <a:t>Girton</a:t>
            </a:r>
            <a:r>
              <a:rPr lang="en-GB" dirty="0" smtClean="0"/>
              <a:t> in 1879</a:t>
            </a:r>
          </a:p>
          <a:p>
            <a:r>
              <a:rPr lang="en-GB" dirty="0" smtClean="0"/>
              <a:t>Clara </a:t>
            </a:r>
            <a:r>
              <a:rPr lang="en-GB" dirty="0" err="1" smtClean="0"/>
              <a:t>Collet</a:t>
            </a:r>
            <a:r>
              <a:rPr lang="en-GB" dirty="0" smtClean="0"/>
              <a:t> became the first former North London Collegiate pupil to obtain a degree when she took a London BA in 1880</a:t>
            </a:r>
            <a:endParaRPr lang="en-GB" dirty="0"/>
          </a:p>
        </p:txBody>
      </p:sp>
      <p:pic>
        <p:nvPicPr>
          <p:cNvPr id="19458" name="Picture 2" descr="http://t1.gstatic.com/images?q=tbn:ANd9GcRfzEqFOteKGIDQY4NJkvT4tSWnKQN5jCtQy6_-KQCbifCVyU48"/>
          <p:cNvPicPr>
            <a:picLocks noChangeAspect="1" noChangeArrowheads="1"/>
          </p:cNvPicPr>
          <p:nvPr/>
        </p:nvPicPr>
        <p:blipFill>
          <a:blip r:embed="rId3" cstate="print"/>
          <a:srcRect/>
          <a:stretch>
            <a:fillRect/>
          </a:stretch>
        </p:blipFill>
        <p:spPr bwMode="auto">
          <a:xfrm>
            <a:off x="5580112" y="1844824"/>
            <a:ext cx="2468488" cy="3464299"/>
          </a:xfrm>
          <a:prstGeom prst="rect">
            <a:avLst/>
          </a:prstGeom>
          <a:noFill/>
        </p:spPr>
      </p:pic>
    </p:spTree>
    <p:extLst>
      <p:ext uri="{BB962C8B-B14F-4D97-AF65-F5344CB8AC3E}">
        <p14:creationId xmlns:p14="http://schemas.microsoft.com/office/powerpoint/2010/main" val="15232864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Dorothea Beale</a:t>
            </a:r>
            <a:endParaRPr lang="en-GB" dirty="0"/>
          </a:p>
        </p:txBody>
      </p:sp>
      <p:sp>
        <p:nvSpPr>
          <p:cNvPr id="3" name="Content Placeholder 2"/>
          <p:cNvSpPr>
            <a:spLocks noGrp="1"/>
          </p:cNvSpPr>
          <p:nvPr>
            <p:ph idx="1"/>
          </p:nvPr>
        </p:nvSpPr>
        <p:spPr>
          <a:xfrm>
            <a:off x="4211960" y="1600200"/>
            <a:ext cx="4474840" cy="4525963"/>
          </a:xfrm>
        </p:spPr>
        <p:txBody>
          <a:bodyPr>
            <a:normAutofit fontScale="77500" lnSpcReduction="20000"/>
          </a:bodyPr>
          <a:lstStyle/>
          <a:p>
            <a:r>
              <a:rPr lang="en-GB" dirty="0" smtClean="0"/>
              <a:t>Sporadically educated in schools in England and France</a:t>
            </a:r>
          </a:p>
          <a:p>
            <a:r>
              <a:rPr lang="en-GB" dirty="0" smtClean="0"/>
              <a:t>Taught herself Greek and mathematics. </a:t>
            </a:r>
          </a:p>
          <a:p>
            <a:r>
              <a:rPr lang="en-GB" b="1" dirty="0" smtClean="0"/>
              <a:t> </a:t>
            </a:r>
            <a:r>
              <a:rPr lang="en-GB" dirty="0" smtClean="0"/>
              <a:t>1858 elected principal of Cheltenham Ladies' College </a:t>
            </a:r>
          </a:p>
          <a:p>
            <a:r>
              <a:rPr lang="en-GB" dirty="0" smtClean="0"/>
              <a:t>Were external examinations annually and strict discipline in the classroom</a:t>
            </a:r>
          </a:p>
          <a:p>
            <a:r>
              <a:rPr lang="en-GB" dirty="0" smtClean="0"/>
              <a:t>By 1880 Cheltenham Ladies' College was teaching a full syllabus including mathematics and classics. </a:t>
            </a:r>
          </a:p>
          <a:p>
            <a:endParaRPr lang="en-GB" dirty="0"/>
          </a:p>
        </p:txBody>
      </p:sp>
      <p:pic>
        <p:nvPicPr>
          <p:cNvPr id="24578" name="Picture 2" descr="http://farm5.static.flickr.com/4018/4621414947_c683b3a6ea.jpg"/>
          <p:cNvPicPr>
            <a:picLocks noChangeAspect="1" noChangeArrowheads="1"/>
          </p:cNvPicPr>
          <p:nvPr/>
        </p:nvPicPr>
        <p:blipFill>
          <a:blip r:embed="rId3" cstate="print"/>
          <a:srcRect/>
          <a:stretch>
            <a:fillRect/>
          </a:stretch>
        </p:blipFill>
        <p:spPr bwMode="auto">
          <a:xfrm>
            <a:off x="179512" y="1628800"/>
            <a:ext cx="4048125" cy="4524375"/>
          </a:xfrm>
          <a:prstGeom prst="rect">
            <a:avLst/>
          </a:prstGeom>
          <a:noFill/>
        </p:spPr>
      </p:pic>
    </p:spTree>
    <p:extLst>
      <p:ext uri="{BB962C8B-B14F-4D97-AF65-F5344CB8AC3E}">
        <p14:creationId xmlns:p14="http://schemas.microsoft.com/office/powerpoint/2010/main" val="1170580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School Boards</a:t>
            </a:r>
            <a:endParaRPr lang="en-GB" dirty="0"/>
          </a:p>
        </p:txBody>
      </p:sp>
      <p:sp>
        <p:nvSpPr>
          <p:cNvPr id="3" name="Content Placeholder 2"/>
          <p:cNvSpPr>
            <a:spLocks noGrp="1"/>
          </p:cNvSpPr>
          <p:nvPr>
            <p:ph idx="1"/>
          </p:nvPr>
        </p:nvSpPr>
        <p:spPr/>
        <p:txBody>
          <a:bodyPr>
            <a:normAutofit fontScale="62500" lnSpcReduction="20000"/>
          </a:bodyPr>
          <a:lstStyle/>
          <a:p>
            <a:r>
              <a:rPr lang="en-GB" dirty="0"/>
              <a:t>The 1870 Act did </a:t>
            </a:r>
            <a:r>
              <a:rPr lang="en-GB" dirty="0" smtClean="0"/>
              <a:t>introduced a means </a:t>
            </a:r>
            <a:r>
              <a:rPr lang="en-GB" dirty="0"/>
              <a:t>by which women could influence state schooling policy </a:t>
            </a:r>
            <a:r>
              <a:rPr lang="en-GB" dirty="0" smtClean="0"/>
              <a:t>by membership </a:t>
            </a:r>
            <a:r>
              <a:rPr lang="en-GB" dirty="0"/>
              <a:t>of school boards. </a:t>
            </a:r>
            <a:endParaRPr lang="en-GB" dirty="0" smtClean="0"/>
          </a:p>
          <a:p>
            <a:r>
              <a:rPr lang="en-GB" dirty="0" smtClean="0"/>
              <a:t>There </a:t>
            </a:r>
            <a:r>
              <a:rPr lang="en-GB" dirty="0"/>
              <a:t>were 128 women elected to English and Welsh school boards between 1892 and 1895. Many of those who stood for election were active feminists and many concerned chiefly with the field of education. Emily Davies and Elizabeth Garrett were the first two women to sit on the London School Board and remained the only two until their resignation in October 1873. Emily Davies later </a:t>
            </a:r>
            <a:r>
              <a:rPr lang="en-GB" dirty="0" smtClean="0"/>
              <a:t>wrote:</a:t>
            </a:r>
            <a:br>
              <a:rPr lang="en-GB" dirty="0" smtClean="0"/>
            </a:br>
            <a:r>
              <a:rPr lang="en-GB" dirty="0" smtClean="0"/>
              <a:t/>
            </a:r>
            <a:br>
              <a:rPr lang="en-GB" dirty="0" smtClean="0"/>
            </a:br>
            <a:r>
              <a:rPr lang="en-GB" i="1" dirty="0" smtClean="0"/>
              <a:t>We </a:t>
            </a:r>
            <a:r>
              <a:rPr lang="en-GB" i="1" dirty="0"/>
              <a:t>were willing to do our best, but when it is remembered that the Board consisted of 47 gentlemen and 2 ladies, it will not be a matter of surprise that the 2 ladies have proved incapable of doing their half of the work</a:t>
            </a:r>
            <a:r>
              <a:rPr lang="en-GB" i="1" dirty="0" smtClean="0"/>
              <a:t>.</a:t>
            </a:r>
            <a:r>
              <a:rPr lang="en-GB" dirty="0"/>
              <a:t> </a:t>
            </a:r>
          </a:p>
          <a:p>
            <a:r>
              <a:rPr lang="en-GB" dirty="0" smtClean="0"/>
              <a:t>Women </a:t>
            </a:r>
            <a:r>
              <a:rPr lang="en-GB" dirty="0"/>
              <a:t>on School Boards were commonly assigned to committees such as the Needlework sub-committee. Their wide brief to oversee all state education also meant that they were often unable to raise the profile of girls education. </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Education pre-1870</a:t>
            </a:r>
            <a:endParaRPr lang="en-GB" dirty="0"/>
          </a:p>
        </p:txBody>
      </p:sp>
      <p:sp>
        <p:nvSpPr>
          <p:cNvPr id="3" name="Content Placeholder 2"/>
          <p:cNvSpPr>
            <a:spLocks noGrp="1"/>
          </p:cNvSpPr>
          <p:nvPr>
            <p:ph idx="1"/>
          </p:nvPr>
        </p:nvSpPr>
        <p:spPr/>
        <p:txBody>
          <a:bodyPr>
            <a:normAutofit fontScale="70000" lnSpcReduction="20000"/>
          </a:bodyPr>
          <a:lstStyle/>
          <a:p>
            <a:r>
              <a:rPr lang="en-GB" dirty="0"/>
              <a:t>Almost all writers at </a:t>
            </a:r>
            <a:r>
              <a:rPr lang="en-GB" dirty="0" smtClean="0"/>
              <a:t>beginning </a:t>
            </a:r>
            <a:r>
              <a:rPr lang="en-GB" dirty="0"/>
              <a:t>of the 19</a:t>
            </a:r>
            <a:r>
              <a:rPr lang="en-GB" baseline="30000" dirty="0"/>
              <a:t>th</a:t>
            </a:r>
            <a:r>
              <a:rPr lang="en-GB" dirty="0"/>
              <a:t> century were agreed on its deficiencies: the poor quality of basic education and the attention paid to ornamental accomplishments and superficial learning. </a:t>
            </a:r>
            <a:endParaRPr lang="en-GB" dirty="0" smtClean="0"/>
          </a:p>
          <a:p>
            <a:r>
              <a:rPr lang="en-GB" dirty="0" smtClean="0"/>
              <a:t>Evangelical </a:t>
            </a:r>
            <a:r>
              <a:rPr lang="en-GB" dirty="0"/>
              <a:t>writers were </a:t>
            </a:r>
            <a:r>
              <a:rPr lang="en-GB" dirty="0" smtClean="0"/>
              <a:t>concerned </a:t>
            </a:r>
            <a:r>
              <a:rPr lang="en-GB" dirty="0"/>
              <a:t>with the upbringing of children from their earliest </a:t>
            </a:r>
            <a:r>
              <a:rPr lang="en-GB" dirty="0" smtClean="0"/>
              <a:t>years </a:t>
            </a:r>
          </a:p>
          <a:p>
            <a:r>
              <a:rPr lang="en-GB" dirty="0" smtClean="0"/>
              <a:t>Republicans </a:t>
            </a:r>
            <a:r>
              <a:rPr lang="en-GB" dirty="0"/>
              <a:t>and revolutionaries of the 1790s had seen education as the key to the rearing of future generations of citizens. </a:t>
            </a:r>
            <a:endParaRPr lang="en-GB" dirty="0" smtClean="0"/>
          </a:p>
          <a:p>
            <a:r>
              <a:rPr lang="en-GB" dirty="0" smtClean="0"/>
              <a:t>Liberal </a:t>
            </a:r>
            <a:r>
              <a:rPr lang="en-GB" dirty="0"/>
              <a:t>and ‘enlightened’ writers were concerned </a:t>
            </a:r>
            <a:r>
              <a:rPr lang="en-GB" dirty="0" smtClean="0"/>
              <a:t>with process </a:t>
            </a:r>
            <a:r>
              <a:rPr lang="en-GB" dirty="0"/>
              <a:t>of </a:t>
            </a:r>
            <a:r>
              <a:rPr lang="en-GB" dirty="0" smtClean="0"/>
              <a:t>education.</a:t>
            </a:r>
          </a:p>
          <a:p>
            <a:r>
              <a:rPr lang="en-GB" dirty="0" smtClean="0"/>
              <a:t>Were common themes : </a:t>
            </a:r>
            <a:r>
              <a:rPr lang="en-GB" dirty="0"/>
              <a:t>education as preparation for motherhood, the social importance of motherhood, the vital importance of nurturing and training in the early years of childhood and the emphasis on the relationship between mothers and daughters.</a:t>
            </a:r>
          </a:p>
          <a:p>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upload.wikimedia.org/wikipedia/commons/thumb/e/e6/Elizabeth_Garrett_Anderson%2C_M.D.jpg/220px-Elizabeth_Garrett_Anderson%2C_M.D.jpg"/>
          <p:cNvPicPr>
            <a:picLocks noChangeAspect="1" noChangeArrowheads="1"/>
          </p:cNvPicPr>
          <p:nvPr/>
        </p:nvPicPr>
        <p:blipFill>
          <a:blip r:embed="rId3" cstate="print"/>
          <a:srcRect/>
          <a:stretch>
            <a:fillRect/>
          </a:stretch>
        </p:blipFill>
        <p:spPr bwMode="auto">
          <a:xfrm>
            <a:off x="1331640" y="1124744"/>
            <a:ext cx="3423863" cy="4824536"/>
          </a:xfrm>
          <a:prstGeom prst="rect">
            <a:avLst/>
          </a:prstGeom>
          <a:noFill/>
        </p:spPr>
      </p:pic>
      <p:sp>
        <p:nvSpPr>
          <p:cNvPr id="5" name="TextBox 4"/>
          <p:cNvSpPr txBox="1"/>
          <p:nvPr/>
        </p:nvSpPr>
        <p:spPr>
          <a:xfrm>
            <a:off x="5220072" y="1628800"/>
            <a:ext cx="2736304" cy="2031325"/>
          </a:xfrm>
          <a:prstGeom prst="rect">
            <a:avLst/>
          </a:prstGeom>
          <a:noFill/>
        </p:spPr>
        <p:txBody>
          <a:bodyPr wrap="square" rtlCol="0">
            <a:spAutoFit/>
          </a:bodyPr>
          <a:lstStyle/>
          <a:p>
            <a:r>
              <a:rPr lang="en-GB" dirty="0" smtClean="0"/>
              <a:t>Cartoon of Elizabeth Garrett (Anderson) by Frederick </a:t>
            </a:r>
            <a:r>
              <a:rPr lang="en-GB" dirty="0" err="1" smtClean="0"/>
              <a:t>Waddy</a:t>
            </a:r>
            <a:r>
              <a:rPr lang="en-GB" dirty="0" smtClean="0"/>
              <a:t>, 1872.</a:t>
            </a:r>
          </a:p>
          <a:p>
            <a:endParaRPr lang="en-GB" dirty="0"/>
          </a:p>
          <a:p>
            <a:r>
              <a:rPr lang="en-GB" dirty="0" smtClean="0"/>
              <a:t>She topped the poll for the election of the first London School Board in 1870</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universities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Most </a:t>
            </a:r>
            <a:r>
              <a:rPr lang="en-GB" dirty="0"/>
              <a:t>vibrant and inclusive universities were in Scotland. There were four (Edinburgh, Glasgow, St Andrew's and Aberdeen) in contrast with only two for England (Oxford and Cambridge). </a:t>
            </a:r>
            <a:endParaRPr lang="en-GB" dirty="0" smtClean="0"/>
          </a:p>
          <a:p>
            <a:r>
              <a:rPr lang="en-GB" dirty="0" smtClean="0"/>
              <a:t>In </a:t>
            </a:r>
            <a:r>
              <a:rPr lang="en-GB" dirty="0"/>
              <a:t>1825-6 the total Scottish student population was estimated at about 4,500. </a:t>
            </a:r>
            <a:r>
              <a:rPr lang="en-GB" dirty="0" smtClean="0"/>
              <a:t>There </a:t>
            </a:r>
            <a:r>
              <a:rPr lang="en-GB" dirty="0"/>
              <a:t>was an exceedingly diverse student body.  </a:t>
            </a:r>
          </a:p>
          <a:p>
            <a:r>
              <a:rPr lang="en-GB" dirty="0"/>
              <a:t>In contrast, Oxford and Cambridge were intellectually moribund and student numbers were </a:t>
            </a:r>
            <a:r>
              <a:rPr lang="en-GB" dirty="0" smtClean="0"/>
              <a:t>low.  </a:t>
            </a:r>
          </a:p>
          <a:p>
            <a:r>
              <a:rPr lang="en-GB" dirty="0" smtClean="0"/>
              <a:t>By </a:t>
            </a:r>
            <a:r>
              <a:rPr lang="en-GB" dirty="0"/>
              <a:t>1820-9 annual admissions to Oxford colleges averaged </a:t>
            </a:r>
            <a:r>
              <a:rPr lang="en-GB" dirty="0" smtClean="0"/>
              <a:t>400 </a:t>
            </a:r>
            <a:r>
              <a:rPr lang="en-GB" dirty="0"/>
              <a:t>and to Cambridge colleges, 440 giving a total student population only half that in </a:t>
            </a:r>
            <a:r>
              <a:rPr lang="en-GB" dirty="0" smtClean="0"/>
              <a:t>Scotland. </a:t>
            </a:r>
          </a:p>
          <a:p>
            <a:r>
              <a:rPr lang="en-GB" dirty="0" smtClean="0"/>
              <a:t>Students taught either </a:t>
            </a:r>
            <a:r>
              <a:rPr lang="en-GB" dirty="0"/>
              <a:t>classics or mathematics </a:t>
            </a:r>
            <a:r>
              <a:rPr lang="en-GB" dirty="0" smtClean="0"/>
              <a:t>and </a:t>
            </a:r>
            <a:r>
              <a:rPr lang="en-GB" dirty="0"/>
              <a:t>drawn </a:t>
            </a:r>
            <a:r>
              <a:rPr lang="en-GB" dirty="0" smtClean="0"/>
              <a:t>exclusively from </a:t>
            </a:r>
            <a:r>
              <a:rPr lang="en-GB" dirty="0"/>
              <a:t>the gentry and aristocracy. </a:t>
            </a:r>
          </a:p>
        </p:txBody>
      </p:sp>
    </p:spTree>
    <p:extLst>
      <p:ext uri="{BB962C8B-B14F-4D97-AF65-F5344CB8AC3E}">
        <p14:creationId xmlns:p14="http://schemas.microsoft.com/office/powerpoint/2010/main" val="3274841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University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In </a:t>
            </a:r>
            <a:r>
              <a:rPr lang="en-GB" dirty="0"/>
              <a:t>1828 'the godless institution of Gower </a:t>
            </a:r>
            <a:r>
              <a:rPr lang="en-GB" dirty="0" err="1"/>
              <a:t>Steet</a:t>
            </a:r>
            <a:r>
              <a:rPr lang="en-GB" dirty="0"/>
              <a:t>', which was to become University College, London, opened its doors. </a:t>
            </a:r>
          </a:p>
          <a:p>
            <a:r>
              <a:rPr lang="en-GB" dirty="0" smtClean="0"/>
              <a:t>In 1831 King's </a:t>
            </a:r>
            <a:r>
              <a:rPr lang="en-GB" dirty="0"/>
              <a:t>College in the </a:t>
            </a:r>
            <a:r>
              <a:rPr lang="en-GB" dirty="0" smtClean="0"/>
              <a:t>Strand established. </a:t>
            </a:r>
          </a:p>
          <a:p>
            <a:r>
              <a:rPr lang="en-GB" dirty="0" smtClean="0"/>
              <a:t>In </a:t>
            </a:r>
            <a:r>
              <a:rPr lang="en-GB" dirty="0"/>
              <a:t>1832 another Anglican University was established at Durham. </a:t>
            </a:r>
            <a:endParaRPr lang="en-GB" dirty="0" smtClean="0"/>
          </a:p>
          <a:p>
            <a:r>
              <a:rPr lang="en-GB" dirty="0" smtClean="0"/>
              <a:t>In </a:t>
            </a:r>
            <a:r>
              <a:rPr lang="en-GB" dirty="0"/>
              <a:t>1836 the Whig government created by charter a University of London </a:t>
            </a:r>
            <a:r>
              <a:rPr lang="en-GB" dirty="0" smtClean="0"/>
              <a:t>simply </a:t>
            </a:r>
            <a:r>
              <a:rPr lang="en-GB" dirty="0"/>
              <a:t>an examining and degree-giving body, under whose umbrella University College and King's College - and any number of institutions and individuals - could gather. </a:t>
            </a:r>
            <a:endParaRPr lang="en-GB" dirty="0" smtClean="0"/>
          </a:p>
          <a:p>
            <a:r>
              <a:rPr lang="en-GB" dirty="0" smtClean="0"/>
              <a:t>Already </a:t>
            </a:r>
            <a:r>
              <a:rPr lang="en-GB" dirty="0"/>
              <a:t>by 1850 the number of candidates successfully meeting its matriculation requirements was just short of 200 a year. </a:t>
            </a:r>
            <a:endParaRPr lang="en-GB" dirty="0" smtClean="0"/>
          </a:p>
          <a:p>
            <a:r>
              <a:rPr lang="en-GB" dirty="0" smtClean="0"/>
              <a:t>The </a:t>
            </a:r>
            <a:r>
              <a:rPr lang="en-GB" dirty="0"/>
              <a:t>Whigs and radicals who established the University of London accepted the need to challenge the social and denominational narrowness of Oxbridge.  </a:t>
            </a:r>
          </a:p>
          <a:p>
            <a:pPr>
              <a:buNone/>
            </a:pPr>
            <a:endParaRPr lang="en-GB" dirty="0"/>
          </a:p>
        </p:txBody>
      </p:sp>
    </p:spTree>
    <p:extLst>
      <p:ext uri="{BB962C8B-B14F-4D97-AF65-F5344CB8AC3E}">
        <p14:creationId xmlns:p14="http://schemas.microsoft.com/office/powerpoint/2010/main" val="41988620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http://images.imagestate.com/Watermark/1620394.jpg"/>
          <p:cNvPicPr>
            <a:picLocks noChangeAspect="1" noChangeArrowheads="1"/>
          </p:cNvPicPr>
          <p:nvPr/>
        </p:nvPicPr>
        <p:blipFill>
          <a:blip r:embed="rId3" cstate="print"/>
          <a:srcRect/>
          <a:stretch>
            <a:fillRect/>
          </a:stretch>
        </p:blipFill>
        <p:spPr bwMode="auto">
          <a:xfrm>
            <a:off x="971600" y="1268759"/>
            <a:ext cx="7416824" cy="4794861"/>
          </a:xfrm>
          <a:prstGeom prst="rect">
            <a:avLst/>
          </a:prstGeom>
          <a:noFill/>
        </p:spPr>
      </p:pic>
    </p:spTree>
    <p:extLst>
      <p:ext uri="{BB962C8B-B14F-4D97-AF65-F5344CB8AC3E}">
        <p14:creationId xmlns:p14="http://schemas.microsoft.com/office/powerpoint/2010/main" val="31679847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Oxbridge reform</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Admissions to Oxford and Cambridge began to increase from the 1870s. In 1901 the male student populations of Oxford and Cambridge were 2,537 and 2,880. </a:t>
            </a:r>
          </a:p>
          <a:p>
            <a:r>
              <a:rPr lang="en-GB" dirty="0" smtClean="0"/>
              <a:t>1870s saw the arrival at Oxford and Cambridge both of dissenters and of women. </a:t>
            </a:r>
          </a:p>
          <a:p>
            <a:r>
              <a:rPr lang="en-GB" dirty="0" smtClean="0"/>
              <a:t>Abolition of University Tests in 1871 opened undergraduate places and fellowships to all religious denominations.  </a:t>
            </a:r>
          </a:p>
          <a:p>
            <a:r>
              <a:rPr lang="en-GB" dirty="0" smtClean="0"/>
              <a:t>Emily Davies's College was founded at Hitchin in 1869 and moved to </a:t>
            </a:r>
            <a:r>
              <a:rPr lang="en-GB" dirty="0" err="1" smtClean="0"/>
              <a:t>Girton</a:t>
            </a:r>
            <a:r>
              <a:rPr lang="en-GB" dirty="0" smtClean="0"/>
              <a:t>, near Cambridge, in 1873. Henry </a:t>
            </a:r>
            <a:r>
              <a:rPr lang="en-GB" dirty="0" err="1" smtClean="0"/>
              <a:t>Sidgwick</a:t>
            </a:r>
            <a:r>
              <a:rPr lang="en-GB" dirty="0" smtClean="0"/>
              <a:t> and Anne Jemima Clough opened the residence which became </a:t>
            </a:r>
            <a:r>
              <a:rPr lang="en-GB" dirty="0" err="1" smtClean="0"/>
              <a:t>Newnham</a:t>
            </a:r>
            <a:r>
              <a:rPr lang="en-GB" dirty="0" smtClean="0"/>
              <a:t> College, in 1871. In Oxford, 1879 brought the foundation of Somerville, Lady Margaret Hall and the Society for Home Students, which eventually became St Anne's; followed in 1886 by St Hugh's and in 1892 by St Hilda's. </a:t>
            </a:r>
          </a:p>
          <a:p>
            <a:r>
              <a:rPr lang="en-GB" dirty="0" smtClean="0"/>
              <a:t>In 1900-1, there were 296 women students at Cambridge and 239 at Oxford. Women did not become full members of the university in Oxford until 1919 and in Cambridge until 1948.</a:t>
            </a:r>
          </a:p>
          <a:p>
            <a:r>
              <a:rPr lang="en-GB" dirty="0" smtClean="0"/>
              <a:t>Formal curriculum also changed with the creation of the Natural and Moral Sciences </a:t>
            </a:r>
            <a:r>
              <a:rPr lang="en-GB" dirty="0" err="1" smtClean="0"/>
              <a:t>Triposes</a:t>
            </a:r>
            <a:r>
              <a:rPr lang="en-GB" dirty="0" smtClean="0"/>
              <a:t> in Cambridge and of undergraduate courses in History </a:t>
            </a:r>
            <a:r>
              <a:rPr lang="en-GB" dirty="0" err="1" smtClean="0"/>
              <a:t>andLaw</a:t>
            </a:r>
            <a:r>
              <a:rPr lang="en-GB" dirty="0" smtClean="0"/>
              <a:t> in both universities. </a:t>
            </a:r>
          </a:p>
          <a:p>
            <a:endParaRPr lang="en-GB" dirty="0"/>
          </a:p>
        </p:txBody>
      </p:sp>
    </p:spTree>
    <p:extLst>
      <p:ext uri="{BB962C8B-B14F-4D97-AF65-F5344CB8AC3E}">
        <p14:creationId xmlns:p14="http://schemas.microsoft.com/office/powerpoint/2010/main" val="13533003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Formation of new universities</a:t>
            </a:r>
            <a:endParaRPr lang="en-GB" dirty="0"/>
          </a:p>
        </p:txBody>
      </p:sp>
      <p:sp>
        <p:nvSpPr>
          <p:cNvPr id="3" name="Content Placeholder 2"/>
          <p:cNvSpPr>
            <a:spLocks noGrp="1"/>
          </p:cNvSpPr>
          <p:nvPr>
            <p:ph idx="1"/>
          </p:nvPr>
        </p:nvSpPr>
        <p:spPr>
          <a:xfrm>
            <a:off x="251520" y="1340768"/>
            <a:ext cx="8229600" cy="4525963"/>
          </a:xfrm>
        </p:spPr>
        <p:txBody>
          <a:bodyPr>
            <a:normAutofit fontScale="70000" lnSpcReduction="20000"/>
          </a:bodyPr>
          <a:lstStyle/>
          <a:p>
            <a:r>
              <a:rPr lang="en-GB" dirty="0" smtClean="0"/>
              <a:t>1851 </a:t>
            </a:r>
            <a:r>
              <a:rPr lang="en-GB" dirty="0" err="1" smtClean="0"/>
              <a:t>Owen's</a:t>
            </a:r>
            <a:r>
              <a:rPr lang="en-GB" dirty="0" smtClean="0"/>
              <a:t> College, Manchester</a:t>
            </a:r>
          </a:p>
          <a:p>
            <a:r>
              <a:rPr lang="en-GB" dirty="0" smtClean="0"/>
              <a:t>1871 Newcastle</a:t>
            </a:r>
          </a:p>
          <a:p>
            <a:r>
              <a:rPr lang="en-GB" dirty="0" smtClean="0"/>
              <a:t>1872 University College of Wales, Aberystwyth</a:t>
            </a:r>
          </a:p>
          <a:p>
            <a:r>
              <a:rPr lang="en-GB" dirty="0" smtClean="0"/>
              <a:t>1874 Leeds</a:t>
            </a:r>
          </a:p>
          <a:p>
            <a:r>
              <a:rPr lang="en-GB" dirty="0" smtClean="0"/>
              <a:t>1874 Mason College, Birmingham</a:t>
            </a:r>
          </a:p>
          <a:p>
            <a:r>
              <a:rPr lang="en-GB" dirty="0" smtClean="0"/>
              <a:t>1876 Bristol</a:t>
            </a:r>
          </a:p>
          <a:p>
            <a:r>
              <a:rPr lang="en-GB" dirty="0" smtClean="0"/>
              <a:t>1879 Firth College, Sheffield</a:t>
            </a:r>
          </a:p>
          <a:p>
            <a:r>
              <a:rPr lang="en-GB" dirty="0" smtClean="0"/>
              <a:t>1881 Liverpool</a:t>
            </a:r>
          </a:p>
          <a:p>
            <a:r>
              <a:rPr lang="en-GB" dirty="0" smtClean="0"/>
              <a:t>1881 Nottingham</a:t>
            </a:r>
          </a:p>
          <a:p>
            <a:r>
              <a:rPr lang="en-GB" dirty="0" smtClean="0"/>
              <a:t>1883 Cardiff</a:t>
            </a:r>
          </a:p>
          <a:p>
            <a:r>
              <a:rPr lang="en-GB" dirty="0" smtClean="0"/>
              <a:t>1883 Bangor</a:t>
            </a:r>
          </a:p>
          <a:p>
            <a:r>
              <a:rPr lang="en-GB" dirty="0" smtClean="0"/>
              <a:t>1892 Reading</a:t>
            </a:r>
          </a:p>
          <a:p>
            <a:r>
              <a:rPr lang="en-GB" dirty="0" smtClean="0"/>
              <a:t>1902 Southampton</a:t>
            </a:r>
          </a:p>
          <a:p>
            <a:endParaRPr lang="en-GB" dirty="0"/>
          </a:p>
        </p:txBody>
      </p:sp>
      <p:sp>
        <p:nvSpPr>
          <p:cNvPr id="1025" name="Rectangle 1"/>
          <p:cNvSpPr>
            <a:spLocks noChangeArrowheads="1"/>
          </p:cNvSpPr>
          <p:nvPr/>
        </p:nvSpPr>
        <p:spPr bwMode="auto">
          <a:xfrm>
            <a:off x="4499992" y="3530624"/>
            <a:ext cx="3888432" cy="2246769"/>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sng" strike="noStrike" cap="none" normalizeH="0" baseline="0" dirty="0" smtClean="0">
                <a:ln>
                  <a:noFill/>
                </a:ln>
                <a:solidFill>
                  <a:srgbClr val="000000"/>
                </a:solidFill>
                <a:effectLst/>
                <a:latin typeface="+mj-lt"/>
                <a:ea typeface="Times New Roman" pitchFamily="18" charset="0"/>
              </a:rPr>
              <a:t>Full-time students </a:t>
            </a:r>
            <a:r>
              <a:rPr kumimoji="0" lang="en-GB" sz="2000" b="0" i="0" u="none" strike="noStrike" cap="none" normalizeH="0" baseline="0" dirty="0" smtClean="0">
                <a:ln>
                  <a:noFill/>
                </a:ln>
                <a:solidFill>
                  <a:srgbClr val="000000"/>
                </a:solidFill>
                <a:effectLst/>
                <a:latin typeface="+mj-lt"/>
                <a:ea typeface="Times New Roman" pitchFamily="18" charset="0"/>
              </a:rPr>
              <a:t>(outside</a:t>
            </a:r>
            <a:r>
              <a:rPr kumimoji="0" lang="en-GB" sz="2000" b="0" i="0" u="none" strike="noStrike" cap="none" normalizeH="0" dirty="0" smtClean="0">
                <a:ln>
                  <a:noFill/>
                </a:ln>
                <a:solidFill>
                  <a:srgbClr val="000000"/>
                </a:solidFill>
                <a:effectLst/>
                <a:latin typeface="+mj-lt"/>
                <a:ea typeface="Times New Roman" pitchFamily="18" charset="0"/>
              </a:rPr>
              <a:t> </a:t>
            </a:r>
            <a:r>
              <a:rPr kumimoji="0" lang="en-GB" sz="2000" b="0" i="0" u="none" strike="noStrike" cap="none" normalizeH="0" baseline="0" dirty="0" smtClean="0">
                <a:ln>
                  <a:noFill/>
                </a:ln>
                <a:solidFill>
                  <a:srgbClr val="000000"/>
                </a:solidFill>
                <a:effectLst/>
                <a:latin typeface="+mj-lt"/>
                <a:ea typeface="Times New Roman" pitchFamily="18" charset="0"/>
              </a:rPr>
              <a:t>Oxford and Cambridge)</a:t>
            </a:r>
            <a:r>
              <a:rPr lang="en-GB" sz="2000" dirty="0" smtClean="0">
                <a:latin typeface="+mj-lt"/>
              </a:rPr>
              <a:t> </a:t>
            </a:r>
          </a:p>
          <a:p>
            <a:pPr marL="0" marR="0" lvl="0" indent="0" algn="l" defTabSz="914400" rtl="0" eaLnBrk="1" fontAlgn="base" latinLnBrk="0" hangingPunct="1">
              <a:lnSpc>
                <a:spcPct val="100000"/>
              </a:lnSpc>
              <a:spcBef>
                <a:spcPct val="0"/>
              </a:spcBef>
              <a:spcAft>
                <a:spcPct val="0"/>
              </a:spcAft>
              <a:buClrTx/>
              <a:buSzTx/>
              <a:buFontTx/>
              <a:buNone/>
              <a:tabLst/>
            </a:pPr>
            <a:r>
              <a:rPr lang="en-GB" sz="2000" dirty="0" smtClean="0">
                <a:latin typeface="+mj-lt"/>
              </a:rPr>
              <a:t>England = </a:t>
            </a:r>
            <a:r>
              <a:rPr kumimoji="0" lang="en-GB" sz="2000" b="0" i="0" u="none" strike="noStrike" cap="none" normalizeH="0" baseline="0" dirty="0" smtClean="0">
                <a:ln>
                  <a:noFill/>
                </a:ln>
                <a:solidFill>
                  <a:srgbClr val="000000"/>
                </a:solidFill>
                <a:effectLst/>
                <a:latin typeface="+mj-lt"/>
                <a:ea typeface="Times New Roman" pitchFamily="18" charset="0"/>
              </a:rPr>
              <a:t>7,943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Wales = 1,253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Scotland</a:t>
            </a:r>
            <a:r>
              <a:rPr lang="en-GB" sz="2000" dirty="0" smtClean="0">
                <a:latin typeface="+mj-lt"/>
              </a:rPr>
              <a:t> = </a:t>
            </a:r>
            <a:r>
              <a:rPr kumimoji="0" lang="en-GB" sz="2000" b="0" i="0" u="none" strike="noStrike" cap="none" normalizeH="0" baseline="0" dirty="0" smtClean="0">
                <a:ln>
                  <a:noFill/>
                </a:ln>
                <a:solidFill>
                  <a:srgbClr val="000000"/>
                </a:solidFill>
                <a:effectLst/>
                <a:latin typeface="+mj-lt"/>
                <a:ea typeface="Times New Roman" pitchFamily="18" charset="0"/>
              </a:rPr>
              <a:t>5,151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000000"/>
                </a:solidFill>
                <a:effectLst/>
                <a:latin typeface="+mj-lt"/>
                <a:ea typeface="Times New Roman" pitchFamily="18" charset="0"/>
              </a:rPr>
              <a:t>Total = 14,347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2,749 were women. </a:t>
            </a:r>
            <a:endParaRPr kumimoji="0" lang="en-GB" sz="20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20944804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Social Composition of Oxford students (male)</a:t>
            </a:r>
            <a:endParaRPr lang="en-GB" dirty="0"/>
          </a:p>
        </p:txBody>
      </p:sp>
      <p:graphicFrame>
        <p:nvGraphicFramePr>
          <p:cNvPr id="4" name="Chart 3"/>
          <p:cNvGraphicFramePr/>
          <p:nvPr/>
        </p:nvGraphicFramePr>
        <p:xfrm>
          <a:off x="1331640" y="1556792"/>
          <a:ext cx="6192688" cy="3960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1193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Social Composition of Oxford students (female)</a:t>
            </a:r>
            <a:endParaRPr lang="en-GB"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8809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in universities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University of London in 1878 was the first university to admit women and University College London laid claim to be the first institution to run co-educational lessons. </a:t>
            </a:r>
          </a:p>
          <a:p>
            <a:r>
              <a:rPr lang="en-GB" dirty="0" smtClean="0"/>
              <a:t>Women had attended classes prior to this date. Some institutions </a:t>
            </a:r>
            <a:r>
              <a:rPr lang="en-GB" dirty="0" err="1" smtClean="0"/>
              <a:t>eg</a:t>
            </a:r>
            <a:r>
              <a:rPr lang="en-GB" dirty="0" smtClean="0"/>
              <a:t> St Andrews University had offered a higher certificate the LA, later LLA, Lady Literate in Arts to women students from 1876. </a:t>
            </a:r>
          </a:p>
          <a:p>
            <a:r>
              <a:rPr lang="en-GB" dirty="0" smtClean="0"/>
              <a:t>Apart from Oxford and Cambridge, Durham was the last university in England to admit women to its degrees. </a:t>
            </a:r>
          </a:p>
          <a:p>
            <a:r>
              <a:rPr lang="en-GB" dirty="0" smtClean="0"/>
              <a:t>In Scotland legislation between 1889 and 1892 empowered the four Scottish universities to admit women to classes and gain degrees. </a:t>
            </a:r>
          </a:p>
          <a:p>
            <a:r>
              <a:rPr lang="en-GB" dirty="0" smtClean="0"/>
              <a:t>The charter of the university of Wales, granted in 1893 stipulated women’s eligibility for degrees and also offices, stating specifically that they should be treated as full members off the university.  </a:t>
            </a:r>
          </a:p>
          <a:p>
            <a:r>
              <a:rPr lang="en-GB" dirty="0" smtClean="0"/>
              <a:t>Women were almost universally excluded from studying medicine </a:t>
            </a:r>
          </a:p>
          <a:p>
            <a:endParaRPr lang="en-GB" dirty="0"/>
          </a:p>
        </p:txBody>
      </p:sp>
    </p:spTree>
    <p:extLst>
      <p:ext uri="{BB962C8B-B14F-4D97-AF65-F5344CB8AC3E}">
        <p14:creationId xmlns:p14="http://schemas.microsoft.com/office/powerpoint/2010/main" val="12155783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Graduates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In Glasgow, 4 medical students received degrees from Queen Margaret College in 1894 and 2 received arts degrees in 1895. </a:t>
            </a:r>
          </a:p>
          <a:p>
            <a:r>
              <a:rPr lang="en-GB" dirty="0" smtClean="0"/>
              <a:t>In Aberdeen 4 women students obtained a BA in 1898. </a:t>
            </a:r>
          </a:p>
          <a:p>
            <a:r>
              <a:rPr lang="en-GB" dirty="0" smtClean="0"/>
              <a:t>4 women obtained degrees from the University of London in 1880 and 4 from Manchester in 1887. </a:t>
            </a:r>
          </a:p>
          <a:p>
            <a:r>
              <a:rPr lang="en-GB" dirty="0" smtClean="0"/>
              <a:t>From around 1900 the number of female students rose steadily, especially in arts departments. </a:t>
            </a:r>
          </a:p>
          <a:p>
            <a:r>
              <a:rPr lang="en-GB" dirty="0" smtClean="0"/>
              <a:t>Women represented 16% of students in 1900; 24% in 1920 and 27% in 1930. </a:t>
            </a:r>
            <a:endParaRPr lang="en-GB" dirty="0"/>
          </a:p>
        </p:txBody>
      </p:sp>
    </p:spTree>
    <p:extLst>
      <p:ext uri="{BB962C8B-B14F-4D97-AF65-F5344CB8AC3E}">
        <p14:creationId xmlns:p14="http://schemas.microsoft.com/office/powerpoint/2010/main" val="1185720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 - </a:t>
            </a:r>
            <a:r>
              <a:rPr lang="en-GB" dirty="0" err="1" smtClean="0"/>
              <a:t>Edgeworth</a:t>
            </a:r>
            <a:endParaRPr lang="en-GB" dirty="0"/>
          </a:p>
        </p:txBody>
      </p:sp>
      <p:sp>
        <p:nvSpPr>
          <p:cNvPr id="3" name="Content Placeholder 2"/>
          <p:cNvSpPr>
            <a:spLocks noGrp="1"/>
          </p:cNvSpPr>
          <p:nvPr>
            <p:ph idx="1"/>
          </p:nvPr>
        </p:nvSpPr>
        <p:spPr/>
        <p:txBody>
          <a:bodyPr>
            <a:normAutofit fontScale="77500" lnSpcReduction="20000"/>
          </a:bodyPr>
          <a:lstStyle/>
          <a:p>
            <a:endParaRPr lang="en-GB" dirty="0" smtClean="0"/>
          </a:p>
          <a:p>
            <a:r>
              <a:rPr lang="en-GB" dirty="0" smtClean="0"/>
              <a:t>Maria </a:t>
            </a:r>
            <a:r>
              <a:rPr lang="en-GB" dirty="0" err="1" smtClean="0"/>
              <a:t>Edgeworth</a:t>
            </a:r>
            <a:r>
              <a:rPr lang="en-GB" dirty="0" smtClean="0"/>
              <a:t> in </a:t>
            </a:r>
            <a:r>
              <a:rPr lang="en-GB" i="1" dirty="0" smtClean="0"/>
              <a:t>Letters for Literary Ladies</a:t>
            </a:r>
            <a:r>
              <a:rPr lang="en-GB" dirty="0" smtClean="0"/>
              <a:t> focussed on the issue of women’s education </a:t>
            </a:r>
          </a:p>
          <a:p>
            <a:r>
              <a:rPr lang="en-GB" dirty="0" smtClean="0"/>
              <a:t>Themes: to enlighten judgement, cultivate understanding and increase domestic happiness and the delights of home and family </a:t>
            </a:r>
          </a:p>
          <a:p>
            <a:r>
              <a:rPr lang="en-GB" dirty="0" smtClean="0"/>
              <a:t>In </a:t>
            </a:r>
            <a:r>
              <a:rPr lang="en-GB" i="1" dirty="0" smtClean="0"/>
              <a:t>Practical Education</a:t>
            </a:r>
            <a:r>
              <a:rPr lang="en-GB" dirty="0" smtClean="0"/>
              <a:t> written with her father, she detailed concern for the upbringing of young children from the earliest years, an upbringing which should be a gradual process of cultivating the moral instincts of the child, not just academic prowess. </a:t>
            </a:r>
          </a:p>
          <a:p>
            <a:r>
              <a:rPr lang="en-GB" dirty="0" smtClean="0"/>
              <a:t>She was criticised for neglecting the role of religious instruction in developing a child’s morals. </a:t>
            </a:r>
            <a:endParaRPr lang="en-GB"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Emily Davies</a:t>
            </a:r>
            <a:endParaRPr lang="en-GB" dirty="0"/>
          </a:p>
        </p:txBody>
      </p:sp>
      <p:sp>
        <p:nvSpPr>
          <p:cNvPr id="3" name="Content Placeholder 2"/>
          <p:cNvSpPr>
            <a:spLocks noGrp="1"/>
          </p:cNvSpPr>
          <p:nvPr>
            <p:ph idx="1"/>
          </p:nvPr>
        </p:nvSpPr>
        <p:spPr>
          <a:xfrm>
            <a:off x="457200" y="1600200"/>
            <a:ext cx="4258816" cy="4525963"/>
          </a:xfrm>
        </p:spPr>
        <p:txBody>
          <a:bodyPr>
            <a:normAutofit fontScale="62500" lnSpcReduction="20000"/>
          </a:bodyPr>
          <a:lstStyle/>
          <a:p>
            <a:r>
              <a:rPr lang="en-GB" dirty="0" smtClean="0"/>
              <a:t>Emily and her elder sister Jane were denied any serious schooling either at home or outside it</a:t>
            </a:r>
          </a:p>
          <a:p>
            <a:r>
              <a:rPr lang="en-GB" dirty="0" smtClean="0"/>
              <a:t>Linked to influential feminists: the </a:t>
            </a:r>
            <a:r>
              <a:rPr lang="en-GB" dirty="0" err="1" smtClean="0"/>
              <a:t>Langham</a:t>
            </a:r>
            <a:r>
              <a:rPr lang="en-GB" dirty="0" smtClean="0"/>
              <a:t> Place group in London. </a:t>
            </a:r>
          </a:p>
          <a:p>
            <a:r>
              <a:rPr lang="en-GB" dirty="0" smtClean="0"/>
              <a:t>Was secretary to the committee to secure the admission of women to university examinations. </a:t>
            </a:r>
          </a:p>
          <a:p>
            <a:r>
              <a:rPr lang="en-GB" dirty="0" smtClean="0"/>
              <a:t>1866 published </a:t>
            </a:r>
            <a:r>
              <a:rPr lang="en-GB" i="1" dirty="0" smtClean="0"/>
              <a:t>The Higher Education of Women</a:t>
            </a:r>
            <a:r>
              <a:rPr lang="en-GB" dirty="0" smtClean="0"/>
              <a:t> </a:t>
            </a:r>
          </a:p>
          <a:p>
            <a:r>
              <a:rPr lang="en-GB" dirty="0" smtClean="0"/>
              <a:t>1868 rented a villa at Hitchin, Hertfordshire, and the first five students taught by Cambridge dons came into residence there in October 1869. Thus began </a:t>
            </a:r>
            <a:r>
              <a:rPr lang="en-GB" dirty="0" err="1" smtClean="0"/>
              <a:t>Girton</a:t>
            </a:r>
            <a:r>
              <a:rPr lang="en-GB" dirty="0" smtClean="0"/>
              <a:t> College, Emily Davies's most enduring memorial.</a:t>
            </a:r>
          </a:p>
          <a:p>
            <a:endParaRPr lang="en-GB" dirty="0"/>
          </a:p>
        </p:txBody>
      </p:sp>
      <p:pic>
        <p:nvPicPr>
          <p:cNvPr id="25604" name="Picture 4" descr="http://t0.gstatic.com/images?q=tbn:ANd9GcTs80ROERUpsDWGgDrtdu7A2NAS-qm1EIScEI0QECk08iwiOfyXKw"/>
          <p:cNvPicPr>
            <a:picLocks noChangeAspect="1" noChangeArrowheads="1"/>
          </p:cNvPicPr>
          <p:nvPr/>
        </p:nvPicPr>
        <p:blipFill>
          <a:blip r:embed="rId3" cstate="print"/>
          <a:srcRect/>
          <a:stretch>
            <a:fillRect/>
          </a:stretch>
        </p:blipFill>
        <p:spPr bwMode="auto">
          <a:xfrm>
            <a:off x="5436096" y="1916832"/>
            <a:ext cx="2858634" cy="3816424"/>
          </a:xfrm>
          <a:prstGeom prst="rect">
            <a:avLst/>
          </a:prstGeom>
          <a:noFill/>
        </p:spPr>
      </p:pic>
    </p:spTree>
    <p:extLst>
      <p:ext uri="{BB962C8B-B14F-4D97-AF65-F5344CB8AC3E}">
        <p14:creationId xmlns:p14="http://schemas.microsoft.com/office/powerpoint/2010/main" val="18343224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Elizabeth Wordsworth</a:t>
            </a:r>
            <a:endParaRPr lang="en-GB" dirty="0"/>
          </a:p>
        </p:txBody>
      </p:sp>
      <p:sp>
        <p:nvSpPr>
          <p:cNvPr id="3" name="Content Placeholder 2"/>
          <p:cNvSpPr>
            <a:spLocks noGrp="1"/>
          </p:cNvSpPr>
          <p:nvPr>
            <p:ph idx="1"/>
          </p:nvPr>
        </p:nvSpPr>
        <p:spPr>
          <a:xfrm>
            <a:off x="4067944" y="1600200"/>
            <a:ext cx="4618856" cy="4525963"/>
          </a:xfrm>
        </p:spPr>
        <p:txBody>
          <a:bodyPr/>
          <a:lstStyle/>
          <a:p>
            <a:r>
              <a:rPr lang="en-GB" dirty="0" smtClean="0"/>
              <a:t>Educated by governesses</a:t>
            </a:r>
          </a:p>
          <a:p>
            <a:r>
              <a:rPr lang="en-GB" dirty="0" smtClean="0"/>
              <a:t>Became principal of Lady Margaret Hall</a:t>
            </a:r>
          </a:p>
          <a:p>
            <a:r>
              <a:rPr lang="en-GB" dirty="0" smtClean="0"/>
              <a:t>Established St Hughes</a:t>
            </a:r>
          </a:p>
          <a:p>
            <a:r>
              <a:rPr lang="en-GB" dirty="0" smtClean="0"/>
              <a:t>Member of anti-suffrage campaign</a:t>
            </a:r>
            <a:endParaRPr lang="en-GB" dirty="0"/>
          </a:p>
        </p:txBody>
      </p:sp>
      <p:pic>
        <p:nvPicPr>
          <p:cNvPr id="28674" name="Picture 2"/>
          <p:cNvPicPr>
            <a:picLocks noChangeAspect="1" noChangeArrowheads="1"/>
          </p:cNvPicPr>
          <p:nvPr/>
        </p:nvPicPr>
        <p:blipFill>
          <a:blip r:embed="rId3" cstate="print"/>
          <a:srcRect l="16008" t="15640" r="62992" b="44880"/>
          <a:stretch>
            <a:fillRect/>
          </a:stretch>
        </p:blipFill>
        <p:spPr bwMode="auto">
          <a:xfrm>
            <a:off x="1187624" y="1916832"/>
            <a:ext cx="2880320" cy="3384376"/>
          </a:xfrm>
          <a:prstGeom prst="rect">
            <a:avLst/>
          </a:prstGeom>
          <a:noFill/>
          <a:ln w="9525">
            <a:noFill/>
            <a:miter lim="800000"/>
            <a:headEnd/>
            <a:tailEnd/>
          </a:ln>
        </p:spPr>
      </p:pic>
    </p:spTree>
    <p:extLst>
      <p:ext uri="{BB962C8B-B14F-4D97-AF65-F5344CB8AC3E}">
        <p14:creationId xmlns:p14="http://schemas.microsoft.com/office/powerpoint/2010/main" val="12590523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For </a:t>
            </a:r>
            <a:r>
              <a:rPr lang="en-GB" dirty="0"/>
              <a:t>working class </a:t>
            </a:r>
            <a:r>
              <a:rPr lang="en-GB" dirty="0" smtClean="0"/>
              <a:t>children 19</a:t>
            </a:r>
            <a:r>
              <a:rPr lang="en-GB" baseline="30000" dirty="0" smtClean="0"/>
              <a:t>th</a:t>
            </a:r>
            <a:r>
              <a:rPr lang="en-GB" dirty="0" smtClean="0"/>
              <a:t> century was not necessarily one of progress</a:t>
            </a:r>
          </a:p>
          <a:p>
            <a:r>
              <a:rPr lang="en-GB" dirty="0" smtClean="0"/>
              <a:t>After 1870 curriculum (particularly for girls) </a:t>
            </a:r>
            <a:r>
              <a:rPr lang="en-GB" dirty="0"/>
              <a:t>in state schools became more limited </a:t>
            </a:r>
            <a:endParaRPr lang="en-GB" dirty="0" smtClean="0"/>
          </a:p>
          <a:p>
            <a:r>
              <a:rPr lang="en-GB" dirty="0" smtClean="0"/>
              <a:t>For </a:t>
            </a:r>
            <a:r>
              <a:rPr lang="en-GB" dirty="0"/>
              <a:t>middle class girls and women the 19</a:t>
            </a:r>
            <a:r>
              <a:rPr lang="en-GB" baseline="30000" dirty="0"/>
              <a:t>th</a:t>
            </a:r>
            <a:r>
              <a:rPr lang="en-GB" dirty="0"/>
              <a:t> century was a century of progress in education. </a:t>
            </a:r>
          </a:p>
          <a:p>
            <a:r>
              <a:rPr lang="en-GB" dirty="0"/>
              <a:t>Institutional focus in the new breed of private girls’ schools and the new women’s colleges. </a:t>
            </a:r>
          </a:p>
          <a:p>
            <a:r>
              <a:rPr lang="en-GB" dirty="0"/>
              <a:t>Where the two sexes were segregated then, women were able to sustain educational advances, however this retarded the progress and the standards of education of co-educational institutions. </a:t>
            </a:r>
          </a:p>
          <a:p>
            <a:r>
              <a:rPr lang="en-GB" dirty="0"/>
              <a:t>Public schools reinvigorated education of middle-class boys and instituted new culture of muscular Christianity and ‘moral’ manliness. </a:t>
            </a:r>
          </a:p>
          <a:p>
            <a:r>
              <a:rPr lang="en-GB" dirty="0"/>
              <a:t>Education reform linked with rise of feminism but not invariably so.</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ria Edgeworth's Library"/>
          <p:cNvPicPr>
            <a:picLocks noChangeAspect="1" noChangeArrowheads="1"/>
          </p:cNvPicPr>
          <p:nvPr/>
        </p:nvPicPr>
        <p:blipFill>
          <a:blip r:embed="rId3" cstate="print"/>
          <a:srcRect/>
          <a:stretch>
            <a:fillRect/>
          </a:stretch>
        </p:blipFill>
        <p:spPr bwMode="auto">
          <a:xfrm>
            <a:off x="3213228" y="836712"/>
            <a:ext cx="5628209" cy="3672408"/>
          </a:xfrm>
          <a:prstGeom prst="rect">
            <a:avLst/>
          </a:prstGeom>
          <a:noFill/>
        </p:spPr>
      </p:pic>
      <p:sp>
        <p:nvSpPr>
          <p:cNvPr id="5" name="Rectangle 4"/>
          <p:cNvSpPr/>
          <p:nvPr/>
        </p:nvSpPr>
        <p:spPr>
          <a:xfrm>
            <a:off x="323528" y="4869160"/>
            <a:ext cx="8496944" cy="923330"/>
          </a:xfrm>
          <a:prstGeom prst="rect">
            <a:avLst/>
          </a:prstGeom>
        </p:spPr>
        <p:txBody>
          <a:bodyPr wrap="square">
            <a:spAutoFit/>
          </a:bodyPr>
          <a:lstStyle/>
          <a:p>
            <a:r>
              <a:rPr lang="en-GB" dirty="0"/>
              <a:t>Maria </a:t>
            </a:r>
            <a:r>
              <a:rPr lang="en-GB" dirty="0" err="1"/>
              <a:t>Edgeworth's</a:t>
            </a:r>
            <a:r>
              <a:rPr lang="en-GB" dirty="0"/>
              <a:t> father was married four </a:t>
            </a:r>
            <a:r>
              <a:rPr lang="en-GB" dirty="0" smtClean="0"/>
              <a:t>times </a:t>
            </a:r>
            <a:r>
              <a:rPr lang="en-GB" dirty="0"/>
              <a:t>and had </a:t>
            </a:r>
            <a:r>
              <a:rPr lang="en-GB" dirty="0" smtClean="0"/>
              <a:t>twenty-two </a:t>
            </a:r>
            <a:r>
              <a:rPr lang="en-GB" dirty="0"/>
              <a:t>children. She was the eldest, and </a:t>
            </a:r>
            <a:r>
              <a:rPr lang="en-GB" dirty="0" smtClean="0"/>
              <a:t>her family responsibilities enabled </a:t>
            </a:r>
            <a:r>
              <a:rPr lang="en-GB" dirty="0"/>
              <a:t>her to practise </a:t>
            </a:r>
            <a:r>
              <a:rPr lang="en-GB" dirty="0" smtClean="0"/>
              <a:t>the </a:t>
            </a:r>
            <a:r>
              <a:rPr lang="en-GB" dirty="0"/>
              <a:t>precepts she embodied in her </a:t>
            </a:r>
            <a:r>
              <a:rPr lang="en-GB" dirty="0" smtClean="0"/>
              <a:t>writings</a:t>
            </a:r>
            <a:endParaRPr lang="en-GB" dirty="0"/>
          </a:p>
        </p:txBody>
      </p:sp>
      <p:pic>
        <p:nvPicPr>
          <p:cNvPr id="1028" name="Picture 4" descr="http://jameslogancourier.org/media/MCT/20071230-200px-Maria_Edgeworth.jpg"/>
          <p:cNvPicPr>
            <a:picLocks noChangeAspect="1" noChangeArrowheads="1"/>
          </p:cNvPicPr>
          <p:nvPr/>
        </p:nvPicPr>
        <p:blipFill>
          <a:blip r:embed="rId4" cstate="print"/>
          <a:srcRect/>
          <a:stretch>
            <a:fillRect/>
          </a:stretch>
        </p:blipFill>
        <p:spPr bwMode="auto">
          <a:xfrm>
            <a:off x="755576" y="1196752"/>
            <a:ext cx="1905000" cy="26384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 - Hamilton</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Elizabeth Hamilton wrote from Christian and moralist viewpoint. </a:t>
            </a:r>
          </a:p>
          <a:p>
            <a:r>
              <a:rPr lang="en-GB" dirty="0" smtClean="0"/>
              <a:t>Focused on ‘philosophy of common sense’ </a:t>
            </a:r>
          </a:p>
          <a:p>
            <a:r>
              <a:rPr lang="en-GB" dirty="0" smtClean="0"/>
              <a:t>Drew on new educational theories and the psychology of childhood. </a:t>
            </a:r>
          </a:p>
          <a:p>
            <a:r>
              <a:rPr lang="en-GB" dirty="0" smtClean="0"/>
              <a:t>Hamilton aimed to raise mothers from their ‘lethargy of quiescent indolence’: </a:t>
            </a:r>
            <a:br>
              <a:rPr lang="en-GB" dirty="0" smtClean="0"/>
            </a:br>
            <a:r>
              <a:rPr lang="en-GB" dirty="0" smtClean="0"/>
              <a:t/>
            </a:r>
            <a:br>
              <a:rPr lang="en-GB" dirty="0" smtClean="0"/>
            </a:br>
            <a:r>
              <a:rPr lang="en-GB" i="1" dirty="0" smtClean="0"/>
              <a:t>Nor can I, perhaps, plead the cause of my sex more effectively, than by explaining the influence of early education; and thus rendering it evident to every unprejudiced mind, that if women were so educated as to qualify them for the proper performance of this momentous duty, it would do more towards the progressive improvement of the species, than all the discoveries of science and the researches of philosophy.</a:t>
            </a:r>
          </a:p>
          <a:p>
            <a:endParaRPr lang="en-GB" i="1"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00178081.jpg"/>
          <p:cNvPicPr>
            <a:picLocks noChangeAspect="1" noChangeArrowheads="1"/>
          </p:cNvPicPr>
          <p:nvPr/>
        </p:nvPicPr>
        <p:blipFill>
          <a:blip r:embed="rId3" cstate="print"/>
          <a:srcRect/>
          <a:stretch>
            <a:fillRect/>
          </a:stretch>
        </p:blipFill>
        <p:spPr bwMode="auto">
          <a:xfrm>
            <a:off x="3347864" y="1268760"/>
            <a:ext cx="2400300" cy="2857500"/>
          </a:xfrm>
          <a:prstGeom prst="rect">
            <a:avLst/>
          </a:prstGeom>
          <a:noFill/>
        </p:spPr>
      </p:pic>
      <p:sp>
        <p:nvSpPr>
          <p:cNvPr id="5" name="Rectangle 4"/>
          <p:cNvSpPr/>
          <p:nvPr/>
        </p:nvSpPr>
        <p:spPr>
          <a:xfrm>
            <a:off x="971600" y="4725144"/>
            <a:ext cx="7200800" cy="1200329"/>
          </a:xfrm>
          <a:prstGeom prst="rect">
            <a:avLst/>
          </a:prstGeom>
        </p:spPr>
        <p:txBody>
          <a:bodyPr wrap="square">
            <a:spAutoFit/>
          </a:bodyPr>
          <a:lstStyle/>
          <a:p>
            <a:r>
              <a:rPr lang="en-GB" dirty="0"/>
              <a:t>Gary Kelly has summarized Hamilton's legacy as a writer who aimed “to intellectualize women's culture by popularizing, novelizing, and thereby disseminating philosophy, theology, and history, and doing so in a way that offered herself as model for the new intellectual-domestic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Hannah </a:t>
            </a:r>
            <a:r>
              <a:rPr lang="en-GB" dirty="0"/>
              <a:t>More </a:t>
            </a:r>
            <a:r>
              <a:rPr lang="en-GB" dirty="0" smtClean="0"/>
              <a:t>in </a:t>
            </a:r>
            <a:r>
              <a:rPr lang="en-GB" i="1" dirty="0" smtClean="0"/>
              <a:t>Strictures </a:t>
            </a:r>
            <a:r>
              <a:rPr lang="en-GB" i="1" dirty="0"/>
              <a:t>of Female Education</a:t>
            </a:r>
            <a:r>
              <a:rPr lang="en-GB" dirty="0"/>
              <a:t> </a:t>
            </a:r>
            <a:r>
              <a:rPr lang="en-GB" dirty="0" smtClean="0"/>
              <a:t>exhorted </a:t>
            </a:r>
            <a:r>
              <a:rPr lang="en-GB" dirty="0"/>
              <a:t>women of rank to encourage useful and principled education </a:t>
            </a:r>
            <a:r>
              <a:rPr lang="en-GB" dirty="0" smtClean="0"/>
              <a:t>‘</a:t>
            </a:r>
            <a:r>
              <a:rPr lang="en-GB" dirty="0"/>
              <a:t>to qualify them for the practical purposes of life’. </a:t>
            </a:r>
            <a:endParaRPr lang="en-GB" dirty="0" smtClean="0"/>
          </a:p>
          <a:p>
            <a:r>
              <a:rPr lang="en-GB" dirty="0" smtClean="0"/>
              <a:t>Richard </a:t>
            </a:r>
            <a:r>
              <a:rPr lang="en-GB" dirty="0"/>
              <a:t>Wright in 1799 in his ‘Letters on Women’ in the Unitarian periodical </a:t>
            </a:r>
            <a:r>
              <a:rPr lang="en-GB" i="1" dirty="0" err="1"/>
              <a:t>Univeralists</a:t>
            </a:r>
            <a:r>
              <a:rPr lang="en-GB" i="1" dirty="0"/>
              <a:t> Miscellany </a:t>
            </a:r>
            <a:r>
              <a:rPr lang="en-GB" dirty="0"/>
              <a:t>argued that women’s training for domestic life should not exclude them from intellectual or cultural activity. </a:t>
            </a:r>
            <a:endParaRPr lang="en-GB" dirty="0" smtClean="0"/>
          </a:p>
          <a:p>
            <a:r>
              <a:rPr lang="en-GB" dirty="0" smtClean="0"/>
              <a:t>In </a:t>
            </a:r>
            <a:r>
              <a:rPr lang="en-GB" dirty="0"/>
              <a:t>1822 </a:t>
            </a:r>
            <a:r>
              <a:rPr lang="en-GB" dirty="0" smtClean="0"/>
              <a:t>Harriet Martineau’s </a:t>
            </a:r>
            <a:r>
              <a:rPr lang="en-GB" dirty="0"/>
              <a:t>article ‘On Female Education’ put the case for the education for women which gave much greater scope for the development of their </a:t>
            </a:r>
            <a:r>
              <a:rPr lang="en-GB" dirty="0" smtClean="0"/>
              <a:t>potential. Martineau </a:t>
            </a:r>
            <a:r>
              <a:rPr lang="en-GB" dirty="0"/>
              <a:t>hoped to create a race of  ‘enlightened mothers’ and ‘rational companions’ for men. </a:t>
            </a:r>
          </a:p>
          <a:p>
            <a:r>
              <a:rPr lang="en-GB" dirty="0" smtClean="0"/>
              <a:t>William </a:t>
            </a:r>
            <a:r>
              <a:rPr lang="en-GB" dirty="0"/>
              <a:t>Bridges </a:t>
            </a:r>
            <a:r>
              <a:rPr lang="en-GB" dirty="0" smtClean="0"/>
              <a:t>Adams in </a:t>
            </a:r>
            <a:r>
              <a:rPr lang="en-GB" dirty="0"/>
              <a:t>his essay, </a:t>
            </a:r>
            <a:r>
              <a:rPr lang="en-GB" dirty="0" smtClean="0"/>
              <a:t>‘On </a:t>
            </a:r>
            <a:r>
              <a:rPr lang="en-GB" dirty="0"/>
              <a:t>the condition of women in England’ </a:t>
            </a:r>
            <a:r>
              <a:rPr lang="en-GB" dirty="0" smtClean="0"/>
              <a:t>denounced levels </a:t>
            </a:r>
            <a:r>
              <a:rPr lang="en-GB" dirty="0"/>
              <a:t>of education received by women at all levels of society, for: ‘women must be regarded and treated as the equals of men, in order to work the improvement of man himself</a:t>
            </a:r>
            <a:r>
              <a:rPr lang="en-GB" dirty="0" smtClean="0"/>
              <a:t>’.</a:t>
            </a:r>
            <a:r>
              <a:rPr lang="en-GB" dirty="0"/>
              <a:t> </a:t>
            </a:r>
          </a:p>
          <a:p>
            <a:r>
              <a:rPr lang="en-GB" dirty="0"/>
              <a:t>Mary Leman </a:t>
            </a:r>
            <a:r>
              <a:rPr lang="en-GB" dirty="0" err="1"/>
              <a:t>Grimstone</a:t>
            </a:r>
            <a:r>
              <a:rPr lang="en-GB" dirty="0"/>
              <a:t> a radical Unitarian and </a:t>
            </a:r>
            <a:r>
              <a:rPr lang="en-GB" dirty="0" err="1"/>
              <a:t>Owenite</a:t>
            </a:r>
            <a:r>
              <a:rPr lang="en-GB" dirty="0"/>
              <a:t> </a:t>
            </a:r>
            <a:r>
              <a:rPr lang="en-GB" dirty="0" smtClean="0"/>
              <a:t>argued </a:t>
            </a:r>
            <a:r>
              <a:rPr lang="en-GB" dirty="0"/>
              <a:t>t</a:t>
            </a:r>
            <a:r>
              <a:rPr lang="en-GB" dirty="0" smtClean="0"/>
              <a:t>he </a:t>
            </a:r>
            <a:r>
              <a:rPr lang="en-GB" dirty="0"/>
              <a:t>right kind of education would allow women to provide for themselves, marrying when they wished. </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Teacher training – Governesses and Higher Education</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In </a:t>
            </a:r>
            <a:r>
              <a:rPr lang="en-GB" dirty="0"/>
              <a:t>1843 the Governesses’ Benevolent Institution was founded which rapidly found itself involved in the qualifications of governesses. </a:t>
            </a:r>
            <a:endParaRPr lang="en-GB" dirty="0" smtClean="0"/>
          </a:p>
          <a:p>
            <a:r>
              <a:rPr lang="en-GB" dirty="0" smtClean="0"/>
              <a:t>In </a:t>
            </a:r>
            <a:r>
              <a:rPr lang="en-GB" dirty="0"/>
              <a:t>1847 F D Maurice and Charles Kingsley Maurice helped to organise a series of courses by nine lecturers connected with King’s College, London. Lectures were open not only to governesses but to all ladies. Examinations followed although the standard was more akin to secondary schools than to universities. </a:t>
            </a:r>
            <a:endParaRPr lang="en-GB" dirty="0" smtClean="0"/>
          </a:p>
          <a:p>
            <a:r>
              <a:rPr lang="en-GB" dirty="0" smtClean="0"/>
              <a:t>By </a:t>
            </a:r>
            <a:r>
              <a:rPr lang="en-GB" dirty="0"/>
              <a:t>1848 Queen’s College was established in Harley Street. Within 6 months Bedford College was founded through the </a:t>
            </a:r>
            <a:r>
              <a:rPr lang="en-GB" dirty="0" smtClean="0"/>
              <a:t>initiative </a:t>
            </a:r>
            <a:r>
              <a:rPr lang="en-GB" dirty="0"/>
              <a:t>of a wealthy widow, Elizabeth Reid who had initiated a series of lectures at her house in 1847 and from then on hoped to see her foundation achieve university status. </a:t>
            </a:r>
            <a:endParaRPr lang="en-GB" dirty="0" smtClean="0"/>
          </a:p>
          <a:p>
            <a:r>
              <a:rPr lang="en-GB" dirty="0" smtClean="0"/>
              <a:t>These initiatives were crucial </a:t>
            </a:r>
            <a:r>
              <a:rPr lang="en-GB" dirty="0"/>
              <a:t>to women of the early feminist movement. Among the original students at Queen’s college were Adelaide Procter, founding member of the </a:t>
            </a:r>
            <a:r>
              <a:rPr lang="en-GB" dirty="0" err="1"/>
              <a:t>Langham</a:t>
            </a:r>
            <a:r>
              <a:rPr lang="en-GB" dirty="0"/>
              <a:t> Place circle, Sophia Jex-Blake, the medical pioneer, Julia Wedgwood who became a lecturer at </a:t>
            </a:r>
            <a:r>
              <a:rPr lang="en-GB" dirty="0" err="1"/>
              <a:t>Girton</a:t>
            </a:r>
            <a:r>
              <a:rPr lang="en-GB" dirty="0"/>
              <a:t> College, Frances Mary Buss who founded North London Collegiate School for Girls and Dorothea Beale who transformed Cheltenham Ladies’ College. Barbara </a:t>
            </a:r>
            <a:r>
              <a:rPr lang="en-GB" dirty="0" err="1"/>
              <a:t>Bodichon</a:t>
            </a:r>
            <a:r>
              <a:rPr lang="en-GB" dirty="0"/>
              <a:t> also attended some of the early classes at Bedford College. </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9866</TotalTime>
  <Words>4213</Words>
  <Application>Microsoft Office PowerPoint</Application>
  <PresentationFormat>On-screen Show (4:3)</PresentationFormat>
  <Paragraphs>289</Paragraphs>
  <Slides>42</Slides>
  <Notes>41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Times New Roman</vt:lpstr>
      <vt:lpstr>Office Theme</vt:lpstr>
      <vt:lpstr>Gender and Education</vt:lpstr>
      <vt:lpstr>Overview</vt:lpstr>
      <vt:lpstr>Education pre-1870</vt:lpstr>
      <vt:lpstr>Pioneers - Edgeworth</vt:lpstr>
      <vt:lpstr>PowerPoint Presentation</vt:lpstr>
      <vt:lpstr>Pioneers - Hamilton</vt:lpstr>
      <vt:lpstr>PowerPoint Presentation</vt:lpstr>
      <vt:lpstr>Pioneers</vt:lpstr>
      <vt:lpstr>Teacher training – Governesses and Higher Education</vt:lpstr>
      <vt:lpstr>PowerPoint Presentation</vt:lpstr>
      <vt:lpstr>Teacher training - schools</vt:lpstr>
      <vt:lpstr>The Home and Colonial Training College trained 1500 teachers in a decade and developed a teacher-training course lasting six months. </vt:lpstr>
      <vt:lpstr>PowerPoint Presentation</vt:lpstr>
      <vt:lpstr>Pupil-teacher system</vt:lpstr>
      <vt:lpstr>Types of schools</vt:lpstr>
      <vt:lpstr>Literacy</vt:lpstr>
      <vt:lpstr>Occupational differentiation (Humphries)</vt:lpstr>
      <vt:lpstr>Literacy rates in rural parishes (Barry Reay)</vt:lpstr>
      <vt:lpstr>PowerPoint Presentation</vt:lpstr>
      <vt:lpstr>Working-class girls’ education</vt:lpstr>
      <vt:lpstr>1870 Education Act</vt:lpstr>
      <vt:lpstr>PowerPoint Presentation</vt:lpstr>
      <vt:lpstr>Middle class education (boys)</vt:lpstr>
      <vt:lpstr>PowerPoint Presentation</vt:lpstr>
      <vt:lpstr>Middle class education (girls)</vt:lpstr>
      <vt:lpstr>PowerPoint Presentation</vt:lpstr>
      <vt:lpstr>Pioneer – Frances Buss</vt:lpstr>
      <vt:lpstr>Pioneer – Dorothea Beale</vt:lpstr>
      <vt:lpstr>School Boards</vt:lpstr>
      <vt:lpstr>PowerPoint Presentation</vt:lpstr>
      <vt:lpstr>Early universities</vt:lpstr>
      <vt:lpstr>London University</vt:lpstr>
      <vt:lpstr>PowerPoint Presentation</vt:lpstr>
      <vt:lpstr>Oxbridge reform</vt:lpstr>
      <vt:lpstr>Formation of new universities</vt:lpstr>
      <vt:lpstr>Social Composition of Oxford students (male)</vt:lpstr>
      <vt:lpstr>Social Composition of Oxford students (female)</vt:lpstr>
      <vt:lpstr>Women in universities</vt:lpstr>
      <vt:lpstr>Women Graduates</vt:lpstr>
      <vt:lpstr>Pioneer – Emily Davies</vt:lpstr>
      <vt:lpstr>Pioneer – Elizabeth Wordsworth</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and Education</dc:title>
  <dc:creator>Sarah</dc:creator>
  <cp:lastModifiedBy>Amy Galvin-Elliott</cp:lastModifiedBy>
  <cp:revision>17</cp:revision>
  <cp:lastPrinted>2019-01-24T07:59:12Z</cp:lastPrinted>
  <dcterms:created xsi:type="dcterms:W3CDTF">2011-01-19T05:43:26Z</dcterms:created>
  <dcterms:modified xsi:type="dcterms:W3CDTF">2019-01-29T11:23:33Z</dcterms:modified>
</cp:coreProperties>
</file>