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6"/>
  </p:notesMasterIdLst>
  <p:sldIdLst>
    <p:sldId id="256" r:id="rId2"/>
    <p:sldId id="257" r:id="rId3"/>
    <p:sldId id="269" r:id="rId4"/>
    <p:sldId id="270" r:id="rId5"/>
    <p:sldId id="275" r:id="rId6"/>
    <p:sldId id="271" r:id="rId7"/>
    <p:sldId id="272" r:id="rId8"/>
    <p:sldId id="276" r:id="rId9"/>
    <p:sldId id="278" r:id="rId10"/>
    <p:sldId id="280" r:id="rId11"/>
    <p:sldId id="281" r:id="rId12"/>
    <p:sldId id="264" r:id="rId13"/>
    <p:sldId id="266" r:id="rId14"/>
    <p:sldId id="27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84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439BF-1F8E-461E-9698-B953B719FDD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05A78-1DFD-40EB-A65B-B57962F90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820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05A78-1DFD-40EB-A65B-B57962F905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331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05A78-1DFD-40EB-A65B-B57962F905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613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05A78-1DFD-40EB-A65B-B57962F905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869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05A78-1DFD-40EB-A65B-B57962F905E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735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05A78-1DFD-40EB-A65B-B57962F905E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537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05A78-1DFD-40EB-A65B-B57962F905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777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05A78-1DFD-40EB-A65B-B57962F905E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803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77064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12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27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410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391873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5937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6700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846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00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355991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2856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8415CFA-A706-4DB0-8192-9ED24DCD714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BF9E98E-1FD4-4402-B691-BA1B161A3ED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82659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30063-FF8D-461D-AFE7-18EB708626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Gender in Britain</a:t>
            </a:r>
            <a:br>
              <a:rPr lang="en-GB" dirty="0"/>
            </a:br>
            <a:r>
              <a:rPr lang="en-GB" dirty="0"/>
              <a:t>1918-1939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65A585-116B-4370-A0F4-9DEBA71F55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Week 22</a:t>
            </a:r>
          </a:p>
        </p:txBody>
      </p:sp>
    </p:spTree>
    <p:extLst>
      <p:ext uri="{BB962C8B-B14F-4D97-AF65-F5344CB8AC3E}">
        <p14:creationId xmlns:p14="http://schemas.microsoft.com/office/powerpoint/2010/main" val="3493559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6F194-6F1A-4037-A99A-EFD847361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0972" y="439058"/>
            <a:ext cx="9601200" cy="1485900"/>
          </a:xfrm>
        </p:spPr>
        <p:txBody>
          <a:bodyPr/>
          <a:lstStyle/>
          <a:p>
            <a:r>
              <a:rPr lang="en-GB" dirty="0"/>
              <a:t>Interwar feminism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D041D-D2F0-4587-B162-0CE68D9C6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288" y="1549399"/>
            <a:ext cx="11113456" cy="48695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800" dirty="0"/>
              <a:t>Traditionally overlooked by historians </a:t>
            </a:r>
          </a:p>
          <a:p>
            <a:pPr marL="0" indent="0">
              <a:buNone/>
            </a:pPr>
            <a:r>
              <a:rPr lang="en-GB" sz="2800" dirty="0"/>
              <a:t>(Caine: ‘Feminism and the woman citizen in the interwar years’).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Neglect due to:</a:t>
            </a:r>
          </a:p>
          <a:p>
            <a:pPr lvl="1"/>
            <a:r>
              <a:rPr lang="en-GB" sz="2800" dirty="0"/>
              <a:t>Eclipsed by pre-war suffragette movement.</a:t>
            </a:r>
          </a:p>
          <a:p>
            <a:pPr lvl="1"/>
            <a:r>
              <a:rPr lang="en-GB" sz="2800" dirty="0"/>
              <a:t>Notion campaigning stopped with vote -  goal achieved.</a:t>
            </a:r>
          </a:p>
          <a:p>
            <a:pPr lvl="1"/>
            <a:r>
              <a:rPr lang="en-GB" sz="2800" dirty="0"/>
              <a:t>Tame ideas- no threat to social structure- focus on motherhood and welfare.</a:t>
            </a:r>
          </a:p>
          <a:p>
            <a:pPr lvl="1"/>
            <a:r>
              <a:rPr lang="en-GB" sz="2800" dirty="0"/>
              <a:t>Tame activities- lobbying MPs, meeting, specialist publications- contrast to militancy.</a:t>
            </a:r>
          </a:p>
          <a:p>
            <a:pPr lvl="1"/>
            <a:r>
              <a:rPr lang="en-GB" sz="2800" dirty="0"/>
              <a:t>Divisions in feminist movement- lack of unity a cause for weakness? (e.g. </a:t>
            </a:r>
            <a:r>
              <a:rPr lang="en-GB" sz="2800" dirty="0" err="1"/>
              <a:t>Brittain</a:t>
            </a:r>
            <a:r>
              <a:rPr lang="en-GB" sz="2800" dirty="0"/>
              <a:t> v Rathbone)</a:t>
            </a:r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46467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52F1D-00A8-481F-9DA0-E584C1E56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Interwar feminism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B25B9-CEA1-4848-BF97-443D22DFF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1315" y="1828801"/>
            <a:ext cx="10457542" cy="4397828"/>
          </a:xfrm>
        </p:spPr>
        <p:txBody>
          <a:bodyPr>
            <a:normAutofit/>
          </a:bodyPr>
          <a:lstStyle/>
          <a:p>
            <a:r>
              <a:rPr lang="en-GB" sz="2800" dirty="0"/>
              <a:t>Historians more recently have been celebrating the diversity of the interwar feminist groups rather than emphasising ‘failure’.</a:t>
            </a:r>
          </a:p>
          <a:p>
            <a:endParaRPr lang="en-GB" sz="2800" dirty="0"/>
          </a:p>
          <a:p>
            <a:r>
              <a:rPr lang="en-GB" sz="2800" dirty="0"/>
              <a:t>At least 23 pieces of legislation were passed between 1918 and 1930 for which women's groups lobbied because they believed that they would promote gender equality. </a:t>
            </a:r>
          </a:p>
          <a:p>
            <a:endParaRPr lang="en-GB" sz="2800" dirty="0"/>
          </a:p>
          <a:p>
            <a:r>
              <a:rPr lang="en-GB" sz="2800" dirty="0"/>
              <a:t>There were new welfare measures, such as the first state pensions for widowed mothers and orphans (1925).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884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Society: Employment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2600" dirty="0"/>
              <a:t>Middle class women better educated. YET, marriage bar enforced.</a:t>
            </a:r>
          </a:p>
          <a:p>
            <a:r>
              <a:rPr lang="en-GB" sz="2600" dirty="0"/>
              <a:t>1930: 1 in 10 married women worked (most working class).</a:t>
            </a:r>
          </a:p>
          <a:p>
            <a:r>
              <a:rPr lang="en-GB" sz="2600" dirty="0"/>
              <a:t>Great Depression/General Strike – Young women contributing to household income. </a:t>
            </a:r>
          </a:p>
          <a:p>
            <a:r>
              <a:rPr lang="en-GB" sz="2600" dirty="0"/>
              <a:t>Working classes still in domestic service – 70% working women were servants.</a:t>
            </a:r>
          </a:p>
          <a:p>
            <a:r>
              <a:rPr lang="en-GB" sz="2600" dirty="0"/>
              <a:t>By 1931 </a:t>
            </a:r>
            <a:r>
              <a:rPr lang="en-GB" sz="2600" b="1" dirty="0"/>
              <a:t>10% </a:t>
            </a:r>
            <a:r>
              <a:rPr lang="en-GB" sz="2600" dirty="0"/>
              <a:t>of young women workers were shop assistants, and </a:t>
            </a:r>
            <a:r>
              <a:rPr lang="en-GB" sz="2600" b="1" dirty="0"/>
              <a:t>12.5% </a:t>
            </a:r>
            <a:r>
              <a:rPr lang="en-GB" sz="2600" dirty="0"/>
              <a:t>were clerks. </a:t>
            </a:r>
          </a:p>
          <a:p>
            <a:r>
              <a:rPr lang="en-GB" sz="2600" dirty="0"/>
              <a:t>Employment patterns differed by locality. In Northumberland, (mining) just </a:t>
            </a:r>
            <a:r>
              <a:rPr lang="en-GB" sz="2600" b="1" dirty="0"/>
              <a:t>43% of girls </a:t>
            </a:r>
            <a:r>
              <a:rPr lang="en-GB" sz="2600" dirty="0"/>
              <a:t>were in work in 1931, compared with </a:t>
            </a:r>
            <a:r>
              <a:rPr lang="en-GB" sz="2600" b="1" dirty="0"/>
              <a:t>78% of boys</a:t>
            </a:r>
            <a:r>
              <a:rPr lang="en-GB" sz="2600" dirty="0"/>
              <a:t>. </a:t>
            </a:r>
          </a:p>
          <a:p>
            <a:r>
              <a:rPr lang="en-GB" sz="2600" dirty="0"/>
              <a:t>In Blackburn (mill town) </a:t>
            </a:r>
            <a:r>
              <a:rPr lang="en-GB" sz="2600" b="1" dirty="0"/>
              <a:t>79% of both girls and boys </a:t>
            </a:r>
            <a:r>
              <a:rPr lang="en-GB" sz="2600" dirty="0"/>
              <a:t>were in the labour force in 1931. </a:t>
            </a:r>
          </a:p>
          <a:p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21291351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Society: Sexuality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2400" dirty="0"/>
              <a:t>Despite New Woman and Flapper, traditional moral ideals prevailed.</a:t>
            </a:r>
          </a:p>
          <a:p>
            <a:r>
              <a:rPr lang="en-GB" sz="2400" dirty="0"/>
              <a:t>The Eugenics Society </a:t>
            </a:r>
            <a:r>
              <a:rPr lang="en-GB" sz="2400" dirty="0" err="1"/>
              <a:t>est</a:t>
            </a:r>
            <a:r>
              <a:rPr lang="en-GB" sz="2400" dirty="0"/>
              <a:t>, 1907 viewed women as guardians of future British ‘race’. Disliked working women.</a:t>
            </a:r>
          </a:p>
          <a:p>
            <a:r>
              <a:rPr lang="en-GB" sz="2400" dirty="0"/>
              <a:t>The Mental Deficiency Act of 1913 gave local authorities powers over pregnant women who were homeless, destitute or ‘immoral’.</a:t>
            </a:r>
          </a:p>
          <a:p>
            <a:r>
              <a:rPr lang="en-GB" sz="2400" dirty="0"/>
              <a:t>There was an attempt in 1921 to criminalise lesbianism. The Obscene Publications legislation was used to repress </a:t>
            </a:r>
            <a:r>
              <a:rPr lang="en-GB" sz="2400" dirty="0" err="1"/>
              <a:t>Radclyffe</a:t>
            </a:r>
            <a:r>
              <a:rPr lang="en-GB" sz="2400" dirty="0"/>
              <a:t> Hall’s </a:t>
            </a:r>
            <a:r>
              <a:rPr lang="en-GB" sz="2400" i="1" dirty="0"/>
              <a:t>The Well of Loneliness</a:t>
            </a:r>
            <a:r>
              <a:rPr lang="en-GB" sz="2400" dirty="0"/>
              <a:t> written in 1928</a:t>
            </a:r>
          </a:p>
          <a:p>
            <a:r>
              <a:rPr lang="en-GB" sz="2400" dirty="0"/>
              <a:t>Marie Stopes founded a birth control clinic but contraception was controversial and its availability largely confined to middle and upper class women. </a:t>
            </a:r>
          </a:p>
          <a:p>
            <a:r>
              <a:rPr lang="en-GB" sz="2400" dirty="0"/>
              <a:t>Abortion remained illegal although in 1929 abortion permitted if the mother’s life was in danger. 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704949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F55A3-6B1A-476D-9DDB-6D4468B62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41494"/>
            <a:ext cx="9601200" cy="1485900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D1524-5259-4EE0-8EE3-CB24F6AA3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1682217"/>
            <a:ext cx="10264315" cy="4408548"/>
          </a:xfrm>
        </p:spPr>
        <p:txBody>
          <a:bodyPr/>
          <a:lstStyle/>
          <a:p>
            <a:r>
              <a:rPr lang="en-GB" sz="3200" dirty="0"/>
              <a:t>Period overlooked by militancy of Suffragettes and influence of 2</a:t>
            </a:r>
            <a:r>
              <a:rPr lang="en-GB" sz="3200" baseline="30000" dirty="0"/>
              <a:t>nd</a:t>
            </a:r>
            <a:r>
              <a:rPr lang="en-GB" sz="3200" dirty="0"/>
              <a:t> wave feminists in 1960s.</a:t>
            </a:r>
          </a:p>
          <a:p>
            <a:r>
              <a:rPr lang="en-GB" sz="3200" dirty="0"/>
              <a:t>Feminism overshadowed by global and economic events.</a:t>
            </a:r>
          </a:p>
          <a:p>
            <a:r>
              <a:rPr lang="en-GB" sz="3200" dirty="0"/>
              <a:t>Class divided feminists on new goals: elevate mothers or break professional class ceilings.</a:t>
            </a:r>
          </a:p>
          <a:p>
            <a:r>
              <a:rPr lang="en-GB" sz="3200" dirty="0"/>
              <a:t>Despite a change in women's role in politics progress in society limited.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547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Overview: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4000" dirty="0"/>
              <a:t>Politics. </a:t>
            </a:r>
          </a:p>
          <a:p>
            <a:endParaRPr lang="en-GB" sz="4000" dirty="0"/>
          </a:p>
          <a:p>
            <a:r>
              <a:rPr lang="en-GB" sz="4000" dirty="0"/>
              <a:t>Feminism.</a:t>
            </a:r>
          </a:p>
          <a:p>
            <a:endParaRPr lang="en-GB" sz="4000" dirty="0"/>
          </a:p>
          <a:p>
            <a:r>
              <a:rPr lang="en-GB" sz="4000" dirty="0"/>
              <a:t>Society</a:t>
            </a:r>
          </a:p>
          <a:p>
            <a:pPr marL="0" indent="0">
              <a:buNone/>
            </a:pPr>
            <a:endParaRPr lang="en-GB" sz="4000" dirty="0"/>
          </a:p>
          <a:p>
            <a:r>
              <a:rPr lang="en-GB" sz="4000" dirty="0"/>
              <a:t>Conclusions.</a:t>
            </a:r>
          </a:p>
        </p:txBody>
      </p:sp>
    </p:spTree>
    <p:extLst>
      <p:ext uri="{BB962C8B-B14F-4D97-AF65-F5344CB8AC3E}">
        <p14:creationId xmlns:p14="http://schemas.microsoft.com/office/powerpoint/2010/main" val="3897897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DA36E-999E-458A-9B39-E763AE026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512" y="132127"/>
            <a:ext cx="10905688" cy="1485900"/>
          </a:xfrm>
        </p:spPr>
        <p:txBody>
          <a:bodyPr/>
          <a:lstStyle/>
          <a:p>
            <a:r>
              <a:rPr lang="en-GB" dirty="0"/>
              <a:t>Impact of female suffrage on interwar politics: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81159-B5D9-48B0-A723-CBD010F23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287" y="1618027"/>
            <a:ext cx="11249317" cy="5000887"/>
          </a:xfrm>
        </p:spPr>
        <p:txBody>
          <a:bodyPr>
            <a:normAutofit lnSpcReduction="10000"/>
          </a:bodyPr>
          <a:lstStyle/>
          <a:p>
            <a:r>
              <a:rPr lang="en-GB" sz="2800" dirty="0"/>
              <a:t>1918 Representation of the People Act - immediate impact on politics. </a:t>
            </a:r>
          </a:p>
          <a:p>
            <a:r>
              <a:rPr lang="en-GB" sz="2800" dirty="0"/>
              <a:t>Sudden flurry of legislation concerned with status and welfare of women.</a:t>
            </a:r>
          </a:p>
          <a:p>
            <a:pPr lvl="1"/>
            <a:r>
              <a:rPr lang="en-GB" sz="2800" b="1" i="0" dirty="0"/>
              <a:t>Sex Disqualification Removal Act, 1919 </a:t>
            </a:r>
            <a:r>
              <a:rPr lang="en-GB" sz="2800" i="0" dirty="0"/>
              <a:t>enabled entry to certain professions.</a:t>
            </a:r>
          </a:p>
          <a:p>
            <a:pPr lvl="1"/>
            <a:r>
              <a:rPr lang="en-GB" sz="2800" i="0" dirty="0"/>
              <a:t>In 1918, child maintenance for illegitimate children increased from five to ten shillings a week.</a:t>
            </a:r>
          </a:p>
          <a:p>
            <a:pPr lvl="1"/>
            <a:r>
              <a:rPr lang="en-GB" sz="2800" b="1" i="0" dirty="0"/>
              <a:t>The Midwives Amending Act,</a:t>
            </a:r>
            <a:r>
              <a:rPr lang="en-GB" sz="2800" i="0" dirty="0"/>
              <a:t> the </a:t>
            </a:r>
            <a:r>
              <a:rPr lang="en-GB" sz="2800" b="1" i="0" dirty="0"/>
              <a:t>Nurses Registration Act, </a:t>
            </a:r>
            <a:r>
              <a:rPr lang="en-GB" sz="2800" i="0" dirty="0"/>
              <a:t>and the </a:t>
            </a:r>
            <a:r>
              <a:rPr lang="en-GB" sz="2800" b="1" i="0" dirty="0"/>
              <a:t>Maternity and Child Welfare Act,</a:t>
            </a:r>
            <a:r>
              <a:rPr lang="en-GB" sz="2800" i="0" dirty="0"/>
              <a:t> improved health and welfare facilities for mothers and children.</a:t>
            </a:r>
          </a:p>
          <a:p>
            <a:pPr lvl="1"/>
            <a:r>
              <a:rPr lang="en-GB" sz="2800" i="0" dirty="0"/>
              <a:t>The </a:t>
            </a:r>
            <a:r>
              <a:rPr lang="en-GB" sz="2800" b="1" i="0" dirty="0"/>
              <a:t>Industrial Courts Act, 1919</a:t>
            </a:r>
            <a:r>
              <a:rPr lang="en-GB" sz="2800" i="0" dirty="0"/>
              <a:t>, appointed women to newly established courts of arbitration on pay and working conditions.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673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6786B-0FE3-4C40-8866-C7045D0AC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Millicent Fawcett…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D1219-38A9-4C37-B0FF-8177196DD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i="1" dirty="0"/>
              <a:t>“We did not, except as a symbol of free citizenship, value [the vote] as a thing good in itself . . . but for the sake of equal laws, the enlarged opportunities, the improved status of women which we knew it involved. We worked for it . . . because . . . it would benefit not women only, but the whole community . . . </a:t>
            </a:r>
            <a:r>
              <a:rPr lang="en-GB" sz="3200" b="1" i="1" dirty="0"/>
              <a:t>it was the cause of men, women and children</a:t>
            </a:r>
            <a:r>
              <a:rPr lang="en-GB" sz="3200" i="1" dirty="0"/>
              <a:t>.”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448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1A735-2435-453A-B028-693E7C6DA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164" y="113427"/>
            <a:ext cx="9601200" cy="877173"/>
          </a:xfrm>
        </p:spPr>
        <p:txBody>
          <a:bodyPr/>
          <a:lstStyle/>
          <a:p>
            <a:r>
              <a:rPr lang="en-GB" dirty="0"/>
              <a:t>Women’s influence on interwar politics.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589CA-C580-43F8-AEC2-27D7FABC9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896" y="990600"/>
            <a:ext cx="11279927" cy="5753973"/>
          </a:xfrm>
        </p:spPr>
        <p:txBody>
          <a:bodyPr>
            <a:normAutofit fontScale="92500" lnSpcReduction="20000"/>
          </a:bodyPr>
          <a:lstStyle/>
          <a:p>
            <a:r>
              <a:rPr lang="en-GB" sz="2600" dirty="0"/>
              <a:t>Local government: In 1937 sixteen percent of London borough councillors were female and women made up five per cent of the membership of other councils.</a:t>
            </a:r>
          </a:p>
          <a:p>
            <a:pPr marL="0" indent="0">
              <a:buNone/>
            </a:pPr>
            <a:r>
              <a:rPr lang="en-GB" sz="2600" dirty="0"/>
              <a:t>1918</a:t>
            </a:r>
          </a:p>
          <a:p>
            <a:r>
              <a:rPr lang="en-GB" sz="2600" dirty="0"/>
              <a:t>Commentators expressed unease and uncertainty about women's voting preferences and perceived women as politically powerful despite their small numbers in parliament </a:t>
            </a:r>
          </a:p>
          <a:p>
            <a:r>
              <a:rPr lang="en-GB" sz="2600" dirty="0"/>
              <a:t>The press treated ‘women voters’ as a single bloc whilst male voters were differentiated by class, occupation.</a:t>
            </a:r>
          </a:p>
          <a:p>
            <a:r>
              <a:rPr lang="en-GB" sz="2600" dirty="0"/>
              <a:t>Yet, of those women granted the vote in 1918 the majority voted Conservative.</a:t>
            </a:r>
          </a:p>
          <a:p>
            <a:pPr marL="0" indent="0">
              <a:buNone/>
            </a:pPr>
            <a:r>
              <a:rPr lang="en-GB" sz="2600" dirty="0"/>
              <a:t>1928</a:t>
            </a:r>
          </a:p>
          <a:p>
            <a:r>
              <a:rPr lang="en-GB" sz="2600" dirty="0"/>
              <a:t>Lord </a:t>
            </a:r>
            <a:r>
              <a:rPr lang="en-GB" sz="2600" dirty="0" err="1"/>
              <a:t>Rothermere</a:t>
            </a:r>
            <a:r>
              <a:rPr lang="en-GB" sz="2600" dirty="0"/>
              <a:t> (owner of </a:t>
            </a:r>
            <a:r>
              <a:rPr lang="en-GB" sz="2600" i="1" dirty="0"/>
              <a:t>Daily Mail</a:t>
            </a:r>
            <a:r>
              <a:rPr lang="en-GB" sz="2600" dirty="0"/>
              <a:t>) convinced that </a:t>
            </a:r>
            <a:r>
              <a:rPr lang="en-GB" sz="2600" b="1" dirty="0"/>
              <a:t>young</a:t>
            </a:r>
            <a:r>
              <a:rPr lang="en-GB" sz="2600" dirty="0"/>
              <a:t> women enfranchised in 1928 would vote socialist. </a:t>
            </a:r>
          </a:p>
          <a:p>
            <a:r>
              <a:rPr lang="en-GB" sz="2600" dirty="0"/>
              <a:t>Labour did increase its poll in 1929 election by 3 million and Conservatives by only 600,00. </a:t>
            </a:r>
          </a:p>
          <a:p>
            <a:r>
              <a:rPr lang="en-GB" sz="2600" dirty="0"/>
              <a:t>No great shake up of political system.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5436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AB606-DFBE-4300-B6AF-24EB009D7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Women’s influence on interwar politics politics…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56C56-2544-4260-B931-42104E601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2400" dirty="0"/>
              <a:t>The Parliament Qualification of Women Act (1918):  allowed women to become MPs. </a:t>
            </a:r>
          </a:p>
          <a:p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woman elected was </a:t>
            </a:r>
            <a:r>
              <a:rPr lang="en-GB" sz="2400" b="1" dirty="0"/>
              <a:t>Constance </a:t>
            </a:r>
            <a:r>
              <a:rPr lang="en-GB" sz="2400" b="1" dirty="0" err="1"/>
              <a:t>Markievicz</a:t>
            </a:r>
            <a:r>
              <a:rPr lang="en-GB" sz="2400" b="1" dirty="0"/>
              <a:t> </a:t>
            </a:r>
            <a:r>
              <a:rPr lang="en-GB" sz="2400" dirty="0"/>
              <a:t>in 1918. Yet, as a member of Sinn Fein, she did not take her seat.</a:t>
            </a:r>
          </a:p>
          <a:p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women to take her seat was Nancy Astor in 1919. </a:t>
            </a:r>
          </a:p>
          <a:p>
            <a:r>
              <a:rPr lang="en-GB" sz="2400" dirty="0"/>
              <a:t>Conservative MP for the Plymouth Sutton following husband, Waldorf Astor’s appointment to peerage. </a:t>
            </a:r>
          </a:p>
          <a:p>
            <a:r>
              <a:rPr lang="en-GB" sz="2400" dirty="0"/>
              <a:t>Retained seat until she stood down in 1945. </a:t>
            </a:r>
          </a:p>
          <a:p>
            <a:r>
              <a:rPr lang="en-GB" sz="2400" dirty="0"/>
              <a:t>Not a Suffragette!</a:t>
            </a:r>
          </a:p>
          <a:p>
            <a:r>
              <a:rPr lang="en-GB" sz="2400" dirty="0"/>
              <a:t>Yet, advocate for ‘women’s issues’ while husband fought for female entry to House of Lords.</a:t>
            </a:r>
          </a:p>
        </p:txBody>
      </p:sp>
    </p:spTree>
    <p:extLst>
      <p:ext uri="{BB962C8B-B14F-4D97-AF65-F5344CB8AC3E}">
        <p14:creationId xmlns:p14="http://schemas.microsoft.com/office/powerpoint/2010/main" val="3265279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B39A1-5651-46DD-86FD-6C2616EE3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Meanwhile, interwar feminism 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3263C-94BF-44F3-B5C3-D53EB655A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3200" dirty="0"/>
              <a:t>1919: Millicent Garret Fawcett resigned as leader of NUWSS (AKA National Union of Societies for Equal Citizenship) as focused on broad agenda not just franchise. Replaced by Eleanor Rathbone. </a:t>
            </a:r>
          </a:p>
          <a:p>
            <a:r>
              <a:rPr lang="en-GB" sz="3200" dirty="0"/>
              <a:t>Rathbone did not promote gender equality but an equal valuation of different gender roles. Her major campaign was for sizable family allowances paid to mothers. </a:t>
            </a:r>
          </a:p>
          <a:p>
            <a:r>
              <a:rPr lang="en-GB" sz="3200" dirty="0"/>
              <a:t>Her campaigns lost popularity and the women’s movement fragmented in the interwar period. The 478 original branches were reduced to 90 by 1929 and 48 by 1935.</a:t>
            </a:r>
          </a:p>
          <a:p>
            <a:endParaRPr lang="en-GB" sz="1700" dirty="0"/>
          </a:p>
          <a:p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1337655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BED6E-FEE2-4B1C-8584-C5301E71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Vera </a:t>
            </a:r>
            <a:r>
              <a:rPr lang="en-GB" dirty="0" err="1"/>
              <a:t>Brittain</a:t>
            </a:r>
            <a:r>
              <a:rPr lang="en-GB" dirty="0"/>
              <a:t> (1893-1970)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E58FE-612C-471A-BC0A-7B58F2E7F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/>
              <a:t>Feminist and passivist</a:t>
            </a:r>
          </a:p>
          <a:p>
            <a:r>
              <a:rPr lang="en-GB" sz="2800" dirty="0"/>
              <a:t>Experienced tragedy in WWI when working as a nurse – dead brother, friend and fiancé.</a:t>
            </a:r>
          </a:p>
          <a:p>
            <a:r>
              <a:rPr lang="en-GB" sz="2800" i="1" dirty="0"/>
              <a:t>Testament of Youth </a:t>
            </a:r>
            <a:r>
              <a:rPr lang="en-GB" sz="2800" dirty="0"/>
              <a:t>– autobiography </a:t>
            </a:r>
          </a:p>
          <a:p>
            <a:pPr lvl="1"/>
            <a:r>
              <a:rPr lang="en-GB" sz="2800" dirty="0"/>
              <a:t>Edwardian middle class family and domestic ideology.</a:t>
            </a:r>
          </a:p>
          <a:p>
            <a:pPr lvl="1"/>
            <a:r>
              <a:rPr lang="en-GB" sz="2800" dirty="0"/>
              <a:t>WWI bereavement, futility of war and nursing</a:t>
            </a:r>
          </a:p>
          <a:p>
            <a:pPr lvl="1"/>
            <a:r>
              <a:rPr lang="en-GB" sz="2800" dirty="0"/>
              <a:t>Student at Oxford- ambition to be writer.</a:t>
            </a:r>
          </a:p>
          <a:p>
            <a:pPr lvl="1"/>
            <a:r>
              <a:rPr lang="en-GB" sz="2800" dirty="0"/>
              <a:t>Post war marriage and activism.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408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Brittain</a:t>
            </a:r>
            <a:r>
              <a:rPr lang="en-GB" dirty="0"/>
              <a:t> and Feminism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 err="1"/>
              <a:t>Brittain</a:t>
            </a:r>
            <a:r>
              <a:rPr lang="en-GB" sz="2400" dirty="0"/>
              <a:t> met Winnifred </a:t>
            </a:r>
            <a:r>
              <a:rPr lang="en-GB" sz="2400" dirty="0" err="1"/>
              <a:t>Holtby</a:t>
            </a:r>
            <a:r>
              <a:rPr lang="en-GB" sz="2400" dirty="0"/>
              <a:t> at University, lived together later in life.</a:t>
            </a:r>
          </a:p>
          <a:p>
            <a:r>
              <a:rPr lang="en-GB" sz="2400" dirty="0"/>
              <a:t>Associated with active feminists working in London </a:t>
            </a:r>
          </a:p>
          <a:p>
            <a:r>
              <a:rPr lang="en-GB" sz="2400" dirty="0" err="1"/>
              <a:t>Brittain</a:t>
            </a:r>
            <a:r>
              <a:rPr lang="en-GB" sz="2400" dirty="0"/>
              <a:t> and </a:t>
            </a:r>
            <a:r>
              <a:rPr lang="en-GB" sz="2400" dirty="0" err="1"/>
              <a:t>Holtby</a:t>
            </a:r>
            <a:r>
              <a:rPr lang="en-GB" sz="2400" b="1" dirty="0"/>
              <a:t> </a:t>
            </a:r>
            <a:r>
              <a:rPr lang="en-GB" sz="2400" dirty="0"/>
              <a:t>began to work for the Six Point Group </a:t>
            </a:r>
            <a:r>
              <a:rPr lang="en-GB" sz="2400" dirty="0" err="1"/>
              <a:t>est</a:t>
            </a:r>
            <a:r>
              <a:rPr lang="en-GB" sz="2400" dirty="0"/>
              <a:t> 1921.</a:t>
            </a:r>
          </a:p>
          <a:p>
            <a:r>
              <a:rPr lang="en-GB" sz="2400" dirty="0"/>
              <a:t>Six goals: widow’s pension, equal parental rights, tighter laws on child assault and unmarried mothers, equal pay for teachers and equal opportunities in the Civil Service.</a:t>
            </a:r>
          </a:p>
          <a:p>
            <a:r>
              <a:rPr lang="en-GB" sz="2400" dirty="0"/>
              <a:t>Middle class goals – career focused goals.</a:t>
            </a:r>
          </a:p>
          <a:p>
            <a:r>
              <a:rPr lang="en-GB" sz="2400" dirty="0" err="1"/>
              <a:t>Holtby</a:t>
            </a:r>
            <a:r>
              <a:rPr lang="en-GB" sz="2400" dirty="0"/>
              <a:t> became a director of feminist journal </a:t>
            </a:r>
            <a:r>
              <a:rPr lang="en-GB" sz="2400" i="1" dirty="0"/>
              <a:t>Time and Tide</a:t>
            </a:r>
            <a:r>
              <a:rPr lang="en-GB" sz="2400" dirty="0"/>
              <a:t> in 1926 and </a:t>
            </a:r>
            <a:r>
              <a:rPr lang="en-GB" sz="2400" dirty="0" err="1"/>
              <a:t>Brittain</a:t>
            </a:r>
            <a:r>
              <a:rPr lang="en-GB" sz="2400" dirty="0"/>
              <a:t> was a regular contributor.</a:t>
            </a:r>
          </a:p>
        </p:txBody>
      </p:sp>
    </p:spTree>
    <p:extLst>
      <p:ext uri="{BB962C8B-B14F-4D97-AF65-F5344CB8AC3E}">
        <p14:creationId xmlns:p14="http://schemas.microsoft.com/office/powerpoint/2010/main" val="276144427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289</TotalTime>
  <Words>1150</Words>
  <Application>Microsoft Office PowerPoint</Application>
  <PresentationFormat>Widescreen</PresentationFormat>
  <Paragraphs>99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Franklin Gothic Book</vt:lpstr>
      <vt:lpstr>Crop</vt:lpstr>
      <vt:lpstr>Gender in Britain 1918-1939</vt:lpstr>
      <vt:lpstr>Overview: </vt:lpstr>
      <vt:lpstr>Impact of female suffrage on interwar politics:</vt:lpstr>
      <vt:lpstr>Millicent Fawcett…</vt:lpstr>
      <vt:lpstr>Women’s influence on interwar politics.</vt:lpstr>
      <vt:lpstr>Women’s influence on interwar politics politics…</vt:lpstr>
      <vt:lpstr>Meanwhile, interwar feminism ...</vt:lpstr>
      <vt:lpstr>Vera Brittain (1893-1970)</vt:lpstr>
      <vt:lpstr>Brittain and Feminism</vt:lpstr>
      <vt:lpstr>Interwar feminism</vt:lpstr>
      <vt:lpstr>Interwar feminism</vt:lpstr>
      <vt:lpstr>Society: Employment</vt:lpstr>
      <vt:lpstr>Society: Sexuality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in Interwar Britain</dc:title>
  <dc:creator>Carys Howells</dc:creator>
  <cp:lastModifiedBy>Carys Howells</cp:lastModifiedBy>
  <cp:revision>35</cp:revision>
  <dcterms:created xsi:type="dcterms:W3CDTF">2018-04-19T12:20:43Z</dcterms:created>
  <dcterms:modified xsi:type="dcterms:W3CDTF">2018-05-02T07:36:23Z</dcterms:modified>
</cp:coreProperties>
</file>