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9"/>
  </p:notesMasterIdLst>
  <p:sldIdLst>
    <p:sldId id="256" r:id="rId2"/>
    <p:sldId id="257" r:id="rId3"/>
    <p:sldId id="271" r:id="rId4"/>
    <p:sldId id="261" r:id="rId5"/>
    <p:sldId id="264" r:id="rId6"/>
    <p:sldId id="265" r:id="rId7"/>
    <p:sldId id="269" r:id="rId8"/>
    <p:sldId id="270" r:id="rId9"/>
    <p:sldId id="258" r:id="rId10"/>
    <p:sldId id="259" r:id="rId11"/>
    <p:sldId id="260" r:id="rId12"/>
    <p:sldId id="272" r:id="rId13"/>
    <p:sldId id="273" r:id="rId14"/>
    <p:sldId id="262" r:id="rId15"/>
    <p:sldId id="274" r:id="rId16"/>
    <p:sldId id="263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74E7F-42F1-4951-9740-790E5F169C90}" type="datetimeFigureOut">
              <a:rPr lang="en-GB" smtClean="0"/>
              <a:t>27/02/2018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D2B93-31E2-42A9-9A5D-37EE0AFBB9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650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62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50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549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4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233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206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639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4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15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D2B93-31E2-42A9-9A5D-37EE0AFBB91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09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39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46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74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9490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404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792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38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866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95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27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29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14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5304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88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49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79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9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8B79009-16BE-4F95-BAC7-4FDF94D5C7E5}" type="datetimeFigureOut">
              <a:rPr lang="en-GB" smtClean="0"/>
              <a:t>27/02/2018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94AC071-1E40-4938-A73B-E9FDD265B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9418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323FE-4C6F-4419-8667-EE05920B0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dirty="0"/>
              <a:t>Leisure and Pastimes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FF615-4897-462D-8C77-CE228576D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4852" y="5573722"/>
            <a:ext cx="9440034" cy="1049867"/>
          </a:xfrm>
        </p:spPr>
        <p:txBody>
          <a:bodyPr>
            <a:normAutofit/>
          </a:bodyPr>
          <a:lstStyle/>
          <a:p>
            <a:r>
              <a:rPr lang="en-GB" sz="2800" dirty="0"/>
              <a:t>Week 18</a:t>
            </a:r>
          </a:p>
        </p:txBody>
      </p:sp>
    </p:spTree>
    <p:extLst>
      <p:ext uri="{BB962C8B-B14F-4D97-AF65-F5344CB8AC3E}">
        <p14:creationId xmlns:p14="http://schemas.microsoft.com/office/powerpoint/2010/main" val="2246514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AEF8F-5E93-458A-B862-4C76E877E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Leisure as social control.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67ACB-5BE3-4C9F-9360-79F0C596E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3200" dirty="0"/>
              <a:t>Fears of social unrest and concerns of poor health of nation (post Boer War).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Policing nation’s morality against upper class corruption and working class ignorance led to regulation of leisure  (Stephen Hall Clark).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Campaigns against vice hit class extremes.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Many people lived with employers who regulated leisure and personal lives. Even reading censored and monitored. (M. Beetham, </a:t>
            </a:r>
            <a:r>
              <a:rPr lang="en-GB" sz="3200" i="1" dirty="0"/>
              <a:t>Domestic Servants as Poachers of Print</a:t>
            </a:r>
            <a:r>
              <a:rPr lang="en-GB" sz="3200" dirty="0"/>
              <a:t>).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61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357D6-44A9-4B49-A00D-3D7631627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Separate spheres ideology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4EE6E-61F2-4310-B689-7FD599311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/>
              <a:t>Men’s leisure pursuits often take place in public space. A form of homosocial bonding reinforcing geographical or occupational identity (football teams).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Women’s pursuits more home centred and often individual activities such as sewing, piano, painting, reading etc.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Spouses often spent free time separately. Women entering pubs frowned upon while banned from clubs or working-men’s institutes.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Physical activities and especially those which took them into public realm ridiculed or disapproved of e.g. cycling.</a:t>
            </a:r>
          </a:p>
          <a:p>
            <a:pPr>
              <a:lnSpc>
                <a:spcPct val="90000"/>
              </a:lnSpc>
            </a:pP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60329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8864-0A43-43B5-8578-85D90A66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A8A4F8D-18F4-4334-98C1-84E338AEE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/>
              <a:t>1890s symbolic of ‘new woman’.</a:t>
            </a:r>
          </a:p>
          <a:p>
            <a:r>
              <a:rPr lang="en-US" sz="3200" dirty="0"/>
              <a:t>Gave freedom and access to public sphere.</a:t>
            </a:r>
          </a:p>
          <a:p>
            <a:r>
              <a:rPr lang="en-US" sz="3200" dirty="0"/>
              <a:t>Helped women leave behind restrictive clothing: Rational Dress Movement</a:t>
            </a:r>
          </a:p>
          <a:p>
            <a:r>
              <a:rPr lang="en-US" sz="3200" dirty="0"/>
              <a:t>Kat </a:t>
            </a:r>
            <a:r>
              <a:rPr lang="en-US" sz="3200" dirty="0" err="1"/>
              <a:t>Jungnickel</a:t>
            </a:r>
            <a:r>
              <a:rPr lang="en-US" sz="3200" dirty="0"/>
              <a:t>, </a:t>
            </a:r>
            <a:r>
              <a:rPr lang="en-US" sz="3200" i="1" dirty="0"/>
              <a:t>Bikes and Bloomers</a:t>
            </a:r>
          </a:p>
        </p:txBody>
      </p:sp>
    </p:spTree>
    <p:extLst>
      <p:ext uri="{BB962C8B-B14F-4D97-AF65-F5344CB8AC3E}">
        <p14:creationId xmlns:p14="http://schemas.microsoft.com/office/powerpoint/2010/main" val="110348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F2D1F8-A481-42AA-9BA7-36E05E33B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25" y="2231330"/>
            <a:ext cx="9590550" cy="1828813"/>
          </a:xfrm>
        </p:spPr>
        <p:txBody>
          <a:bodyPr>
            <a:normAutofit/>
          </a:bodyPr>
          <a:lstStyle/>
          <a:p>
            <a:r>
              <a:rPr lang="en-GB" sz="5400" dirty="0"/>
              <a:t>3. First World War: Out of the Cage?</a:t>
            </a:r>
          </a:p>
        </p:txBody>
      </p:sp>
    </p:spTree>
    <p:extLst>
      <p:ext uri="{BB962C8B-B14F-4D97-AF65-F5344CB8AC3E}">
        <p14:creationId xmlns:p14="http://schemas.microsoft.com/office/powerpoint/2010/main" val="3588175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03D90-390F-49B9-8606-1D3B5C3CE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92835"/>
            <a:ext cx="10353762" cy="970450"/>
          </a:xfrm>
        </p:spPr>
        <p:txBody>
          <a:bodyPr/>
          <a:lstStyle/>
          <a:p>
            <a:r>
              <a:rPr lang="en-GB" dirty="0"/>
              <a:t>First World War: out of the cage?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31DF-ABCC-4A96-A3C2-162365FA4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754" y="1311331"/>
            <a:ext cx="11791406" cy="5472646"/>
          </a:xfrm>
        </p:spPr>
        <p:txBody>
          <a:bodyPr>
            <a:normAutofit/>
          </a:bodyPr>
          <a:lstStyle/>
          <a:p>
            <a:r>
              <a:rPr lang="en-GB" sz="2800" dirty="0"/>
              <a:t>Some women in work had disposable income and no one to dictate spending.</a:t>
            </a:r>
          </a:p>
          <a:p>
            <a:r>
              <a:rPr lang="en-GB" sz="2800" dirty="0"/>
              <a:t>Working in factories rather than service helped reduce employer control of free time.</a:t>
            </a:r>
          </a:p>
          <a:p>
            <a:r>
              <a:rPr lang="en-GB" sz="2800" dirty="0"/>
              <a:t>Factories helped women build team based leisure pursuits e.g. football teams.</a:t>
            </a:r>
          </a:p>
          <a:p>
            <a:r>
              <a:rPr lang="en-GB" sz="2800" dirty="0"/>
              <a:t>Women banned from ground in 1921 as soldiers returned, only  lifted in 1971. (Tim Tate, </a:t>
            </a:r>
            <a:r>
              <a:rPr lang="en-GB" sz="2800" i="1" dirty="0"/>
              <a:t>Women's Football: The Secret History</a:t>
            </a:r>
            <a:r>
              <a:rPr lang="en-GB" sz="2800" dirty="0"/>
              <a:t>)</a:t>
            </a:r>
          </a:p>
          <a:p>
            <a:r>
              <a:rPr lang="en-GB" sz="2800" dirty="0"/>
              <a:t>Double burden limited pursuits.</a:t>
            </a:r>
          </a:p>
          <a:p>
            <a:endParaRPr lang="en-GB" sz="28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238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CA768D-D35D-4B4F-9B09-604542ADD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4. Interwar: Beyond Gatsby.</a:t>
            </a:r>
          </a:p>
        </p:txBody>
      </p:sp>
    </p:spTree>
    <p:extLst>
      <p:ext uri="{BB962C8B-B14F-4D97-AF65-F5344CB8AC3E}">
        <p14:creationId xmlns:p14="http://schemas.microsoft.com/office/powerpoint/2010/main" val="876476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17A17-81E1-4346-9506-937AB656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Interwar: Beyond Gatsby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84AF0-1457-48A6-B426-D396DD98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sz="2800" dirty="0"/>
              <a:t>Glamourous carefree age of jazz, drugs, flapper girls and liquor.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Bright Young Thing limited to upper class in London.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Reaction against sorrows of childhood in teens during war lost loved ones. Live for today mentality.</a:t>
            </a:r>
          </a:p>
          <a:p>
            <a:pPr>
              <a:lnSpc>
                <a:spcPct val="90000"/>
              </a:lnSpc>
            </a:pPr>
            <a:r>
              <a:rPr lang="en-GB" sz="2800"/>
              <a:t>Cultural idea </a:t>
            </a:r>
            <a:r>
              <a:rPr lang="en-GB" sz="2800" dirty="0"/>
              <a:t>more than physical event.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Narrow period of time with sad ending for most BYT.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Working classes and middle classes often missed out on the fun except for some developments in hair styles, fashion, musical tastes.</a:t>
            </a:r>
          </a:p>
          <a:p>
            <a:pPr>
              <a:lnSpc>
                <a:spcPct val="90000"/>
              </a:lnSpc>
            </a:pP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937656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43BB-8D9F-4FC1-8720-7BDC9D170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78675"/>
            <a:ext cx="10353762" cy="970450"/>
          </a:xfrm>
        </p:spPr>
        <p:txBody>
          <a:bodyPr/>
          <a:lstStyle/>
          <a:p>
            <a:r>
              <a:rPr lang="en-GB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C07E-4EC6-4F9A-958B-2F963760E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74" y="1463040"/>
            <a:ext cx="11669485" cy="4785359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19</a:t>
            </a:r>
            <a:r>
              <a:rPr lang="en-GB" sz="3200" baseline="30000" dirty="0"/>
              <a:t>th</a:t>
            </a:r>
            <a:r>
              <a:rPr lang="en-GB" sz="3200" dirty="0"/>
              <a:t> century a period when more people had time and income and could participate in leisure activities in ever increasing numbers.</a:t>
            </a:r>
          </a:p>
          <a:p>
            <a:r>
              <a:rPr lang="en-GB" sz="3200" dirty="0"/>
              <a:t>Class, geography and gender divides determined nature of leisure pursuits and pace of change.</a:t>
            </a:r>
          </a:p>
          <a:p>
            <a:r>
              <a:rPr lang="en-GB" sz="3200" dirty="0"/>
              <a:t>Leisure could be seen as ‘transformative agent’, changing culture of society especially in hands of middle classes.</a:t>
            </a:r>
          </a:p>
          <a:p>
            <a:r>
              <a:rPr lang="en-GB" sz="3200" dirty="0"/>
              <a:t>Leisure time dangerous as facilitates vice and difficult to control. Always danger of transgressing societal norm.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34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95DAA-E892-426B-AF8C-89F35AACE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976" y="270642"/>
            <a:ext cx="4476810" cy="970450"/>
          </a:xfrm>
        </p:spPr>
        <p:txBody>
          <a:bodyPr>
            <a:normAutofit/>
          </a:bodyPr>
          <a:lstStyle/>
          <a:p>
            <a:r>
              <a:rPr lang="en-GB" sz="48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D9AD8-7871-49D3-B01D-770E57EB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183" y="1643158"/>
            <a:ext cx="10750248" cy="4547790"/>
          </a:xfrm>
        </p:spPr>
        <p:txBody>
          <a:bodyPr>
            <a:normAutofit lnSpcReduction="10000"/>
          </a:bodyPr>
          <a:lstStyle/>
          <a:p>
            <a:pPr marL="779850" indent="-742950">
              <a:buFont typeface="+mj-lt"/>
              <a:buAutoNum type="arabicPeriod"/>
            </a:pPr>
            <a:r>
              <a:rPr lang="en-GB" sz="3600" dirty="0"/>
              <a:t>Development of the leisure sector.</a:t>
            </a:r>
          </a:p>
          <a:p>
            <a:pPr marL="779850" indent="-742950">
              <a:buFont typeface="+mj-lt"/>
              <a:buAutoNum type="arabicPeriod"/>
            </a:pPr>
            <a:r>
              <a:rPr lang="en-GB" sz="3600" dirty="0"/>
              <a:t>Victorian Era</a:t>
            </a:r>
          </a:p>
          <a:p>
            <a:pPr lvl="1"/>
            <a:r>
              <a:rPr lang="en-GB" sz="3200" dirty="0"/>
              <a:t>Status Reinforcement</a:t>
            </a:r>
          </a:p>
          <a:p>
            <a:pPr lvl="1"/>
            <a:r>
              <a:rPr lang="en-GB" sz="3200" dirty="0"/>
              <a:t>Social Control</a:t>
            </a:r>
          </a:p>
          <a:p>
            <a:pPr lvl="1"/>
            <a:r>
              <a:rPr lang="en-GB" sz="3200" dirty="0"/>
              <a:t>Gender Divisions</a:t>
            </a:r>
          </a:p>
          <a:p>
            <a:pPr marL="779850" lvl="0" indent="-742950">
              <a:buClr>
                <a:srgbClr val="DADADA"/>
              </a:buClr>
              <a:buFont typeface="+mj-lt"/>
              <a:buAutoNum type="arabicPeriod"/>
            </a:pPr>
            <a:r>
              <a:rPr lang="en-GB" sz="360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</a:rPr>
              <a:t>First World War: Out of the cage?</a:t>
            </a:r>
          </a:p>
          <a:p>
            <a:pPr marL="779850" lvl="0" indent="-742950">
              <a:buClr>
                <a:srgbClr val="DADADA"/>
              </a:buClr>
              <a:buFont typeface="+mj-lt"/>
              <a:buAutoNum type="arabicPeriod"/>
            </a:pPr>
            <a:r>
              <a:rPr lang="en-GB" sz="360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</a:rPr>
              <a:t>Interwar: Beyond </a:t>
            </a:r>
            <a:r>
              <a:rPr lang="en-GB" sz="3600" i="1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</a:rPr>
              <a:t>Great Gatsby</a:t>
            </a:r>
            <a:r>
              <a:rPr lang="en-GB" sz="360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345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E0AAD0-7131-4DF1-B0FD-2CFF851A7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183" y="2298538"/>
            <a:ext cx="9590550" cy="1828813"/>
          </a:xfrm>
        </p:spPr>
        <p:txBody>
          <a:bodyPr>
            <a:noAutofit/>
          </a:bodyPr>
          <a:lstStyle/>
          <a:p>
            <a:r>
              <a:rPr lang="en-GB" sz="6000" dirty="0"/>
              <a:t>1. The development of the leisure sector in Britain</a:t>
            </a:r>
          </a:p>
        </p:txBody>
      </p:sp>
    </p:spTree>
    <p:extLst>
      <p:ext uri="{BB962C8B-B14F-4D97-AF65-F5344CB8AC3E}">
        <p14:creationId xmlns:p14="http://schemas.microsoft.com/office/powerpoint/2010/main" val="139047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D5A1A-643E-472B-9FFD-ECAA7DEA2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The development of the leisure sector.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F60BF-5B45-42D0-9E88-B83C6680C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GB" sz="3200" dirty="0"/>
              <a:t>Industrialisation and separation of home/work = free time e.g.1847 Factory Act.</a:t>
            </a:r>
          </a:p>
          <a:p>
            <a:endParaRPr lang="en-GB" sz="3200" dirty="0"/>
          </a:p>
          <a:p>
            <a:r>
              <a:rPr lang="en-GB" sz="3200" dirty="0"/>
              <a:t>Increased standard of living  and emergence of the middle classes = disposable income.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82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6DD31-3025-49B6-9134-3A448E5D9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development of the leisure sector.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BF35B-8276-4D5F-B984-71E53F0C0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458" y="2618930"/>
            <a:ext cx="10353762" cy="2155496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n-GB" sz="3200" dirty="0"/>
              <a:t>Infrastructure and technology e.g. railways facilitated day excursions, holidays, and connected countryside with town allowing shopping trips and rambling.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7567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8DA02-8877-43B6-8FC7-7A3343DE3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/>
              <a:t>The development of the leisure sector.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5DDBD-EF29-4F39-8A74-411D506A1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n-GB" sz="3200" dirty="0"/>
              <a:t>Increase in wealth and development of municipal governance led to increase in ‘civic pride’. (Horn, </a:t>
            </a:r>
            <a:r>
              <a:rPr lang="en-GB" sz="3200" i="1" dirty="0"/>
              <a:t>Pastime and Pleasures</a:t>
            </a:r>
            <a:r>
              <a:rPr lang="en-GB" sz="3200" dirty="0"/>
              <a:t>)</a:t>
            </a:r>
          </a:p>
          <a:p>
            <a:r>
              <a:rPr lang="en-GB" sz="3200" dirty="0"/>
              <a:t>1875 Public Health Act gave Local Sanitary Authorities power to regulate conditions.</a:t>
            </a:r>
          </a:p>
          <a:p>
            <a:r>
              <a:rPr lang="en-GB" sz="3200" dirty="0"/>
              <a:t>Subsequent legislation such as the Public Libraries Act (1892) and the Housing Act (1909) also greatly improved urban areas.</a:t>
            </a:r>
          </a:p>
        </p:txBody>
      </p:sp>
    </p:spTree>
    <p:extLst>
      <p:ext uri="{BB962C8B-B14F-4D97-AF65-F5344CB8AC3E}">
        <p14:creationId xmlns:p14="http://schemas.microsoft.com/office/powerpoint/2010/main" val="3408919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77B36-47E2-4214-8AEE-29F52CFF0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639" y="307127"/>
            <a:ext cx="9590550" cy="13143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400" dirty="0"/>
              <a:t>Development of the leisure industry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3379562-0900-43CE-9EE9-D737B7BDA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571" y="1710136"/>
            <a:ext cx="11245026" cy="4446359"/>
          </a:xfrm>
        </p:spPr>
        <p:txBody>
          <a:bodyPr anchor="t">
            <a:normAutofit/>
          </a:bodyPr>
          <a:lstStyle/>
          <a:p>
            <a:pPr algn="l"/>
            <a:r>
              <a:rPr lang="en-GB" sz="3200" dirty="0"/>
              <a:t>Resulted in ornate architecture and opening of many ‘public spaces’ such as parks and museums. E.g. V&amp;A, Natural History Museum, and Vauxhall Gardens</a:t>
            </a:r>
          </a:p>
          <a:p>
            <a:pPr algn="l"/>
            <a:r>
              <a:rPr lang="en-GB" sz="3200" dirty="0"/>
              <a:t>Changing manners (e.g. eating in public) combined with a diminishing number of household servants led to habits such as frequenting restaurants. </a:t>
            </a:r>
          </a:p>
          <a:p>
            <a:pPr algn="l"/>
            <a:r>
              <a:rPr lang="en-GB" sz="3200" dirty="0"/>
              <a:t>However, limitation in age, location, class etc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692B0C-7F99-4A19-B39E-A9A4E12E6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/>
              <a:t>2. The Victorian Era</a:t>
            </a:r>
          </a:p>
        </p:txBody>
      </p:sp>
    </p:spTree>
    <p:extLst>
      <p:ext uri="{BB962C8B-B14F-4D97-AF65-F5344CB8AC3E}">
        <p14:creationId xmlns:p14="http://schemas.microsoft.com/office/powerpoint/2010/main" val="105617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273-4222-43EF-AF1C-C96E07AA2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Status Reinforcement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FD785-12CE-4860-A671-1EC9B568F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dirty="0"/>
              <a:t>Social insecurity combatted by culture and leisure activities.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High brow/low brow distinction (music and literature esp.)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Being seen to have spare time, being seen at fashionable locations – promenading along the pier, balls, opera.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Sociability – networking, cementing status as pillar of community, furthering career ambitions or finding marriage partner.</a:t>
            </a:r>
          </a:p>
          <a:p>
            <a:pPr marL="36900" indent="0">
              <a:lnSpc>
                <a:spcPct val="9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068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409</TotalTime>
  <Words>801</Words>
  <Application>Microsoft Office PowerPoint</Application>
  <PresentationFormat>Widescreen</PresentationFormat>
  <Paragraphs>76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Calisto MT</vt:lpstr>
      <vt:lpstr>Trebuchet MS</vt:lpstr>
      <vt:lpstr>Wingdings 2</vt:lpstr>
      <vt:lpstr>Slate</vt:lpstr>
      <vt:lpstr>Leisure and Pastimes</vt:lpstr>
      <vt:lpstr>Overview</vt:lpstr>
      <vt:lpstr>1. The development of the leisure sector in Britain</vt:lpstr>
      <vt:lpstr>The development of the leisure sector.</vt:lpstr>
      <vt:lpstr>The development of the leisure sector.</vt:lpstr>
      <vt:lpstr>The development of the leisure sector.</vt:lpstr>
      <vt:lpstr>Development of the leisure industry </vt:lpstr>
      <vt:lpstr>2. The Victorian Era</vt:lpstr>
      <vt:lpstr>Status Reinforcement</vt:lpstr>
      <vt:lpstr>Leisure as social control.</vt:lpstr>
      <vt:lpstr>Separate spheres ideology</vt:lpstr>
      <vt:lpstr>PowerPoint Presentation</vt:lpstr>
      <vt:lpstr>3. First World War: Out of the Cage?</vt:lpstr>
      <vt:lpstr>First World War: out of the cage?</vt:lpstr>
      <vt:lpstr>4. Interwar: Beyond Gatsby.</vt:lpstr>
      <vt:lpstr>Interwar: Beyond Gatsby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Leisure and Pastimes</dc:title>
  <dc:creator>Carys Howells</dc:creator>
  <cp:lastModifiedBy>Carys Howells</cp:lastModifiedBy>
  <cp:revision>42</cp:revision>
  <dcterms:created xsi:type="dcterms:W3CDTF">2018-02-26T13:22:58Z</dcterms:created>
  <dcterms:modified xsi:type="dcterms:W3CDTF">2018-02-27T21:14:37Z</dcterms:modified>
</cp:coreProperties>
</file>