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25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FB9435-71A6-47EE-8DE8-64A38A2ADC0B}" type="datetimeFigureOut">
              <a:rPr lang="en-GB" smtClean="0"/>
              <a:t>23/01/2019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0EA8A9-9C37-498F-894D-0B1757B344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61815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0EA8A9-9C37-498F-894D-0B1757B3448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42769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0EA8A9-9C37-498F-894D-0B1757B34480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14829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0EA8A9-9C37-498F-894D-0B1757B34480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88962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0EA8A9-9C37-498F-894D-0B1757B34480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35668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81DBAA3D-8105-4F7F-B1E1-4697B570DDAA}" type="datetimeFigureOut">
              <a:rPr lang="en-GB" smtClean="0"/>
              <a:t>23/01/2019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6B33DEF4-6347-485B-8822-E7EB20AC32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13234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BAA3D-8105-4F7F-B1E1-4697B570DDAA}" type="datetimeFigureOut">
              <a:rPr lang="en-GB" smtClean="0"/>
              <a:t>23/01/2019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3DEF4-6347-485B-8822-E7EB20AC32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51787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BAA3D-8105-4F7F-B1E1-4697B570DDAA}" type="datetimeFigureOut">
              <a:rPr lang="en-GB" smtClean="0"/>
              <a:t>23/01/2019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3DEF4-6347-485B-8822-E7EB20AC32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31929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BAA3D-8105-4F7F-B1E1-4697B570DDAA}" type="datetimeFigureOut">
              <a:rPr lang="en-GB" smtClean="0"/>
              <a:t>23/01/2019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3DEF4-6347-485B-8822-E7EB20AC32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50440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BAA3D-8105-4F7F-B1E1-4697B570DDAA}" type="datetimeFigureOut">
              <a:rPr lang="en-GB" smtClean="0"/>
              <a:t>23/01/2019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3DEF4-6347-485B-8822-E7EB20AC32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93555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BAA3D-8105-4F7F-B1E1-4697B570DDAA}" type="datetimeFigureOut">
              <a:rPr lang="en-GB" smtClean="0"/>
              <a:t>23/01/2019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3DEF4-6347-485B-8822-E7EB20AC32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52567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BAA3D-8105-4F7F-B1E1-4697B570DDAA}" type="datetimeFigureOut">
              <a:rPr lang="en-GB" smtClean="0"/>
              <a:t>23/01/2019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3DEF4-6347-485B-8822-E7EB20AC32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71041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81DBAA3D-8105-4F7F-B1E1-4697B570DDAA}" type="datetimeFigureOut">
              <a:rPr lang="en-GB" smtClean="0"/>
              <a:t>23/01/2019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3DEF4-6347-485B-8822-E7EB20AC32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22140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81DBAA3D-8105-4F7F-B1E1-4697B570DDAA}" type="datetimeFigureOut">
              <a:rPr lang="en-GB" smtClean="0"/>
              <a:t>23/01/2019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3DEF4-6347-485B-8822-E7EB20AC32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45530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BAA3D-8105-4F7F-B1E1-4697B570DDAA}" type="datetimeFigureOut">
              <a:rPr lang="en-GB" smtClean="0"/>
              <a:t>23/01/2019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3DEF4-6347-485B-8822-E7EB20AC32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23500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BAA3D-8105-4F7F-B1E1-4697B570DDAA}" type="datetimeFigureOut">
              <a:rPr lang="en-GB" smtClean="0"/>
              <a:t>23/01/2019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3DEF4-6347-485B-8822-E7EB20AC32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7392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BAA3D-8105-4F7F-B1E1-4697B570DDAA}" type="datetimeFigureOut">
              <a:rPr lang="en-GB" smtClean="0"/>
              <a:t>23/01/2019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3DEF4-6347-485B-8822-E7EB20AC32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83622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BAA3D-8105-4F7F-B1E1-4697B570DDAA}" type="datetimeFigureOut">
              <a:rPr lang="en-GB" smtClean="0"/>
              <a:t>23/01/2019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3DEF4-6347-485B-8822-E7EB20AC32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7411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BAA3D-8105-4F7F-B1E1-4697B570DDAA}" type="datetimeFigureOut">
              <a:rPr lang="en-GB" smtClean="0"/>
              <a:t>23/01/2019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3DEF4-6347-485B-8822-E7EB20AC32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72103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BAA3D-8105-4F7F-B1E1-4697B570DDAA}" type="datetimeFigureOut">
              <a:rPr lang="en-GB" smtClean="0"/>
              <a:t>23/01/2019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3DEF4-6347-485B-8822-E7EB20AC32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8237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BAA3D-8105-4F7F-B1E1-4697B570DDAA}" type="datetimeFigureOut">
              <a:rPr lang="en-GB" smtClean="0"/>
              <a:t>23/01/2019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3DEF4-6347-485B-8822-E7EB20AC32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2251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BAA3D-8105-4F7F-B1E1-4697B570DDAA}" type="datetimeFigureOut">
              <a:rPr lang="en-GB" smtClean="0"/>
              <a:t>23/01/2019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3DEF4-6347-485B-8822-E7EB20AC32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7420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81DBAA3D-8105-4F7F-B1E1-4697B570DDAA}" type="datetimeFigureOut">
              <a:rPr lang="en-GB" smtClean="0"/>
              <a:t>23/01/2019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6B33DEF4-6347-485B-8822-E7EB20AC32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0909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D3987B6-1276-4B4A-810E-1C9C23927F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4" y="2099733"/>
            <a:ext cx="9630809" cy="2677648"/>
          </a:xfrm>
        </p:spPr>
        <p:txBody>
          <a:bodyPr/>
          <a:lstStyle/>
          <a:p>
            <a:r>
              <a:rPr lang="en-GB" sz="6600" dirty="0"/>
              <a:t>Long Essay Guidance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7E22568E-45DF-46CE-B023-9F263BB88ED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Week 13</a:t>
            </a:r>
          </a:p>
        </p:txBody>
      </p:sp>
    </p:spTree>
    <p:extLst>
      <p:ext uri="{BB962C8B-B14F-4D97-AF65-F5344CB8AC3E}">
        <p14:creationId xmlns:p14="http://schemas.microsoft.com/office/powerpoint/2010/main" val="13523254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xmlns="" id="{B1E4D7D9-6A4B-4DB2-9888-3B95693287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56546" y="2666685"/>
            <a:ext cx="6390590" cy="1524630"/>
          </a:xfrm>
        </p:spPr>
        <p:txBody>
          <a:bodyPr/>
          <a:lstStyle/>
          <a:p>
            <a:r>
              <a:rPr lang="en-GB" sz="8000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22300797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68E317A-A6F8-4055-AD54-4EE51C7A8F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dirty="0"/>
              <a:t>Long Essay: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3C140CC-C600-4AE0-BFD3-0060555A71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4954" y="2603500"/>
            <a:ext cx="10453040" cy="341630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GB" sz="2800" dirty="0"/>
              <a:t>Deadline: 12 noon </a:t>
            </a:r>
            <a:r>
              <a:rPr lang="en-GB" sz="2800" dirty="0" smtClean="0"/>
              <a:t>Wednes</a:t>
            </a:r>
            <a:r>
              <a:rPr lang="en-GB" sz="2800" dirty="0" smtClean="0"/>
              <a:t>day</a:t>
            </a:r>
            <a:r>
              <a:rPr lang="en-GB" sz="2800" dirty="0"/>
              <a:t>, Week 2 Summer Term </a:t>
            </a:r>
            <a:r>
              <a:rPr lang="en-GB" sz="2800" dirty="0" smtClean="0"/>
              <a:t>(</a:t>
            </a:r>
            <a:r>
              <a:rPr lang="en-GB" sz="2800" dirty="0" smtClean="0"/>
              <a:t>1</a:t>
            </a:r>
            <a:r>
              <a:rPr lang="en-GB" sz="2800" baseline="30000" dirty="0" smtClean="0"/>
              <a:t>st</a:t>
            </a:r>
            <a:r>
              <a:rPr lang="en-GB" sz="2800" dirty="0" smtClean="0"/>
              <a:t> </a:t>
            </a:r>
            <a:r>
              <a:rPr lang="en-GB" sz="2800" dirty="0" smtClean="0"/>
              <a:t>May</a:t>
            </a:r>
            <a:r>
              <a:rPr lang="en-GB" sz="2800" dirty="0"/>
              <a:t>)</a:t>
            </a:r>
          </a:p>
          <a:p>
            <a:pPr marL="0" indent="0">
              <a:buNone/>
            </a:pPr>
            <a:endParaRPr lang="en-GB" sz="2800" dirty="0"/>
          </a:p>
          <a:p>
            <a:pPr marL="0" indent="0">
              <a:buNone/>
            </a:pPr>
            <a:r>
              <a:rPr lang="en-GB" sz="2800" dirty="0"/>
              <a:t>Word Count: 4,500 (bibliography, appendix and footnotes not included)</a:t>
            </a:r>
          </a:p>
          <a:p>
            <a:pPr marL="0" indent="0">
              <a:buNone/>
            </a:pPr>
            <a:endParaRPr lang="en-GB" sz="2800" dirty="0"/>
          </a:p>
          <a:p>
            <a:pPr marL="0" indent="0">
              <a:buNone/>
            </a:pPr>
            <a:r>
              <a:rPr lang="en-GB" sz="2800" dirty="0"/>
              <a:t>Submission: Electronic copy via Tabula (Microsoft Word Document)</a:t>
            </a:r>
          </a:p>
          <a:p>
            <a:pPr marL="0" indent="0">
              <a:buNone/>
            </a:pPr>
            <a:endParaRPr lang="en-GB" sz="2800" dirty="0"/>
          </a:p>
          <a:p>
            <a:pPr marL="0" indent="0">
              <a:buNone/>
            </a:pPr>
            <a:r>
              <a:rPr lang="en-GB" sz="2800" dirty="0"/>
              <a:t>Penalties if late or over word count. If you need an extension you will need to formally request one from the director of undergraduate studies via Tabula.</a:t>
            </a:r>
          </a:p>
        </p:txBody>
      </p:sp>
    </p:spTree>
    <p:extLst>
      <p:ext uri="{BB962C8B-B14F-4D97-AF65-F5344CB8AC3E}">
        <p14:creationId xmlns:p14="http://schemas.microsoft.com/office/powerpoint/2010/main" val="32482283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8A48461-2CFC-408A-9DB8-62CBC4E2B2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dirty="0"/>
              <a:t>Question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7B91543-F4A6-4FAD-BA5D-44C980D52B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9354" y="2603499"/>
            <a:ext cx="8920634" cy="3978785"/>
          </a:xfrm>
        </p:spPr>
        <p:txBody>
          <a:bodyPr>
            <a:normAutofit lnSpcReduction="10000"/>
          </a:bodyPr>
          <a:lstStyle/>
          <a:p>
            <a:r>
              <a:rPr lang="en-GB" sz="2400" dirty="0"/>
              <a:t>Personal Choice – question is your own creation.</a:t>
            </a:r>
          </a:p>
          <a:p>
            <a:endParaRPr lang="en-GB" sz="2400" dirty="0"/>
          </a:p>
          <a:p>
            <a:r>
              <a:rPr lang="en-GB" sz="2400" dirty="0"/>
              <a:t>Any issue relating to gender in Britain between 1790 and 1939.</a:t>
            </a:r>
          </a:p>
          <a:p>
            <a:pPr marL="0" indent="0">
              <a:buNone/>
            </a:pPr>
            <a:endParaRPr lang="en-GB" sz="2400" dirty="0"/>
          </a:p>
          <a:p>
            <a:r>
              <a:rPr lang="en-GB" sz="2400" dirty="0"/>
              <a:t>Use lecture topics as a way of narrowing down which ‘theme’ to focus initial reading on.</a:t>
            </a:r>
          </a:p>
          <a:p>
            <a:pPr marL="0" indent="0">
              <a:buNone/>
            </a:pPr>
            <a:endParaRPr lang="en-GB" sz="2400" dirty="0"/>
          </a:p>
          <a:p>
            <a:r>
              <a:rPr lang="en-GB" sz="2400" dirty="0"/>
              <a:t>The narrower the question the better.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9713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BB59A31-881F-4582-A15E-7EACFAB95A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>
            <a:normAutofit/>
          </a:bodyPr>
          <a:lstStyle/>
          <a:p>
            <a:r>
              <a:rPr lang="en-GB" dirty="0"/>
              <a:t>Avoid broad questions: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EFD08F6-3406-4E7D-B24E-E93197E6C9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8016" y="2603500"/>
            <a:ext cx="8920634" cy="3790320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GB" sz="2800" dirty="0"/>
              <a:t>How did the role of women change in the 20th century?</a:t>
            </a:r>
          </a:p>
          <a:p>
            <a:pPr marL="0" indent="0">
              <a:buNone/>
            </a:pPr>
            <a:endParaRPr lang="en-GB" sz="2800" dirty="0"/>
          </a:p>
          <a:p>
            <a:pPr marL="0" indent="0">
              <a:buNone/>
            </a:pPr>
            <a:r>
              <a:rPr lang="en-GB" sz="2800" dirty="0"/>
              <a:t>What contribution did women make to the Enlightenment?</a:t>
            </a:r>
          </a:p>
          <a:p>
            <a:pPr marL="0" indent="0">
              <a:buNone/>
            </a:pPr>
            <a:endParaRPr lang="en-GB" sz="2800" dirty="0"/>
          </a:p>
          <a:p>
            <a:pPr marL="0" indent="0">
              <a:buNone/>
            </a:pPr>
            <a:r>
              <a:rPr lang="en-GB" sz="2800" dirty="0"/>
              <a:t>Why did women receive the vote in 1918</a:t>
            </a:r>
            <a:r>
              <a:rPr lang="en-GB" sz="24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0798106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05A8EF2-900B-4F29-AD9D-808B1B4ADE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Questions need a clear focus.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ECB285A-CE5B-4087-A3F4-0E79E862A3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4452" y="2603499"/>
            <a:ext cx="9436161" cy="3657697"/>
          </a:xfrm>
        </p:spPr>
        <p:txBody>
          <a:bodyPr>
            <a:normAutofit lnSpcReduction="10000"/>
          </a:bodyPr>
          <a:lstStyle/>
          <a:p>
            <a:r>
              <a:rPr lang="en-GB" sz="2400" dirty="0"/>
              <a:t>To what extent does women’s poetry of the First World War demonstrate a change in the concept of gender?</a:t>
            </a:r>
          </a:p>
          <a:p>
            <a:r>
              <a:rPr lang="en-GB" sz="2400" dirty="0"/>
              <a:t>Did the ‘English governess’ support or challenge bourgeois gender ideals?</a:t>
            </a:r>
          </a:p>
          <a:p>
            <a:r>
              <a:rPr lang="en-GB" sz="2400" dirty="0"/>
              <a:t>How radical were Dorothea Beale’s ideas on education? </a:t>
            </a:r>
          </a:p>
          <a:p>
            <a:r>
              <a:rPr lang="en-GB" sz="2400" dirty="0"/>
              <a:t>What does Gender History add to our understanding of the 1926 General Strike?</a:t>
            </a:r>
          </a:p>
          <a:p>
            <a:r>
              <a:rPr lang="en-GB" sz="2400" dirty="0"/>
              <a:t>Has Emmeline Pankhurst’s legacy overshadowed the work of Emily Wilding Davison?</a:t>
            </a:r>
          </a:p>
        </p:txBody>
      </p:sp>
    </p:spTree>
    <p:extLst>
      <p:ext uri="{BB962C8B-B14F-4D97-AF65-F5344CB8AC3E}">
        <p14:creationId xmlns:p14="http://schemas.microsoft.com/office/powerpoint/2010/main" val="9376870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1AFBACB-0486-4617-B1B6-E7FC27E93B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Typical Structure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BCC15F4-D7AF-4411-98F4-702405E7AC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1432" y="2589637"/>
            <a:ext cx="11203145" cy="3867003"/>
          </a:xfrm>
        </p:spPr>
        <p:txBody>
          <a:bodyPr/>
          <a:lstStyle/>
          <a:p>
            <a:r>
              <a:rPr lang="en-GB" sz="2400" b="1" dirty="0"/>
              <a:t>Introduction</a:t>
            </a:r>
            <a:r>
              <a:rPr lang="en-GB" sz="2400" dirty="0"/>
              <a:t>: Set out aims and objectives. Why did you select the question and why is it important? Which primary sources will you be consulting?</a:t>
            </a:r>
          </a:p>
          <a:p>
            <a:r>
              <a:rPr lang="en-GB" sz="2400" b="1" dirty="0"/>
              <a:t>Literature review: </a:t>
            </a:r>
            <a:r>
              <a:rPr lang="en-GB" sz="2400" dirty="0"/>
              <a:t>set out key themes/debates of relevant historiography and how these may frame your analysis. </a:t>
            </a:r>
          </a:p>
          <a:p>
            <a:r>
              <a:rPr lang="en-GB" sz="2400" b="1" dirty="0"/>
              <a:t>Main body</a:t>
            </a:r>
            <a:r>
              <a:rPr lang="en-GB" sz="2400" dirty="0"/>
              <a:t>: Analysis of themes/case studies/people/events etc. Here is an opportunity to make your essay original. </a:t>
            </a:r>
          </a:p>
          <a:p>
            <a:r>
              <a:rPr lang="en-GB" sz="2400" b="1" dirty="0"/>
              <a:t>Conclusions</a:t>
            </a:r>
            <a:r>
              <a:rPr lang="en-GB" sz="2400" dirty="0"/>
              <a:t>: bringing your analysis back to the wider literature and how this challenges/supports other debates?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42477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9B83999-3CD6-4597-85EC-E6C7428FC2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>
            <a:normAutofit/>
          </a:bodyPr>
          <a:lstStyle/>
          <a:p>
            <a:r>
              <a:rPr lang="en-GB">
                <a:solidFill>
                  <a:srgbClr val="EBEBEB"/>
                </a:solidFill>
              </a:rPr>
              <a:t>Secondary Reading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0091AF9-631E-4E76-9520-EAB4732DA7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770" y="2603596"/>
            <a:ext cx="8083016" cy="4369575"/>
          </a:xfrm>
        </p:spPr>
        <p:txBody>
          <a:bodyPr anchor="ctr">
            <a:normAutofit lnSpcReduction="10000"/>
          </a:bodyPr>
          <a:lstStyle/>
          <a:p>
            <a:r>
              <a:rPr lang="en-GB" sz="2400" dirty="0"/>
              <a:t>Select a lecture theme.</a:t>
            </a:r>
          </a:p>
          <a:p>
            <a:r>
              <a:rPr lang="en-GB" sz="2400" dirty="0"/>
              <a:t>Use seminar reading as starting point.</a:t>
            </a:r>
          </a:p>
          <a:p>
            <a:r>
              <a:rPr lang="en-GB" sz="2400" dirty="0"/>
              <a:t>Look at Bibliography in back of books.</a:t>
            </a:r>
          </a:p>
          <a:p>
            <a:r>
              <a:rPr lang="en-GB" sz="2400" dirty="0"/>
              <a:t>There may also be reading lists on other relevant modules (e.g. Britain in the Twentieth Century; Feminism and Social Change; Crime and Punishment etc)</a:t>
            </a:r>
          </a:p>
          <a:p>
            <a:r>
              <a:rPr lang="en-GB" sz="2400" dirty="0"/>
              <a:t>Use the </a:t>
            </a:r>
            <a:r>
              <a:rPr lang="en-GB" sz="2400" b="1" dirty="0"/>
              <a:t>Bibliography of British and Irish History </a:t>
            </a:r>
            <a:r>
              <a:rPr lang="en-GB" sz="2400" dirty="0"/>
              <a:t>for further research and an overview of what has been written on the subject (access via library catalogue).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18733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DD72FDFC-F497-4AA6-85C3-DDF24394D40F}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xmlns="" id="{38ABDB68-E3D5-448E-97D3-06FFEF680193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3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xmlns="" id="{283DA7DD-CA37-4ED7-8710-48E56B063BA4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xmlns="" id="{B92F2E3C-66CD-4DEB-BA14-2A5912B65A21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xmlns="" id="{F2FE6764-AB8C-4A7B-90F5-27B8CDC70F00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xmlns="" id="{3BF38357-85E9-42F6-8CF9-02C1FC596B0F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gray">
            <a:xfrm rot="16200000">
              <a:off x="446565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xmlns="" id="{B8DD7FEB-D9F3-4F5B-982C-36B0664D0205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gray">
            <a:xfrm rot="15922489">
              <a:off x="537676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Freeform 5">
              <a:extLst>
                <a:ext uri="{FF2B5EF4-FFF2-40B4-BE49-F238E27FC236}">
                  <a16:creationId xmlns:a16="http://schemas.microsoft.com/office/drawing/2014/main" xmlns="" id="{96BA11E4-0636-4FA9-A836-2A4FB176449A}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EADD3260-4BDA-459B-A162-5E1B897E38FC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BE3F548B-8E2D-4277-95B6-82C00A28A5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9098" y="629265"/>
            <a:ext cx="6072776" cy="1220475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EBEBEB"/>
                </a:solidFill>
              </a:rPr>
              <a:t>Primary sources: </a:t>
            </a:r>
            <a:r>
              <a:rPr lang="en-GB" i="1" dirty="0">
                <a:solidFill>
                  <a:srgbClr val="EBEBEB"/>
                </a:solidFill>
              </a:rPr>
              <a:t>Published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E8FD5F5-6B45-4779-8DAC-C44464D9C2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9098" y="1968403"/>
            <a:ext cx="6072776" cy="4262072"/>
          </a:xfrm>
        </p:spPr>
        <p:txBody>
          <a:bodyPr anchor="ctr">
            <a:normAutofit lnSpcReduction="10000"/>
          </a:bodyPr>
          <a:lstStyle/>
          <a:p>
            <a:r>
              <a:rPr lang="en-GB" sz="2800" dirty="0">
                <a:solidFill>
                  <a:srgbClr val="FFFFFF"/>
                </a:solidFill>
              </a:rPr>
              <a:t>Novels</a:t>
            </a:r>
          </a:p>
          <a:p>
            <a:r>
              <a:rPr lang="en-GB" sz="2800" dirty="0">
                <a:solidFill>
                  <a:srgbClr val="FFFFFF"/>
                </a:solidFill>
              </a:rPr>
              <a:t>Poems</a:t>
            </a:r>
          </a:p>
          <a:p>
            <a:r>
              <a:rPr lang="en-GB" sz="2800" dirty="0">
                <a:solidFill>
                  <a:srgbClr val="FFFFFF"/>
                </a:solidFill>
              </a:rPr>
              <a:t>Autobiographies</a:t>
            </a:r>
          </a:p>
          <a:p>
            <a:r>
              <a:rPr lang="en-GB" sz="2800" dirty="0">
                <a:solidFill>
                  <a:srgbClr val="FFFFFF"/>
                </a:solidFill>
              </a:rPr>
              <a:t>Diaries</a:t>
            </a:r>
          </a:p>
          <a:p>
            <a:r>
              <a:rPr lang="en-GB" sz="2800" dirty="0">
                <a:solidFill>
                  <a:srgbClr val="FFFFFF"/>
                </a:solidFill>
              </a:rPr>
              <a:t>Memoirs</a:t>
            </a:r>
          </a:p>
          <a:p>
            <a:r>
              <a:rPr lang="en-GB" sz="2800" dirty="0">
                <a:solidFill>
                  <a:srgbClr val="FFFFFF"/>
                </a:solidFill>
              </a:rPr>
              <a:t>Source Books</a:t>
            </a:r>
          </a:p>
          <a:p>
            <a:r>
              <a:rPr lang="en-GB" sz="2800" dirty="0">
                <a:solidFill>
                  <a:srgbClr val="FFFFFF"/>
                </a:solidFill>
              </a:rPr>
              <a:t>Films</a:t>
            </a:r>
          </a:p>
          <a:p>
            <a:r>
              <a:rPr lang="en-GB" sz="2800" dirty="0">
                <a:solidFill>
                  <a:srgbClr val="FFFFFF"/>
                </a:solidFill>
              </a:rPr>
              <a:t>Newsreels e.g. </a:t>
            </a:r>
            <a:r>
              <a:rPr lang="en-GB" sz="2800" dirty="0" err="1">
                <a:solidFill>
                  <a:srgbClr val="FFFFFF"/>
                </a:solidFill>
              </a:rPr>
              <a:t>Pathe</a:t>
            </a:r>
            <a:r>
              <a:rPr lang="en-GB" sz="2800" dirty="0">
                <a:solidFill>
                  <a:srgbClr val="FFFFFF"/>
                </a:solidFill>
              </a:rPr>
              <a:t> </a:t>
            </a:r>
          </a:p>
          <a:p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23974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089396B-1E64-4DBB-B61C-1F086775FF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9233" y="1084879"/>
            <a:ext cx="7118141" cy="500879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sz="3200" dirty="0">
                <a:solidFill>
                  <a:srgbClr val="FFFFFF"/>
                </a:solidFill>
              </a:rPr>
              <a:t>Primary Sources: </a:t>
            </a:r>
            <a:r>
              <a:rPr lang="en-GB" sz="3200" i="1" dirty="0">
                <a:solidFill>
                  <a:srgbClr val="FFFFFF"/>
                </a:solidFill>
              </a:rPr>
              <a:t>Archival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rgbClr val="FFFFFF"/>
                </a:solidFill>
              </a:rPr>
              <a:t>Modern Records Centre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rgbClr val="FFFFFF"/>
                </a:solidFill>
              </a:rPr>
              <a:t>Local Records Offices/Archives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rgbClr val="FFFFFF"/>
                </a:solidFill>
              </a:rPr>
              <a:t>Museums or national records centre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dirty="0">
              <a:solidFill>
                <a:srgbClr val="FFFFFF"/>
              </a:solidFill>
            </a:endParaRPr>
          </a:p>
          <a:p>
            <a:pPr marL="0" indent="0">
              <a:buNone/>
            </a:pPr>
            <a:r>
              <a:rPr lang="en-GB" sz="3200" dirty="0">
                <a:solidFill>
                  <a:srgbClr val="FFFFFF"/>
                </a:solidFill>
              </a:rPr>
              <a:t>Primary Sources: </a:t>
            </a:r>
            <a:r>
              <a:rPr lang="en-GB" sz="3200" i="1" dirty="0">
                <a:solidFill>
                  <a:srgbClr val="FFFFFF"/>
                </a:solidFill>
              </a:rPr>
              <a:t>Online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rgbClr val="FFFFFF"/>
                </a:solidFill>
              </a:rPr>
              <a:t>Many archives have digital collections (</a:t>
            </a:r>
            <a:r>
              <a:rPr lang="en-GB" sz="3200" dirty="0" err="1">
                <a:solidFill>
                  <a:srgbClr val="FFFFFF"/>
                </a:solidFill>
              </a:rPr>
              <a:t>inc.</a:t>
            </a:r>
            <a:r>
              <a:rPr lang="en-GB" sz="3200" dirty="0">
                <a:solidFill>
                  <a:srgbClr val="FFFFFF"/>
                </a:solidFill>
              </a:rPr>
              <a:t> MRC)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rgbClr val="FFFFFF"/>
                </a:solidFill>
              </a:rPr>
              <a:t>newspapers, pamphlets, books, Hansard all available.</a:t>
            </a:r>
          </a:p>
          <a:p>
            <a:pPr marL="0" indent="0">
              <a:buNone/>
            </a:pPr>
            <a:endParaRPr lang="en-GB" sz="28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424318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102</TotalTime>
  <Words>455</Words>
  <Application>Microsoft Office PowerPoint</Application>
  <PresentationFormat>Widescreen</PresentationFormat>
  <Paragraphs>64</Paragraphs>
  <Slides>10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Century Gothic</vt:lpstr>
      <vt:lpstr>Wingdings 3</vt:lpstr>
      <vt:lpstr>Ion Boardroom</vt:lpstr>
      <vt:lpstr>Long Essay Guidance</vt:lpstr>
      <vt:lpstr>Long Essay:</vt:lpstr>
      <vt:lpstr>Question</vt:lpstr>
      <vt:lpstr>Avoid broad questions:</vt:lpstr>
      <vt:lpstr>Questions need a clear focus.</vt:lpstr>
      <vt:lpstr>Typical Structure</vt:lpstr>
      <vt:lpstr>Secondary Reading</vt:lpstr>
      <vt:lpstr>Primary sources: Published</vt:lpstr>
      <vt:lpstr>PowerPoint Presentation</vt:lpstr>
      <vt:lpstr>Questions?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Long Essay Guidance</dc:title>
  <dc:creator>Carys Howells</dc:creator>
  <cp:lastModifiedBy>Richardson, Sarah</cp:lastModifiedBy>
  <cp:revision>16</cp:revision>
  <dcterms:created xsi:type="dcterms:W3CDTF">2018-01-23T18:33:43Z</dcterms:created>
  <dcterms:modified xsi:type="dcterms:W3CDTF">2019-01-23T08:16:28Z</dcterms:modified>
</cp:coreProperties>
</file>