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1" r:id="rId6"/>
    <p:sldId id="267" r:id="rId7"/>
    <p:sldId id="268" r:id="rId8"/>
    <p:sldId id="260" r:id="rId9"/>
    <p:sldId id="272" r:id="rId10"/>
    <p:sldId id="261" r:id="rId11"/>
    <p:sldId id="273" r:id="rId12"/>
    <p:sldId id="274" r:id="rId13"/>
    <p:sldId id="275" r:id="rId14"/>
    <p:sldId id="262" r:id="rId15"/>
    <p:sldId id="263" r:id="rId16"/>
    <p:sldId id="264" r:id="rId17"/>
    <p:sldId id="269" r:id="rId18"/>
    <p:sldId id="270" r:id="rId19"/>
    <p:sldId id="265"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CC11E6-EDE1-4574-89DD-E5CF4246E8C4}" type="datetimeFigureOut">
              <a:rPr lang="en-GB" smtClean="0"/>
              <a:pPr/>
              <a:t>08/12/2010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ECC439-CDFB-41AE-A540-48EA963B124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CC11E6-EDE1-4574-89DD-E5CF4246E8C4}" type="datetimeFigureOut">
              <a:rPr lang="en-GB" smtClean="0"/>
              <a:pPr/>
              <a:t>08/12/2010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ECC439-CDFB-41AE-A540-48EA963B124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www.indiana.edu/~liblilly/valentines/007.html" TargetMode="External"/><Relationship Id="rId7" Type="http://schemas.openxmlformats.org/officeDocument/2006/relationships/hyperlink" Target="http://www.indiana.edu/~liblilly/valentines/546.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hyperlink" Target="http://www.indiana.edu/~liblilly/valentines/016.html" TargetMode="Externa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Marriage and Divorce</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An unconventional union: George Henry Lewes and Marian Evans</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Lewes </a:t>
            </a:r>
            <a:r>
              <a:rPr lang="en-GB" dirty="0"/>
              <a:t>married Agnes Jervis in 1841 but embraced the notion of ‘free love inside marriage’ embarking on numerous affairs. </a:t>
            </a:r>
            <a:endParaRPr lang="en-GB" dirty="0" smtClean="0"/>
          </a:p>
          <a:p>
            <a:r>
              <a:rPr lang="en-GB" dirty="0" smtClean="0"/>
              <a:t>His </a:t>
            </a:r>
            <a:r>
              <a:rPr lang="en-GB" dirty="0"/>
              <a:t>wife followed suit, having a relationship with his friend, Thornton Hunt (who was also married). </a:t>
            </a:r>
            <a:r>
              <a:rPr lang="en-GB" dirty="0" smtClean="0"/>
              <a:t>They remained </a:t>
            </a:r>
            <a:r>
              <a:rPr lang="en-GB" dirty="0"/>
              <a:t>married </a:t>
            </a:r>
            <a:r>
              <a:rPr lang="en-GB" dirty="0" smtClean="0"/>
              <a:t>because </a:t>
            </a:r>
            <a:r>
              <a:rPr lang="en-GB" dirty="0"/>
              <a:t>of the cost and complexity of divorce</a:t>
            </a:r>
            <a:r>
              <a:rPr lang="en-GB" dirty="0" smtClean="0"/>
              <a:t>.  </a:t>
            </a:r>
          </a:p>
          <a:p>
            <a:r>
              <a:rPr lang="en-GB" dirty="0" smtClean="0"/>
              <a:t>Lewes </a:t>
            </a:r>
            <a:r>
              <a:rPr lang="en-GB" dirty="0"/>
              <a:t>met Marian Evans when they were both working for the </a:t>
            </a:r>
            <a:r>
              <a:rPr lang="en-GB" i="1" dirty="0"/>
              <a:t>Westminster </a:t>
            </a:r>
            <a:r>
              <a:rPr lang="en-GB" i="1" dirty="0" smtClean="0"/>
              <a:t>Review</a:t>
            </a:r>
            <a:r>
              <a:rPr lang="en-GB" dirty="0" smtClean="0"/>
              <a:t> and they </a:t>
            </a:r>
            <a:r>
              <a:rPr lang="en-GB" dirty="0"/>
              <a:t>eloped to Germany in 1854 beginning a 24 year long union. </a:t>
            </a:r>
            <a:endParaRPr lang="en-GB" dirty="0" smtClean="0"/>
          </a:p>
          <a:p>
            <a:r>
              <a:rPr lang="en-GB" dirty="0" smtClean="0"/>
              <a:t>Were </a:t>
            </a:r>
            <a:r>
              <a:rPr lang="en-GB" dirty="0"/>
              <a:t>condemned both publicly and privately by their friends because their union was open and public. </a:t>
            </a:r>
            <a:r>
              <a:rPr lang="en-GB" dirty="0" smtClean="0"/>
              <a:t>Marian's </a:t>
            </a:r>
            <a:r>
              <a:rPr lang="en-GB" dirty="0"/>
              <a:t>reputation suffered most.  </a:t>
            </a:r>
          </a:p>
          <a:p>
            <a:r>
              <a:rPr lang="en-GB" dirty="0"/>
              <a:t>Yet Lewes and Evans behaved to all intents and purposes as if they were married. </a:t>
            </a:r>
            <a:r>
              <a:rPr lang="en-GB" dirty="0" smtClean="0"/>
              <a:t>Neither </a:t>
            </a:r>
            <a:r>
              <a:rPr lang="en-GB" dirty="0"/>
              <a:t>opposed marriage in itself but dissented from marriage law. </a:t>
            </a:r>
            <a:endParaRPr lang="en-GB" dirty="0" smtClean="0"/>
          </a:p>
          <a:p>
            <a:r>
              <a:rPr lang="en-GB" dirty="0" smtClean="0"/>
              <a:t>Their </a:t>
            </a:r>
            <a:r>
              <a:rPr lang="en-GB" dirty="0"/>
              <a:t>union came to end  </a:t>
            </a:r>
            <a:r>
              <a:rPr lang="en-GB" dirty="0" smtClean="0"/>
              <a:t>when in </a:t>
            </a:r>
            <a:r>
              <a:rPr lang="en-GB" dirty="0"/>
              <a:t>November 1878 Lewes died. </a:t>
            </a:r>
            <a:endParaRPr lang="en-GB" dirty="0" smtClean="0"/>
          </a:p>
          <a:p>
            <a:r>
              <a:rPr lang="en-GB" dirty="0" smtClean="0"/>
              <a:t>Evans </a:t>
            </a:r>
            <a:r>
              <a:rPr lang="en-GB" dirty="0"/>
              <a:t>unconventional approach </a:t>
            </a:r>
            <a:r>
              <a:rPr lang="en-GB" dirty="0" smtClean="0"/>
              <a:t>continued </a:t>
            </a:r>
            <a:r>
              <a:rPr lang="en-GB" dirty="0"/>
              <a:t>when less than 18 months after Lewes’ death she married John Cross more than twenty years her </a:t>
            </a:r>
            <a:r>
              <a:rPr lang="en-GB" dirty="0" smtClean="0"/>
              <a:t>junior though the marriage </a:t>
            </a:r>
            <a:r>
              <a:rPr lang="en-GB" dirty="0"/>
              <a:t>was short lived as she died a few months after the </a:t>
            </a:r>
            <a:r>
              <a:rPr lang="en-GB" dirty="0" smtClean="0"/>
              <a:t>wedding. </a:t>
            </a:r>
            <a:endParaRPr lang="en-GB" dirty="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independent.co.uk/multimedia/archive/00317/George_Eliot__and_G_317797s.jpg"/>
          <p:cNvPicPr>
            <a:picLocks noChangeAspect="1" noChangeArrowheads="1"/>
          </p:cNvPicPr>
          <p:nvPr/>
        </p:nvPicPr>
        <p:blipFill>
          <a:blip r:embed="rId2" cstate="print"/>
          <a:srcRect/>
          <a:stretch>
            <a:fillRect/>
          </a:stretch>
        </p:blipFill>
        <p:spPr bwMode="auto">
          <a:xfrm>
            <a:off x="899592" y="692696"/>
            <a:ext cx="7618374" cy="475252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Cohabitation</a:t>
            </a:r>
            <a:endParaRPr lang="en-GB" dirty="0"/>
          </a:p>
        </p:txBody>
      </p:sp>
      <p:sp>
        <p:nvSpPr>
          <p:cNvPr id="3" name="Content Placeholder 2"/>
          <p:cNvSpPr>
            <a:spLocks noGrp="1"/>
          </p:cNvSpPr>
          <p:nvPr>
            <p:ph idx="1"/>
          </p:nvPr>
        </p:nvSpPr>
        <p:spPr>
          <a:xfrm>
            <a:off x="457200" y="1412776"/>
            <a:ext cx="8229600" cy="4713387"/>
          </a:xfrm>
        </p:spPr>
        <p:txBody>
          <a:bodyPr>
            <a:normAutofit fontScale="55000" lnSpcReduction="20000"/>
          </a:bodyPr>
          <a:lstStyle/>
          <a:p>
            <a:r>
              <a:rPr lang="en-GB" dirty="0" smtClean="0"/>
              <a:t>Recent work by Ginger Frost has established that the 19th century was a period that experienced marital nonconformity amongst couples of all social classes. </a:t>
            </a:r>
          </a:p>
          <a:p>
            <a:r>
              <a:rPr lang="en-GB" dirty="0" smtClean="0"/>
              <a:t>Frost identifies three major groups of cohabitation. </a:t>
            </a:r>
            <a:r>
              <a:rPr lang="en-GB" dirty="0" smtClean="0"/>
              <a:t>1) men </a:t>
            </a:r>
            <a:r>
              <a:rPr lang="en-GB" dirty="0" smtClean="0"/>
              <a:t>and women who lived together because they could not marry due to earlier marriages or because they were related to each other by blood. </a:t>
            </a:r>
            <a:r>
              <a:rPr lang="en-GB" dirty="0" smtClean="0"/>
              <a:t>2) couples </a:t>
            </a:r>
            <a:r>
              <a:rPr lang="en-GB" dirty="0" smtClean="0"/>
              <a:t>who did not marry due to a variety of reasons including a lack of concern with social pressure and disinterest in </a:t>
            </a:r>
            <a:r>
              <a:rPr lang="en-GB" dirty="0" smtClean="0"/>
              <a:t>marriage 3) men </a:t>
            </a:r>
            <a:r>
              <a:rPr lang="en-GB" dirty="0" smtClean="0"/>
              <a:t>and women who positively chose not to marry </a:t>
            </a:r>
            <a:endParaRPr lang="en-GB" dirty="0" smtClean="0"/>
          </a:p>
          <a:p>
            <a:r>
              <a:rPr lang="en-GB" dirty="0" smtClean="0"/>
              <a:t>More </a:t>
            </a:r>
            <a:r>
              <a:rPr lang="en-GB" dirty="0" smtClean="0"/>
              <a:t>working-class </a:t>
            </a:r>
            <a:r>
              <a:rPr lang="en-GB" dirty="0" smtClean="0"/>
              <a:t>than </a:t>
            </a:r>
            <a:r>
              <a:rPr lang="en-GB" dirty="0" smtClean="0"/>
              <a:t>middle-class couples cohabited and more so did so if they lived in urban rather than rural areas. </a:t>
            </a:r>
            <a:r>
              <a:rPr lang="en-GB" dirty="0" smtClean="0"/>
              <a:t>Men </a:t>
            </a:r>
            <a:r>
              <a:rPr lang="en-GB" dirty="0" smtClean="0"/>
              <a:t>suffered far less social discrimination than women did as a result of these relationships. </a:t>
            </a:r>
            <a:endParaRPr lang="en-GB" dirty="0" smtClean="0"/>
          </a:p>
          <a:p>
            <a:r>
              <a:rPr lang="en-GB" dirty="0" smtClean="0"/>
              <a:t>Cohabitation </a:t>
            </a:r>
            <a:r>
              <a:rPr lang="en-GB" dirty="0" smtClean="0"/>
              <a:t>to </a:t>
            </a:r>
            <a:r>
              <a:rPr lang="en-GB" dirty="0" smtClean="0"/>
              <a:t>involved </a:t>
            </a:r>
            <a:r>
              <a:rPr lang="en-GB" dirty="0" smtClean="0"/>
              <a:t>financial and emotional </a:t>
            </a:r>
            <a:r>
              <a:rPr lang="en-GB" dirty="0" smtClean="0"/>
              <a:t>commitments supported by courts</a:t>
            </a:r>
          </a:p>
          <a:p>
            <a:r>
              <a:rPr lang="en-GB" dirty="0" smtClean="0"/>
              <a:t>Reactions </a:t>
            </a:r>
            <a:r>
              <a:rPr lang="en-GB" dirty="0" smtClean="0"/>
              <a:t>to </a:t>
            </a:r>
            <a:r>
              <a:rPr lang="en-GB" dirty="0" smtClean="0"/>
              <a:t>illegal </a:t>
            </a:r>
            <a:r>
              <a:rPr lang="en-GB" dirty="0" smtClean="0"/>
              <a:t>unions could vary. </a:t>
            </a:r>
            <a:r>
              <a:rPr lang="en-GB" dirty="0" smtClean="0"/>
              <a:t>Middle–class </a:t>
            </a:r>
            <a:r>
              <a:rPr lang="en-GB" dirty="0" smtClean="0"/>
              <a:t>women willing to take the risk were often independently </a:t>
            </a:r>
            <a:r>
              <a:rPr lang="en-GB" dirty="0" smtClean="0"/>
              <a:t>wealthy, others </a:t>
            </a:r>
            <a:r>
              <a:rPr lang="en-GB" dirty="0" smtClean="0"/>
              <a:t>needed more </a:t>
            </a:r>
            <a:r>
              <a:rPr lang="en-GB" dirty="0" smtClean="0"/>
              <a:t>protection. Most </a:t>
            </a:r>
            <a:r>
              <a:rPr lang="en-GB" dirty="0" smtClean="0"/>
              <a:t>families supported </a:t>
            </a:r>
            <a:r>
              <a:rPr lang="en-GB" dirty="0" smtClean="0"/>
              <a:t>unconventional </a:t>
            </a:r>
            <a:r>
              <a:rPr lang="en-GB" dirty="0" smtClean="0"/>
              <a:t>relationships </a:t>
            </a:r>
            <a:r>
              <a:rPr lang="en-GB" dirty="0" smtClean="0"/>
              <a:t>and even the state implicitly</a:t>
            </a:r>
            <a:r>
              <a:rPr lang="en-GB" dirty="0" smtClean="0"/>
              <a:t>, if not explicitly, supported these </a:t>
            </a:r>
            <a:r>
              <a:rPr lang="en-GB" dirty="0" smtClean="0"/>
              <a:t>unions</a:t>
            </a:r>
            <a:endParaRPr lang="en-GB" dirty="0" smtClean="0"/>
          </a:p>
          <a:p>
            <a:r>
              <a:rPr lang="en-GB" dirty="0" smtClean="0"/>
              <a:t>Were </a:t>
            </a:r>
            <a:r>
              <a:rPr lang="en-GB" dirty="0" smtClean="0"/>
              <a:t>5,327 bigamy trials between 1857 and 1904 which averaged out at 95 per annum probably making up about 1 in 5 of the proportion of bigamous relationships that existed. </a:t>
            </a:r>
            <a:endParaRPr lang="en-GB"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oocities.com/eyre_crowe/trial_for_bigamy.jpg"/>
          <p:cNvPicPr>
            <a:picLocks noChangeAspect="1" noChangeArrowheads="1"/>
          </p:cNvPicPr>
          <p:nvPr/>
        </p:nvPicPr>
        <p:blipFill>
          <a:blip r:embed="rId2" cstate="print"/>
          <a:srcRect/>
          <a:stretch>
            <a:fillRect/>
          </a:stretch>
        </p:blipFill>
        <p:spPr bwMode="auto">
          <a:xfrm>
            <a:off x="1187624" y="332656"/>
            <a:ext cx="6393876" cy="4560966"/>
          </a:xfrm>
          <a:prstGeom prst="rect">
            <a:avLst/>
          </a:prstGeom>
          <a:noFill/>
        </p:spPr>
      </p:pic>
      <p:sp>
        <p:nvSpPr>
          <p:cNvPr id="5" name="TextBox 4"/>
          <p:cNvSpPr txBox="1"/>
          <p:nvPr/>
        </p:nvSpPr>
        <p:spPr>
          <a:xfrm>
            <a:off x="251520" y="4941168"/>
            <a:ext cx="8712968" cy="1754326"/>
          </a:xfrm>
          <a:prstGeom prst="rect">
            <a:avLst/>
          </a:prstGeom>
          <a:noFill/>
        </p:spPr>
        <p:txBody>
          <a:bodyPr wrap="square" rtlCol="0">
            <a:spAutoFit/>
          </a:bodyPr>
          <a:lstStyle/>
          <a:p>
            <a:r>
              <a:rPr lang="en-GB" dirty="0" smtClean="0"/>
              <a:t>Eyre Crowe’s </a:t>
            </a:r>
            <a:r>
              <a:rPr lang="en-GB" i="1" dirty="0" smtClean="0"/>
              <a:t>Trial for Bigamy </a:t>
            </a:r>
            <a:r>
              <a:rPr lang="en-GB" dirty="0" smtClean="0"/>
              <a:t>(1897): </a:t>
            </a:r>
            <a:r>
              <a:rPr lang="en-GB" dirty="0" smtClean="0"/>
              <a:t>The first wife, a comely young woman with a child in her arms, is in the witness-box, and nervously gives evidence against the culprit, who does not seem to like his position. The second wife and a sympathetic friend or sister are seated in the lower part of the </a:t>
            </a:r>
            <a:r>
              <a:rPr lang="en-GB" dirty="0" smtClean="0"/>
              <a:t>court… </a:t>
            </a:r>
            <a:r>
              <a:rPr lang="en-GB" dirty="0" smtClean="0"/>
              <a:t>The jurymen differ as much as they ought to differ, and every face in the box is full of character; and so are the queer visages of the 'public', all of them more or less unwashed and vulgar. </a:t>
            </a:r>
            <a:r>
              <a:rPr lang="en-GB" dirty="0" smtClean="0"/>
              <a:t> (</a:t>
            </a:r>
            <a:r>
              <a:rPr lang="en-GB" i="1" dirty="0" err="1" smtClean="0"/>
              <a:t>Athanaeum</a:t>
            </a:r>
            <a:r>
              <a:rPr lang="en-GB" i="1" dirty="0" smtClean="0"/>
              <a:t>)</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Divorce and the Law</a:t>
            </a:r>
            <a:endParaRPr lang="en-GB" dirty="0"/>
          </a:p>
        </p:txBody>
      </p:sp>
      <p:sp>
        <p:nvSpPr>
          <p:cNvPr id="3" name="Content Placeholder 2"/>
          <p:cNvSpPr>
            <a:spLocks noGrp="1"/>
          </p:cNvSpPr>
          <p:nvPr>
            <p:ph idx="1"/>
          </p:nvPr>
        </p:nvSpPr>
        <p:spPr/>
        <p:txBody>
          <a:bodyPr>
            <a:normAutofit fontScale="62500" lnSpcReduction="20000"/>
          </a:bodyPr>
          <a:lstStyle/>
          <a:p>
            <a:r>
              <a:rPr lang="en-GB" dirty="0"/>
              <a:t>Ecclesiastical law </a:t>
            </a:r>
            <a:r>
              <a:rPr lang="en-GB" dirty="0" smtClean="0"/>
              <a:t>governed </a:t>
            </a:r>
            <a:r>
              <a:rPr lang="en-GB" dirty="0"/>
              <a:t>divorce proceedings prior to 1857. </a:t>
            </a:r>
            <a:endParaRPr lang="en-GB" dirty="0" smtClean="0"/>
          </a:p>
          <a:p>
            <a:r>
              <a:rPr lang="en-GB" dirty="0" smtClean="0"/>
              <a:t>Marriage </a:t>
            </a:r>
            <a:r>
              <a:rPr lang="en-GB" dirty="0"/>
              <a:t>was for all intents and purposes indissoluble </a:t>
            </a:r>
            <a:r>
              <a:rPr lang="en-GB" dirty="0" smtClean="0"/>
              <a:t>although </a:t>
            </a:r>
            <a:r>
              <a:rPr lang="en-GB" dirty="0"/>
              <a:t>the ecclesiastical courts could nullify marriages and grant separations. </a:t>
            </a:r>
            <a:endParaRPr lang="en-GB" dirty="0" smtClean="0"/>
          </a:p>
          <a:p>
            <a:r>
              <a:rPr lang="en-GB" dirty="0" smtClean="0"/>
              <a:t>A </a:t>
            </a:r>
            <a:r>
              <a:rPr lang="en-GB" dirty="0"/>
              <a:t>divorce </a:t>
            </a:r>
            <a:r>
              <a:rPr lang="en-GB" i="1" dirty="0"/>
              <a:t>a </a:t>
            </a:r>
            <a:r>
              <a:rPr lang="en-GB" i="1" dirty="0" err="1"/>
              <a:t>mensa</a:t>
            </a:r>
            <a:r>
              <a:rPr lang="en-GB" i="1" dirty="0"/>
              <a:t> et </a:t>
            </a:r>
            <a:r>
              <a:rPr lang="en-GB" i="1" dirty="0" err="1"/>
              <a:t>thoro</a:t>
            </a:r>
            <a:r>
              <a:rPr lang="en-GB" i="1" dirty="0"/>
              <a:t> </a:t>
            </a:r>
            <a:r>
              <a:rPr lang="en-GB" dirty="0"/>
              <a:t>(from bed and board) was granted for adultery, extreme cruelty or desertion; it allowed neither party to re-marry. Divorce </a:t>
            </a:r>
            <a:r>
              <a:rPr lang="en-GB" i="1" dirty="0"/>
              <a:t>a </a:t>
            </a:r>
            <a:r>
              <a:rPr lang="en-GB" i="1" dirty="0" err="1"/>
              <a:t>vinculo</a:t>
            </a:r>
            <a:r>
              <a:rPr lang="en-GB" dirty="0"/>
              <a:t> (from the bonds of marriage) was a nullification of </a:t>
            </a:r>
            <a:r>
              <a:rPr lang="en-GB" dirty="0" smtClean="0"/>
              <a:t>marriage</a:t>
            </a:r>
          </a:p>
          <a:p>
            <a:r>
              <a:rPr lang="en-GB" dirty="0" smtClean="0"/>
              <a:t>A </a:t>
            </a:r>
            <a:r>
              <a:rPr lang="en-GB" dirty="0"/>
              <a:t>civil divorce could only be obtained by a private act of </a:t>
            </a:r>
            <a:r>
              <a:rPr lang="en-GB" dirty="0" smtClean="0"/>
              <a:t>Parliament. After </a:t>
            </a:r>
            <a:r>
              <a:rPr lang="en-GB" dirty="0"/>
              <a:t>1800 some ten divorce bills were passed in Parliament each year; only three were ever awarded to </a:t>
            </a:r>
            <a:r>
              <a:rPr lang="en-GB" dirty="0" smtClean="0"/>
              <a:t>women.</a:t>
            </a:r>
          </a:p>
          <a:p>
            <a:r>
              <a:rPr lang="en-GB" dirty="0" smtClean="0"/>
              <a:t>In </a:t>
            </a:r>
            <a:r>
              <a:rPr lang="en-GB" dirty="0"/>
              <a:t>1857 the Divorce and Matrimonial Causes Act created the Probate and Divorce Court in London which took over many of the functions of the ecclesiastical courts. </a:t>
            </a:r>
            <a:endParaRPr lang="en-GB" dirty="0" smtClean="0"/>
          </a:p>
          <a:p>
            <a:r>
              <a:rPr lang="en-GB" dirty="0" smtClean="0"/>
              <a:t>A </a:t>
            </a:r>
            <a:r>
              <a:rPr lang="en-GB" dirty="0"/>
              <a:t>new provision allowed divorce for the adultery of a wife or for a husband’s adultery combined with cruelty, bigamy, incest or bestiality.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Law reform</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Matrimonial Causes Act of 1878 authorised magistrates courts to grant protection orders to wives whose husbands had been convicted of aggravated assault </a:t>
            </a:r>
          </a:p>
          <a:p>
            <a:r>
              <a:rPr lang="en-GB" dirty="0" smtClean="0"/>
              <a:t>Maintenance of Wives (desertion) Act of 1886 empowered magistrates to order a husband to maintain his wife</a:t>
            </a:r>
          </a:p>
          <a:p>
            <a:r>
              <a:rPr lang="en-GB" dirty="0" smtClean="0"/>
              <a:t>Summary Jurisdiction (Married Women) Act of 1895 allowed magistrates to issue a protection order to a woman who was driven from her home by a husband’s cruelty or failure to maintain her and her children. </a:t>
            </a:r>
          </a:p>
          <a:p>
            <a:r>
              <a:rPr lang="en-GB" dirty="0" smtClean="0"/>
              <a:t>Divorce Act granted an average of 148 divorces each year while the magistrates courts dispensed about 8,000 protection orders (judicial separations). </a:t>
            </a:r>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Caroline Sheridan Norton</a:t>
            </a:r>
            <a:endParaRPr lang="en-GB" dirty="0"/>
          </a:p>
        </p:txBody>
      </p:sp>
      <p:sp>
        <p:nvSpPr>
          <p:cNvPr id="3" name="Content Placeholder 2"/>
          <p:cNvSpPr>
            <a:spLocks noGrp="1"/>
          </p:cNvSpPr>
          <p:nvPr>
            <p:ph idx="1"/>
          </p:nvPr>
        </p:nvSpPr>
        <p:spPr/>
        <p:txBody>
          <a:bodyPr>
            <a:normAutofit fontScale="62500" lnSpcReduction="20000"/>
          </a:bodyPr>
          <a:lstStyle/>
          <a:p>
            <a:r>
              <a:rPr lang="en-GB" dirty="0"/>
              <a:t>Caroline Sheridan Norton is credited </a:t>
            </a:r>
            <a:r>
              <a:rPr lang="en-GB" dirty="0" smtClean="0"/>
              <a:t>for </a:t>
            </a:r>
            <a:r>
              <a:rPr lang="en-GB" dirty="0"/>
              <a:t>bringing the issue of divorce and custody of children to public and parliamentary scrutiny and was instrumental in achieving passage of the Infant Custody Act of 1839 and the Divorce and Matrimonial Causes Act of 1857. </a:t>
            </a:r>
            <a:endParaRPr lang="en-GB" dirty="0" smtClean="0"/>
          </a:p>
          <a:p>
            <a:r>
              <a:rPr lang="en-GB" dirty="0" smtClean="0"/>
              <a:t>Grand-daughter </a:t>
            </a:r>
            <a:r>
              <a:rPr lang="en-GB" dirty="0"/>
              <a:t>of Richard </a:t>
            </a:r>
            <a:r>
              <a:rPr lang="en-GB" dirty="0" err="1"/>
              <a:t>Brinsley</a:t>
            </a:r>
            <a:r>
              <a:rPr lang="en-GB" dirty="0"/>
              <a:t> Sheridan and married George Norton in 1827 bearing three sons. </a:t>
            </a:r>
            <a:endParaRPr lang="en-GB" dirty="0" smtClean="0"/>
          </a:p>
          <a:p>
            <a:r>
              <a:rPr lang="en-GB" dirty="0" smtClean="0"/>
              <a:t>In </a:t>
            </a:r>
            <a:r>
              <a:rPr lang="en-GB" dirty="0"/>
              <a:t>1836 George Norton sued William Lamb, Lord Melbourne, for damages for ‘criminal conversation’ (adultery) with Caroline Norton, the necessary first step to obtaining divorce by Act of Parliament. The jury acquitted Melbourne </a:t>
            </a:r>
            <a:r>
              <a:rPr lang="en-GB" dirty="0" smtClean="0"/>
              <a:t>but </a:t>
            </a:r>
            <a:r>
              <a:rPr lang="en-GB" dirty="0"/>
              <a:t>Caroline Norton’s reputation </a:t>
            </a:r>
            <a:r>
              <a:rPr lang="en-GB" dirty="0" smtClean="0"/>
              <a:t>was damaged and her </a:t>
            </a:r>
            <a:r>
              <a:rPr lang="en-GB" dirty="0"/>
              <a:t>legal vindication made divorce impossible. </a:t>
            </a:r>
            <a:endParaRPr lang="en-GB" dirty="0" smtClean="0"/>
          </a:p>
          <a:p>
            <a:r>
              <a:rPr lang="en-GB" dirty="0" smtClean="0"/>
              <a:t>George </a:t>
            </a:r>
            <a:r>
              <a:rPr lang="en-GB" dirty="0"/>
              <a:t>Norton took their three sons out of England and forbade Norton to see </a:t>
            </a:r>
            <a:r>
              <a:rPr lang="en-GB" dirty="0" smtClean="0"/>
              <a:t>them</a:t>
            </a:r>
          </a:p>
          <a:p>
            <a:r>
              <a:rPr lang="en-GB" dirty="0" smtClean="0"/>
              <a:t>Norton began </a:t>
            </a:r>
            <a:r>
              <a:rPr lang="en-GB" dirty="0"/>
              <a:t>a series of campaigns to reform the </a:t>
            </a:r>
            <a:r>
              <a:rPr lang="en-GB" dirty="0" smtClean="0"/>
              <a:t>laws asking for legal </a:t>
            </a:r>
            <a:r>
              <a:rPr lang="en-GB" dirty="0"/>
              <a:t>protection for women similar to that recently provided for paupers, the insane, prisoners, and other helpless classes.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aroline Norton with Lord Melbourne on her lap, as a lamb with human head; watching them from behind a tree is Mr Norton as a ram with cuckold's horns.  1836&#10;Lithograph"/>
          <p:cNvPicPr>
            <a:picLocks noChangeAspect="1" noChangeArrowheads="1"/>
          </p:cNvPicPr>
          <p:nvPr/>
        </p:nvPicPr>
        <p:blipFill>
          <a:blip r:embed="rId2" cstate="print"/>
          <a:srcRect/>
          <a:stretch>
            <a:fillRect/>
          </a:stretch>
        </p:blipFill>
        <p:spPr bwMode="auto">
          <a:xfrm>
            <a:off x="827584" y="404664"/>
            <a:ext cx="7143750" cy="54578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Four men mounted together on the back of a giraffe with the head of Mrs Norton, while her husband wearing cuckold's horns pulls a lead tied to her neck and kicks lambs out of his way.  10 June 1836&#10;Hand-coloured lithograph"/>
          <p:cNvPicPr>
            <a:picLocks noChangeAspect="1" noChangeArrowheads="1"/>
          </p:cNvPicPr>
          <p:nvPr/>
        </p:nvPicPr>
        <p:blipFill>
          <a:blip r:embed="rId2" cstate="print"/>
          <a:srcRect/>
          <a:stretch>
            <a:fillRect/>
          </a:stretch>
        </p:blipFill>
        <p:spPr bwMode="auto">
          <a:xfrm>
            <a:off x="1043608" y="260648"/>
            <a:ext cx="7143750" cy="558165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Married Women’s Property</a:t>
            </a:r>
            <a:endParaRPr lang="en-GB" dirty="0"/>
          </a:p>
        </p:txBody>
      </p:sp>
      <p:sp>
        <p:nvSpPr>
          <p:cNvPr id="3" name="Content Placeholder 2"/>
          <p:cNvSpPr>
            <a:spLocks noGrp="1"/>
          </p:cNvSpPr>
          <p:nvPr>
            <p:ph idx="1"/>
          </p:nvPr>
        </p:nvSpPr>
        <p:spPr/>
        <p:txBody>
          <a:bodyPr>
            <a:normAutofit fontScale="55000" lnSpcReduction="20000"/>
          </a:bodyPr>
          <a:lstStyle/>
          <a:p>
            <a:r>
              <a:rPr lang="en-GB" dirty="0"/>
              <a:t>Married women’s property rights </a:t>
            </a:r>
            <a:r>
              <a:rPr lang="en-GB" dirty="0" smtClean="0"/>
              <a:t>finally </a:t>
            </a:r>
            <a:r>
              <a:rPr lang="en-GB" dirty="0"/>
              <a:t>granted in acts of 1870 and 1882 </a:t>
            </a:r>
            <a:endParaRPr lang="en-GB" dirty="0" smtClean="0"/>
          </a:p>
          <a:p>
            <a:r>
              <a:rPr lang="en-GB" dirty="0" smtClean="0"/>
              <a:t>Constituted </a:t>
            </a:r>
            <a:r>
              <a:rPr lang="en-GB" dirty="0"/>
              <a:t>a major change in women’s rights under English law giving every married woman for the first time the right to hold property in her own name. </a:t>
            </a:r>
            <a:endParaRPr lang="en-GB" dirty="0" smtClean="0"/>
          </a:p>
          <a:p>
            <a:r>
              <a:rPr lang="en-GB" dirty="0" smtClean="0"/>
              <a:t>Efforts </a:t>
            </a:r>
            <a:r>
              <a:rPr lang="en-GB" dirty="0"/>
              <a:t>for </a:t>
            </a:r>
            <a:r>
              <a:rPr lang="en-GB" dirty="0" smtClean="0"/>
              <a:t>reform  led </a:t>
            </a:r>
            <a:r>
              <a:rPr lang="en-GB" dirty="0"/>
              <a:t>by a Married Women’s Property Committee headed by Elizabeth </a:t>
            </a:r>
            <a:r>
              <a:rPr lang="en-GB" dirty="0" err="1"/>
              <a:t>Wolstenholme</a:t>
            </a:r>
            <a:r>
              <a:rPr lang="en-GB" dirty="0"/>
              <a:t> </a:t>
            </a:r>
            <a:r>
              <a:rPr lang="en-GB" dirty="0" err="1"/>
              <a:t>Elmy</a:t>
            </a:r>
            <a:r>
              <a:rPr lang="en-GB" dirty="0"/>
              <a:t> and Ursula Mellor Bright. </a:t>
            </a:r>
            <a:endParaRPr lang="en-GB" dirty="0" smtClean="0"/>
          </a:p>
          <a:p>
            <a:r>
              <a:rPr lang="en-GB" dirty="0" smtClean="0"/>
              <a:t>The </a:t>
            </a:r>
            <a:r>
              <a:rPr lang="en-GB" dirty="0"/>
              <a:t>first act in 1870 was a partial measure which gave married women the right to possess the wages earned during their marriage, money invested in certain specified ways (including savings banks), and legacies of less than £200. All other property still belonged to their husbands. </a:t>
            </a:r>
            <a:endParaRPr lang="en-GB" dirty="0" smtClean="0"/>
          </a:p>
          <a:p>
            <a:r>
              <a:rPr lang="en-GB" dirty="0" smtClean="0"/>
              <a:t>The </a:t>
            </a:r>
            <a:r>
              <a:rPr lang="en-GB" dirty="0"/>
              <a:t>1882 act gave a married woman possession of all the property she held before or after her marriage as her ‘separate estate’. </a:t>
            </a:r>
            <a:endParaRPr lang="en-GB" dirty="0" smtClean="0"/>
          </a:p>
          <a:p>
            <a:r>
              <a:rPr lang="en-GB" dirty="0" smtClean="0"/>
              <a:t>Married </a:t>
            </a:r>
            <a:r>
              <a:rPr lang="en-GB" dirty="0"/>
              <a:t>Women’s Property Acts did not abolish other aspects of </a:t>
            </a:r>
            <a:r>
              <a:rPr lang="en-GB" dirty="0" err="1"/>
              <a:t>coverture</a:t>
            </a:r>
            <a:r>
              <a:rPr lang="en-GB" dirty="0"/>
              <a:t>: a married woman could not have a legal residence apart from her husband, spouses could not sue one another, and since they were one legal person, husband and wife could not be held to have conspired together.  </a:t>
            </a:r>
          </a:p>
          <a:p>
            <a:pPr>
              <a:buNone/>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Victorian marriage and the law</a:t>
            </a:r>
          </a:p>
          <a:p>
            <a:r>
              <a:rPr lang="en-GB" dirty="0" smtClean="0"/>
              <a:t>Two case studies: Queen Victoria and George </a:t>
            </a:r>
            <a:r>
              <a:rPr lang="en-GB" dirty="0" smtClean="0"/>
              <a:t>Eliot</a:t>
            </a:r>
          </a:p>
          <a:p>
            <a:r>
              <a:rPr lang="en-GB" dirty="0" smtClean="0"/>
              <a:t>Cohabitation</a:t>
            </a:r>
            <a:endParaRPr lang="en-GB" dirty="0" smtClean="0"/>
          </a:p>
          <a:p>
            <a:r>
              <a:rPr lang="en-GB" dirty="0" smtClean="0"/>
              <a:t>Divorce Law and Caroline Norton</a:t>
            </a:r>
          </a:p>
          <a:p>
            <a:r>
              <a:rPr lang="en-GB" dirty="0" smtClean="0"/>
              <a:t>Conclusion</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lstStyle/>
          <a:p>
            <a:r>
              <a:rPr lang="en-GB" dirty="0"/>
              <a:t>In spite of substantial changes during the Victorian period, marriage law continued to grant more rights to men than to women at the turn of the century. The grievances usually cited by women’s rights campaigners were the unequal grounds for divorce and the fact that divorce could only be granted for adultery and not for other marital faults. </a:t>
            </a:r>
          </a:p>
          <a:p>
            <a:pPr>
              <a:buNone/>
            </a:pP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Marriage and the Law</a:t>
            </a:r>
            <a:endParaRPr lang="en-GB" dirty="0"/>
          </a:p>
        </p:txBody>
      </p:sp>
      <p:sp>
        <p:nvSpPr>
          <p:cNvPr id="3" name="Content Placeholder 2"/>
          <p:cNvSpPr>
            <a:spLocks noGrp="1"/>
          </p:cNvSpPr>
          <p:nvPr>
            <p:ph idx="1"/>
          </p:nvPr>
        </p:nvSpPr>
        <p:spPr/>
        <p:txBody>
          <a:bodyPr>
            <a:normAutofit fontScale="70000" lnSpcReduction="20000"/>
          </a:bodyPr>
          <a:lstStyle/>
          <a:p>
            <a:r>
              <a:rPr lang="en-GB" dirty="0"/>
              <a:t>Matrimonial law underwent great change during the 19</a:t>
            </a:r>
            <a:r>
              <a:rPr lang="en-GB" baseline="30000" dirty="0"/>
              <a:t>th</a:t>
            </a:r>
            <a:r>
              <a:rPr lang="en-GB" dirty="0"/>
              <a:t> century</a:t>
            </a:r>
            <a:r>
              <a:rPr lang="en-GB" dirty="0" smtClean="0"/>
              <a:t>.</a:t>
            </a:r>
          </a:p>
          <a:p>
            <a:r>
              <a:rPr lang="en-GB" dirty="0" smtClean="0"/>
              <a:t>Became </a:t>
            </a:r>
            <a:r>
              <a:rPr lang="en-GB" dirty="0"/>
              <a:t>more secular as Parliament created provision for civil </a:t>
            </a:r>
            <a:r>
              <a:rPr lang="en-GB" dirty="0" smtClean="0"/>
              <a:t>marriage (in 1836) </a:t>
            </a:r>
            <a:r>
              <a:rPr lang="en-GB" dirty="0"/>
              <a:t>and </a:t>
            </a:r>
            <a:r>
              <a:rPr lang="en-GB" dirty="0" smtClean="0"/>
              <a:t>divorce (in 1857). </a:t>
            </a:r>
          </a:p>
          <a:p>
            <a:r>
              <a:rPr lang="en-GB" dirty="0" smtClean="0"/>
              <a:t>Married </a:t>
            </a:r>
            <a:r>
              <a:rPr lang="en-GB" dirty="0"/>
              <a:t>women achieved greater legal status, particularly with regard to their property and fathers lost their exclusive right to the custody of their children. </a:t>
            </a:r>
            <a:endParaRPr lang="en-GB" dirty="0" smtClean="0"/>
          </a:p>
          <a:p>
            <a:r>
              <a:rPr lang="en-GB" dirty="0" smtClean="0"/>
              <a:t>Victorian </a:t>
            </a:r>
            <a:r>
              <a:rPr lang="en-GB" dirty="0"/>
              <a:t>jurists also tried to ease the plight of working class women by allowing local magistrates courts to issue judicial separations.  </a:t>
            </a:r>
          </a:p>
          <a:p>
            <a:r>
              <a:rPr lang="en-GB" dirty="0" smtClean="0"/>
              <a:t>Were regular efforts to loosen the prohibited </a:t>
            </a:r>
            <a:r>
              <a:rPr lang="en-GB" dirty="0"/>
              <a:t>degrees of kinship, </a:t>
            </a:r>
            <a:r>
              <a:rPr lang="en-GB" dirty="0" smtClean="0"/>
              <a:t>particularly </a:t>
            </a:r>
            <a:r>
              <a:rPr lang="en-GB" dirty="0"/>
              <a:t>the law prohibiting marriage to a deceased wife’s </a:t>
            </a:r>
            <a:r>
              <a:rPr lang="en-GB" dirty="0" smtClean="0"/>
              <a:t>sister.</a:t>
            </a:r>
          </a:p>
          <a:p>
            <a:r>
              <a:rPr lang="en-GB" dirty="0" smtClean="0"/>
              <a:t>Marriage </a:t>
            </a:r>
            <a:r>
              <a:rPr lang="en-GB" dirty="0"/>
              <a:t>law differed in Scotland where an exchange of vows was sufficient to solemnise a marriage. </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Harriet Taylor &amp; John Stuart Mill</a:t>
            </a:r>
            <a:endParaRPr lang="en-GB" dirty="0"/>
          </a:p>
        </p:txBody>
      </p:sp>
      <p:sp>
        <p:nvSpPr>
          <p:cNvPr id="3" name="Content Placeholder 2"/>
          <p:cNvSpPr>
            <a:spLocks noGrp="1"/>
          </p:cNvSpPr>
          <p:nvPr>
            <p:ph idx="1"/>
          </p:nvPr>
        </p:nvSpPr>
        <p:spPr/>
        <p:txBody>
          <a:bodyPr>
            <a:normAutofit fontScale="77500" lnSpcReduction="20000"/>
          </a:bodyPr>
          <a:lstStyle/>
          <a:p>
            <a:r>
              <a:rPr lang="en-GB" dirty="0"/>
              <a:t>When John Stuart Mill married Harriet Taylor in 1851 he wrote a formal protest against the laws that would govern their marriage objecting to:</a:t>
            </a:r>
          </a:p>
          <a:p>
            <a:pPr>
              <a:buNone/>
            </a:pPr>
            <a:endParaRPr lang="en-GB" dirty="0"/>
          </a:p>
          <a:p>
            <a:pPr>
              <a:buNone/>
            </a:pPr>
            <a:r>
              <a:rPr lang="en-GB" i="1" dirty="0"/>
              <a:t>‘the whole character of the marriage relation as constituted by law... for this amongst other reasons, that it confers upon one of the parties to the contract, legal power and control over the person, property, and freedom of action of the other party, independent of her own wishes and will... having no means of legally divesting myself of these odious powers... I feel it my duty to put on record a formal protest against the existing law of marriage, in so far as conferring such powers; and a solemn promise never in any case or under any circumstances to use them.’ </a:t>
            </a:r>
            <a:endParaRPr lang="en-GB" dirty="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t2.gstatic.com/images?q=tbn:ANd9GcRMyqnObyMJWvxfxeD16e3kq1S8FD6A7c77ExRTQIWKb8swed46eA"/>
          <p:cNvPicPr>
            <a:picLocks noChangeAspect="1" noChangeArrowheads="1"/>
          </p:cNvPicPr>
          <p:nvPr/>
        </p:nvPicPr>
        <p:blipFill>
          <a:blip r:embed="rId2" cstate="print"/>
          <a:srcRect/>
          <a:stretch>
            <a:fillRect/>
          </a:stretch>
        </p:blipFill>
        <p:spPr bwMode="auto">
          <a:xfrm>
            <a:off x="683568" y="692696"/>
            <a:ext cx="3964657" cy="5131916"/>
          </a:xfrm>
          <a:prstGeom prst="rect">
            <a:avLst/>
          </a:prstGeom>
          <a:noFill/>
        </p:spPr>
      </p:pic>
      <p:sp>
        <p:nvSpPr>
          <p:cNvPr id="6" name="TextBox 5"/>
          <p:cNvSpPr txBox="1"/>
          <p:nvPr/>
        </p:nvSpPr>
        <p:spPr>
          <a:xfrm>
            <a:off x="5652120" y="1916832"/>
            <a:ext cx="2952328" cy="646331"/>
          </a:xfrm>
          <a:prstGeom prst="rect">
            <a:avLst/>
          </a:prstGeom>
          <a:noFill/>
        </p:spPr>
        <p:txBody>
          <a:bodyPr wrap="square" rtlCol="0">
            <a:spAutoFit/>
          </a:bodyPr>
          <a:lstStyle/>
          <a:p>
            <a:r>
              <a:rPr lang="en-GB" dirty="0" smtClean="0"/>
              <a:t>Harriet  Taylor &amp; John Stuart Mill</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_MxEwAqH6was/TAQhVr75uyI/AAAAAAAAAgQ/PYy2QZhk0nQ/s1600/1833-03+Wedding+dress-Frfashpl-sm.jpg"/>
          <p:cNvPicPr>
            <a:picLocks noChangeAspect="1" noChangeArrowheads="1"/>
          </p:cNvPicPr>
          <p:nvPr/>
        </p:nvPicPr>
        <p:blipFill>
          <a:blip r:embed="rId2" cstate="print"/>
          <a:srcRect/>
          <a:stretch>
            <a:fillRect/>
          </a:stretch>
        </p:blipFill>
        <p:spPr bwMode="auto">
          <a:xfrm>
            <a:off x="3851920" y="5545"/>
            <a:ext cx="4680520" cy="6852455"/>
          </a:xfrm>
          <a:prstGeom prst="rect">
            <a:avLst/>
          </a:prstGeom>
          <a:noFill/>
        </p:spPr>
      </p:pic>
      <p:sp>
        <p:nvSpPr>
          <p:cNvPr id="5" name="TextBox 4"/>
          <p:cNvSpPr txBox="1"/>
          <p:nvPr/>
        </p:nvSpPr>
        <p:spPr>
          <a:xfrm>
            <a:off x="971600" y="1124744"/>
            <a:ext cx="2088232" cy="1200329"/>
          </a:xfrm>
          <a:prstGeom prst="rect">
            <a:avLst/>
          </a:prstGeom>
          <a:noFill/>
        </p:spPr>
        <p:txBody>
          <a:bodyPr wrap="square" rtlCol="0">
            <a:spAutoFit/>
          </a:bodyPr>
          <a:lstStyle/>
          <a:p>
            <a:r>
              <a:rPr lang="en-GB" dirty="0" smtClean="0"/>
              <a:t>Marriage and courtship rituals increased during Victorian era</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548680"/>
            <a:ext cx="2304256" cy="5078313"/>
          </a:xfrm>
          <a:prstGeom prst="rect">
            <a:avLst/>
          </a:prstGeom>
        </p:spPr>
        <p:txBody>
          <a:bodyPr wrap="square">
            <a:spAutoFit/>
          </a:bodyPr>
          <a:lstStyle/>
          <a:p>
            <a:r>
              <a:rPr lang="en-GB" dirty="0" smtClean="0"/>
              <a:t>Printed Valentine cards first appeared in the 18th century, simple sheets with a written verse. Soon afterwards the traditional symbols began to appear - Cupid, flowers and hearts. The sending of Valentine cards rapidly increased in the 19th century as improvements in printing techniques and the postal service made it more affordable. </a:t>
            </a:r>
            <a:endParaRPr lang="en-GB" dirty="0"/>
          </a:p>
        </p:txBody>
      </p:sp>
      <p:pic>
        <p:nvPicPr>
          <p:cNvPr id="25602" name="Picture 2" descr="http://t2.gstatic.com/images?q=tbn:ANd9GcSLcCqRjNMoQ8Jddp2dvmyjNKkfaAOSWkHNzVwxmzZ_QlowSfnv9Q"/>
          <p:cNvPicPr>
            <a:picLocks noChangeAspect="1" noChangeArrowheads="1"/>
          </p:cNvPicPr>
          <p:nvPr/>
        </p:nvPicPr>
        <p:blipFill>
          <a:blip r:embed="rId2" cstate="print"/>
          <a:srcRect/>
          <a:stretch>
            <a:fillRect/>
          </a:stretch>
        </p:blipFill>
        <p:spPr bwMode="auto">
          <a:xfrm>
            <a:off x="6516216" y="332656"/>
            <a:ext cx="2063874" cy="2766018"/>
          </a:xfrm>
          <a:prstGeom prst="rect">
            <a:avLst/>
          </a:prstGeom>
          <a:noFill/>
        </p:spPr>
      </p:pic>
      <p:pic>
        <p:nvPicPr>
          <p:cNvPr id="25606" name="Picture 6" descr="007.jpg (42K)">
            <a:hlinkClick r:id="rId3"/>
          </p:cNvPr>
          <p:cNvPicPr>
            <a:picLocks noChangeAspect="1" noChangeArrowheads="1"/>
          </p:cNvPicPr>
          <p:nvPr/>
        </p:nvPicPr>
        <p:blipFill>
          <a:blip r:embed="rId4" cstate="print"/>
          <a:srcRect/>
          <a:stretch>
            <a:fillRect/>
          </a:stretch>
        </p:blipFill>
        <p:spPr bwMode="auto">
          <a:xfrm>
            <a:off x="3347864" y="404664"/>
            <a:ext cx="2714625" cy="2524126"/>
          </a:xfrm>
          <a:prstGeom prst="rect">
            <a:avLst/>
          </a:prstGeom>
          <a:noFill/>
        </p:spPr>
      </p:pic>
      <p:pic>
        <p:nvPicPr>
          <p:cNvPr id="25608" name="Picture 8" descr="016.jpg (74K)">
            <a:hlinkClick r:id="rId5"/>
          </p:cNvPr>
          <p:cNvPicPr>
            <a:picLocks noChangeAspect="1" noChangeArrowheads="1"/>
          </p:cNvPicPr>
          <p:nvPr/>
        </p:nvPicPr>
        <p:blipFill>
          <a:blip r:embed="rId6" cstate="print"/>
          <a:srcRect/>
          <a:stretch>
            <a:fillRect/>
          </a:stretch>
        </p:blipFill>
        <p:spPr bwMode="auto">
          <a:xfrm>
            <a:off x="6516216" y="2996952"/>
            <a:ext cx="2068355" cy="3414540"/>
          </a:xfrm>
          <a:prstGeom prst="rect">
            <a:avLst/>
          </a:prstGeom>
          <a:noFill/>
        </p:spPr>
      </p:pic>
      <p:pic>
        <p:nvPicPr>
          <p:cNvPr id="25610" name="Picture 10" descr="nc1866.c5-546_00001.jpg (98K)">
            <a:hlinkClick r:id="rId7"/>
          </p:cNvPr>
          <p:cNvPicPr>
            <a:picLocks noChangeAspect="1" noChangeArrowheads="1"/>
          </p:cNvPicPr>
          <p:nvPr/>
        </p:nvPicPr>
        <p:blipFill>
          <a:blip r:embed="rId8" cstate="print"/>
          <a:srcRect/>
          <a:stretch>
            <a:fillRect/>
          </a:stretch>
        </p:blipFill>
        <p:spPr bwMode="auto">
          <a:xfrm>
            <a:off x="3563888" y="2996952"/>
            <a:ext cx="2190750" cy="33337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An idealised marriage: Queen Victoria and Prince Albert</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Arranged </a:t>
            </a:r>
            <a:r>
              <a:rPr lang="en-GB" dirty="0"/>
              <a:t>marriage with her cousin, Prince Albert of </a:t>
            </a:r>
            <a:r>
              <a:rPr lang="en-GB" dirty="0" smtClean="0"/>
              <a:t>Saxe-Coburg </a:t>
            </a:r>
            <a:r>
              <a:rPr lang="en-GB" dirty="0"/>
              <a:t>and </a:t>
            </a:r>
            <a:r>
              <a:rPr lang="en-GB" dirty="0" smtClean="0"/>
              <a:t>Gotha</a:t>
            </a:r>
          </a:p>
          <a:p>
            <a:r>
              <a:rPr lang="en-GB" dirty="0" smtClean="0"/>
              <a:t>Victoria </a:t>
            </a:r>
            <a:r>
              <a:rPr lang="en-GB" dirty="0"/>
              <a:t>was initially reluctant to marry </a:t>
            </a:r>
            <a:r>
              <a:rPr lang="en-GB" dirty="0" smtClean="0"/>
              <a:t>but quickly fell </a:t>
            </a:r>
            <a:r>
              <a:rPr lang="en-GB" dirty="0"/>
              <a:t>in </a:t>
            </a:r>
            <a:r>
              <a:rPr lang="en-GB" dirty="0" smtClean="0"/>
              <a:t>love with Albert </a:t>
            </a:r>
          </a:p>
          <a:p>
            <a:r>
              <a:rPr lang="en-GB" dirty="0" smtClean="0"/>
              <a:t>Marriage </a:t>
            </a:r>
            <a:r>
              <a:rPr lang="en-GB" dirty="0"/>
              <a:t>changed </a:t>
            </a:r>
            <a:r>
              <a:rPr lang="en-GB" dirty="0" smtClean="0"/>
              <a:t>her from wilful and assertive to passive and submissive. She </a:t>
            </a:r>
            <a:r>
              <a:rPr lang="en-GB" dirty="0"/>
              <a:t>embraced </a:t>
            </a:r>
            <a:r>
              <a:rPr lang="en-GB" dirty="0" smtClean="0"/>
              <a:t>the </a:t>
            </a:r>
            <a:r>
              <a:rPr lang="en-GB" dirty="0"/>
              <a:t>prevalent view of the correct relationship between the sexes, and especially between husband and wife: women were by nature inferior and dependent, and it was their duty to submit to and adore their husbands. </a:t>
            </a:r>
            <a:endParaRPr lang="en-GB" dirty="0" smtClean="0"/>
          </a:p>
          <a:p>
            <a:r>
              <a:rPr lang="en-GB" dirty="0" smtClean="0"/>
              <a:t>His </a:t>
            </a:r>
            <a:r>
              <a:rPr lang="en-GB" dirty="0"/>
              <a:t>patriarchy </a:t>
            </a:r>
            <a:r>
              <a:rPr lang="en-GB" dirty="0" smtClean="0"/>
              <a:t>aided </a:t>
            </a:r>
            <a:r>
              <a:rPr lang="en-GB" dirty="0"/>
              <a:t>by her multiple </a:t>
            </a:r>
            <a:r>
              <a:rPr lang="en-GB" dirty="0" smtClean="0"/>
              <a:t>pregnancies</a:t>
            </a:r>
          </a:p>
          <a:p>
            <a:r>
              <a:rPr lang="en-GB" dirty="0" smtClean="0"/>
              <a:t>In </a:t>
            </a:r>
            <a:r>
              <a:rPr lang="en-GB" dirty="0"/>
              <a:t>1861 Albert died of typhoid fever leaving behind a wife who never fully recovered from his death. </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3.bp.blogspot.com/_hjD61YU8VYs/SWfGzJvNLKI/AAAAAAAAAqk/L2z8a027zdI/s320/Victoria_and_Prince_Albert%27s_wedding.jpg"/>
          <p:cNvPicPr>
            <a:picLocks noChangeAspect="1" noChangeArrowheads="1"/>
          </p:cNvPicPr>
          <p:nvPr/>
        </p:nvPicPr>
        <p:blipFill>
          <a:blip r:embed="rId2" cstate="print"/>
          <a:srcRect/>
          <a:stretch>
            <a:fillRect/>
          </a:stretch>
        </p:blipFill>
        <p:spPr bwMode="auto">
          <a:xfrm>
            <a:off x="4716016" y="548680"/>
            <a:ext cx="3976861" cy="4403446"/>
          </a:xfrm>
          <a:prstGeom prst="rect">
            <a:avLst/>
          </a:prstGeom>
          <a:noFill/>
        </p:spPr>
      </p:pic>
      <p:pic>
        <p:nvPicPr>
          <p:cNvPr id="29700" name="Picture 4" descr="Queen Victoria and Prince Albert wedding dance by Anonymous"/>
          <p:cNvPicPr>
            <a:picLocks noChangeAspect="1" noChangeArrowheads="1"/>
          </p:cNvPicPr>
          <p:nvPr/>
        </p:nvPicPr>
        <p:blipFill>
          <a:blip r:embed="rId3" cstate="print"/>
          <a:srcRect/>
          <a:stretch>
            <a:fillRect/>
          </a:stretch>
        </p:blipFill>
        <p:spPr bwMode="auto">
          <a:xfrm>
            <a:off x="827584" y="404664"/>
            <a:ext cx="3457575" cy="47625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1564</Words>
  <Application>Microsoft Office PowerPoint</Application>
  <PresentationFormat>On-screen Show (4:3)</PresentationFormat>
  <Paragraphs>70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Marriage and Divorce</vt:lpstr>
      <vt:lpstr>Overview</vt:lpstr>
      <vt:lpstr>Marriage and the Law</vt:lpstr>
      <vt:lpstr>Harriet Taylor &amp; John Stuart Mill</vt:lpstr>
      <vt:lpstr>Slide 5</vt:lpstr>
      <vt:lpstr>Slide 6</vt:lpstr>
      <vt:lpstr>Slide 7</vt:lpstr>
      <vt:lpstr>An idealised marriage: Queen Victoria and Prince Albert</vt:lpstr>
      <vt:lpstr>Slide 9</vt:lpstr>
      <vt:lpstr>An unconventional union: George Henry Lewes and Marian Evans</vt:lpstr>
      <vt:lpstr>Slide 11</vt:lpstr>
      <vt:lpstr>Cohabitation</vt:lpstr>
      <vt:lpstr>Slide 13</vt:lpstr>
      <vt:lpstr>Divorce and the Law</vt:lpstr>
      <vt:lpstr>Law reform</vt:lpstr>
      <vt:lpstr>Caroline Sheridan Norton</vt:lpstr>
      <vt:lpstr>Slide 17</vt:lpstr>
      <vt:lpstr>Slide 18</vt:lpstr>
      <vt:lpstr>Married Women’s Property</vt:lpstr>
      <vt:lpstr>Conclusion</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Marriage and Divorce</dc:title>
  <dc:creator>Sarah 1</dc:creator>
  <cp:lastModifiedBy>hyrba</cp:lastModifiedBy>
  <cp:revision>5</cp:revision>
  <dcterms:created xsi:type="dcterms:W3CDTF">2010-12-08T06:07:11Z</dcterms:created>
  <dcterms:modified xsi:type="dcterms:W3CDTF">2010-12-08T09:08:57Z</dcterms:modified>
</cp:coreProperties>
</file>