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7" r:id="rId7"/>
    <p:sldId id="261" r:id="rId8"/>
    <p:sldId id="278" r:id="rId9"/>
    <p:sldId id="262" r:id="rId10"/>
    <p:sldId id="263" r:id="rId11"/>
    <p:sldId id="271" r:id="rId12"/>
    <p:sldId id="272" r:id="rId13"/>
    <p:sldId id="264" r:id="rId14"/>
    <p:sldId id="273" r:id="rId15"/>
    <p:sldId id="265" r:id="rId16"/>
    <p:sldId id="274" r:id="rId17"/>
    <p:sldId id="279" r:id="rId18"/>
    <p:sldId id="266" r:id="rId19"/>
    <p:sldId id="275" r:id="rId20"/>
    <p:sldId id="267" r:id="rId21"/>
    <p:sldId id="268" r:id="rId22"/>
    <p:sldId id="270" r:id="rId23"/>
    <p:sldId id="26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40C0302-2027-471B-B463-61625436C204}"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0C0302-2027-471B-B463-61625436C204}"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0C0302-2027-471B-B463-61625436C204}"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0C0302-2027-471B-B463-61625436C204}"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0C0302-2027-471B-B463-61625436C204}"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40C0302-2027-471B-B463-61625436C204}"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40C0302-2027-471B-B463-61625436C204}" type="datetimeFigureOut">
              <a:rPr lang="en-GB" smtClean="0"/>
              <a:t>30/11/2016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40C0302-2027-471B-B463-61625436C204}" type="datetimeFigureOut">
              <a:rPr lang="en-GB" smtClean="0"/>
              <a:t>30/11/2016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0C0302-2027-471B-B463-61625436C204}" type="datetimeFigureOut">
              <a:rPr lang="en-GB" smtClean="0"/>
              <a:t>30/11/2016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0C0302-2027-471B-B463-61625436C204}"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0C0302-2027-471B-B463-61625436C204}"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600083-90CD-4837-8BB5-E4DC30922543}"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0C0302-2027-471B-B463-61625436C204}" type="datetimeFigureOut">
              <a:rPr lang="en-GB" smtClean="0"/>
              <a:t>30/11/2016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00083-90CD-4837-8BB5-E4DC3092254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hosted/life/f?q=sarah+martin+prison&amp;prev=/images?q%3Dsarah%2Bmartin%2Bprison%26um%3D1%26hl%3Den%26rlz%3D1T4ADBF_en-GBGB235GB235%26biw%3D1419%26bih%3D622%26tbs%3Disch:1&amp;imgurl=310de8ef7fb8d32a" TargetMode="Externa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hyperlink" Target="http://www.ucl.ac.uk/bloomsbury-project/institutions/workhouse_visiting_society.htm"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Philanthropy</a:t>
            </a:r>
            <a:endParaRPr lang="en-GB" dirty="0"/>
          </a:p>
        </p:txBody>
      </p:sp>
      <p:pic>
        <p:nvPicPr>
          <p:cNvPr id="25602" name="Picture 2" descr="'Punch' cartoon depicting Victorian women extending 'charity and benevolence' to neighbours "/>
          <p:cNvPicPr>
            <a:picLocks noChangeAspect="1" noChangeArrowheads="1"/>
          </p:cNvPicPr>
          <p:nvPr/>
        </p:nvPicPr>
        <p:blipFill>
          <a:blip r:embed="rId2" cstate="print"/>
          <a:srcRect/>
          <a:stretch>
            <a:fillRect/>
          </a:stretch>
        </p:blipFill>
        <p:spPr bwMode="auto">
          <a:xfrm>
            <a:off x="3491880" y="3501008"/>
            <a:ext cx="2286000" cy="1200150"/>
          </a:xfrm>
          <a:prstGeom prst="rect">
            <a:avLst/>
          </a:prstGeom>
          <a:noFill/>
        </p:spPr>
      </p:pic>
      <p:sp>
        <p:nvSpPr>
          <p:cNvPr id="5" name="TextBox 4"/>
          <p:cNvSpPr txBox="1"/>
          <p:nvPr/>
        </p:nvSpPr>
        <p:spPr>
          <a:xfrm>
            <a:off x="1979712" y="4941168"/>
            <a:ext cx="5256584" cy="369332"/>
          </a:xfrm>
          <a:prstGeom prst="rect">
            <a:avLst/>
          </a:prstGeom>
          <a:noFill/>
        </p:spPr>
        <p:txBody>
          <a:bodyPr wrap="square" rtlCol="0">
            <a:spAutoFit/>
          </a:bodyPr>
          <a:lstStyle/>
          <a:p>
            <a:r>
              <a:rPr lang="en-GB" dirty="0" smtClean="0"/>
              <a:t>Punch cartoon – Extending benevolence to neighbours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Temperance</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Earliest </a:t>
            </a:r>
            <a:r>
              <a:rPr lang="en-GB" dirty="0"/>
              <a:t>temperance associations </a:t>
            </a:r>
            <a:r>
              <a:rPr lang="en-GB" dirty="0" smtClean="0"/>
              <a:t>in 1830s </a:t>
            </a:r>
            <a:r>
              <a:rPr lang="en-GB" dirty="0"/>
              <a:t>were built on a foundation of evangelicalism and humanitarianism but the campaign had a complex history. </a:t>
            </a:r>
            <a:endParaRPr lang="en-GB" dirty="0" smtClean="0"/>
          </a:p>
          <a:p>
            <a:r>
              <a:rPr lang="en-GB" dirty="0" smtClean="0"/>
              <a:t>By </a:t>
            </a:r>
            <a:r>
              <a:rPr lang="en-GB" dirty="0"/>
              <a:t>1853 with the foundation of the UK Alliance a strong case was made by radical reformers of all classes for legislative intervention. </a:t>
            </a:r>
            <a:endParaRPr lang="en-GB" dirty="0" smtClean="0"/>
          </a:p>
          <a:p>
            <a:r>
              <a:rPr lang="en-GB" dirty="0" smtClean="0"/>
              <a:t>Strong </a:t>
            </a:r>
            <a:r>
              <a:rPr lang="en-GB" dirty="0"/>
              <a:t>feminist </a:t>
            </a:r>
            <a:r>
              <a:rPr lang="en-GB" dirty="0" smtClean="0"/>
              <a:t> tone </a:t>
            </a:r>
            <a:r>
              <a:rPr lang="en-GB" dirty="0"/>
              <a:t>to </a:t>
            </a:r>
            <a:r>
              <a:rPr lang="en-GB" dirty="0" smtClean="0"/>
              <a:t>campaign </a:t>
            </a:r>
            <a:r>
              <a:rPr lang="en-GB" dirty="0"/>
              <a:t>with the argument that resources should be diverted from purely male pleasures to expenditure that could benefit the whole family. </a:t>
            </a:r>
            <a:endParaRPr lang="en-GB" dirty="0" smtClean="0"/>
          </a:p>
          <a:p>
            <a:r>
              <a:rPr lang="en-GB" dirty="0" smtClean="0"/>
              <a:t>Chartist </a:t>
            </a:r>
            <a:r>
              <a:rPr lang="en-GB" dirty="0"/>
              <a:t>leaders believed that temperance was an issue of particular interest to women, and a number of Female Chartist Abstinence Unions were established which ran </a:t>
            </a:r>
            <a:r>
              <a:rPr lang="en-GB" dirty="0" smtClean="0"/>
              <a:t>Chartist </a:t>
            </a:r>
            <a:r>
              <a:rPr lang="en-GB" dirty="0"/>
              <a:t>Temperance Tea Parties. </a:t>
            </a:r>
            <a:endParaRPr lang="en-GB" dirty="0" smtClean="0"/>
          </a:p>
          <a:p>
            <a:r>
              <a:rPr lang="en-GB" dirty="0" smtClean="0"/>
              <a:t>Focus </a:t>
            </a:r>
            <a:r>
              <a:rPr lang="en-GB" dirty="0"/>
              <a:t>on children. Anne </a:t>
            </a:r>
            <a:r>
              <a:rPr lang="en-GB" dirty="0" err="1"/>
              <a:t>Carlile</a:t>
            </a:r>
            <a:r>
              <a:rPr lang="en-GB" dirty="0"/>
              <a:t>, </a:t>
            </a:r>
            <a:r>
              <a:rPr lang="en-GB" dirty="0" smtClean="0"/>
              <a:t>applied term </a:t>
            </a:r>
            <a:r>
              <a:rPr lang="en-GB" dirty="0"/>
              <a:t>‘Band of Hope’ to children committed to temperance. By </a:t>
            </a:r>
            <a:r>
              <a:rPr lang="en-GB" dirty="0" smtClean="0"/>
              <a:t>1847 the </a:t>
            </a:r>
            <a:r>
              <a:rPr lang="en-GB" dirty="0"/>
              <a:t>new Band of Hope was founded with some 4000 children under 16 taking the pledge.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Women's Temperance Union (courtesy of Conwy Archive Service)"/>
          <p:cNvPicPr>
            <a:picLocks noChangeAspect="1" noChangeArrowheads="1"/>
          </p:cNvPicPr>
          <p:nvPr/>
        </p:nvPicPr>
        <p:blipFill>
          <a:blip r:embed="rId2" cstate="print"/>
          <a:srcRect/>
          <a:stretch>
            <a:fillRect/>
          </a:stretch>
        </p:blipFill>
        <p:spPr bwMode="auto">
          <a:xfrm>
            <a:off x="1006853" y="692696"/>
            <a:ext cx="7165225" cy="4032448"/>
          </a:xfrm>
          <a:prstGeom prst="rect">
            <a:avLst/>
          </a:prstGeom>
          <a:noFill/>
        </p:spPr>
      </p:pic>
      <p:sp>
        <p:nvSpPr>
          <p:cNvPr id="5" name="TextBox 4"/>
          <p:cNvSpPr txBox="1"/>
          <p:nvPr/>
        </p:nvSpPr>
        <p:spPr>
          <a:xfrm>
            <a:off x="1187624" y="5229200"/>
            <a:ext cx="6624736" cy="369332"/>
          </a:xfrm>
          <a:prstGeom prst="rect">
            <a:avLst/>
          </a:prstGeom>
          <a:noFill/>
        </p:spPr>
        <p:txBody>
          <a:bodyPr wrap="square" rtlCol="0">
            <a:spAutoFit/>
          </a:bodyPr>
          <a:lstStyle/>
          <a:p>
            <a:r>
              <a:rPr lang="en-GB" dirty="0" smtClean="0"/>
              <a:t>Members of the North Wales Women’s Temperance Union in 1892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Band of Hope no-alcohol pledge card"/>
          <p:cNvPicPr>
            <a:picLocks noChangeAspect="1" noChangeArrowheads="1"/>
          </p:cNvPicPr>
          <p:nvPr/>
        </p:nvPicPr>
        <p:blipFill>
          <a:blip r:embed="rId2" cstate="print"/>
          <a:srcRect/>
          <a:stretch>
            <a:fillRect/>
          </a:stretch>
        </p:blipFill>
        <p:spPr bwMode="auto">
          <a:xfrm>
            <a:off x="-3678" y="620688"/>
            <a:ext cx="3544433" cy="2736304"/>
          </a:xfrm>
          <a:prstGeom prst="rect">
            <a:avLst/>
          </a:prstGeom>
          <a:noFill/>
        </p:spPr>
      </p:pic>
      <p:sp>
        <p:nvSpPr>
          <p:cNvPr id="3" name="TextBox 2"/>
          <p:cNvSpPr txBox="1"/>
          <p:nvPr/>
        </p:nvSpPr>
        <p:spPr>
          <a:xfrm>
            <a:off x="827584" y="5949280"/>
            <a:ext cx="6984776" cy="369332"/>
          </a:xfrm>
          <a:prstGeom prst="rect">
            <a:avLst/>
          </a:prstGeom>
          <a:noFill/>
        </p:spPr>
        <p:txBody>
          <a:bodyPr wrap="square" rtlCol="0">
            <a:spAutoFit/>
          </a:bodyPr>
          <a:lstStyle/>
          <a:p>
            <a:r>
              <a:rPr lang="en-GB" dirty="0" smtClean="0"/>
              <a:t>Band of Hope Pledge cards and marches</a:t>
            </a:r>
            <a:endParaRPr lang="en-GB" dirty="0"/>
          </a:p>
        </p:txBody>
      </p:sp>
      <p:pic>
        <p:nvPicPr>
          <p:cNvPr id="29700" name="Picture 4" descr="http://myweb.tiscali.co.uk/hstchg/band1.jpg"/>
          <p:cNvPicPr>
            <a:picLocks noChangeAspect="1" noChangeArrowheads="1"/>
          </p:cNvPicPr>
          <p:nvPr/>
        </p:nvPicPr>
        <p:blipFill>
          <a:blip r:embed="rId3" cstate="print"/>
          <a:srcRect/>
          <a:stretch>
            <a:fillRect/>
          </a:stretch>
        </p:blipFill>
        <p:spPr bwMode="auto">
          <a:xfrm>
            <a:off x="3563888" y="548680"/>
            <a:ext cx="5354960" cy="3757398"/>
          </a:xfrm>
          <a:prstGeom prst="rect">
            <a:avLst/>
          </a:prstGeom>
          <a:noFill/>
        </p:spPr>
      </p:pic>
      <p:pic>
        <p:nvPicPr>
          <p:cNvPr id="29702" name="Picture 6" descr="http://www.metamute.org/files/images/BandofHope2_0_0.jpg"/>
          <p:cNvPicPr>
            <a:picLocks noChangeAspect="1" noChangeArrowheads="1"/>
          </p:cNvPicPr>
          <p:nvPr/>
        </p:nvPicPr>
        <p:blipFill>
          <a:blip r:embed="rId4" cstate="print"/>
          <a:srcRect/>
          <a:stretch>
            <a:fillRect/>
          </a:stretch>
        </p:blipFill>
        <p:spPr bwMode="auto">
          <a:xfrm>
            <a:off x="5868144" y="4293096"/>
            <a:ext cx="3048000" cy="228600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Visiting societies and prison reform</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Visiting societies first </a:t>
            </a:r>
            <a:r>
              <a:rPr lang="en-GB" dirty="0"/>
              <a:t>established in 1785 and by the middle of the 19</a:t>
            </a:r>
            <a:r>
              <a:rPr lang="en-GB" baseline="30000" dirty="0"/>
              <a:t>th</a:t>
            </a:r>
            <a:r>
              <a:rPr lang="en-GB" dirty="0"/>
              <a:t> century there were hundreds supported by all churches. </a:t>
            </a:r>
            <a:endParaRPr lang="en-GB" dirty="0" smtClean="0"/>
          </a:p>
          <a:p>
            <a:pPr lvl="1"/>
            <a:r>
              <a:rPr lang="en-GB" dirty="0" smtClean="0"/>
              <a:t>They </a:t>
            </a:r>
            <a:r>
              <a:rPr lang="en-GB" dirty="0"/>
              <a:t>were concerned both to aid the sick and needy or women lying in after having their children but also to foster the virtues of domestic life. There was often a difficult relationship between the visitors and the </a:t>
            </a:r>
            <a:r>
              <a:rPr lang="en-GB" dirty="0" smtClean="0"/>
              <a:t>visited:</a:t>
            </a:r>
            <a:br>
              <a:rPr lang="en-GB" dirty="0" smtClean="0"/>
            </a:br>
            <a:r>
              <a:rPr lang="en-GB" dirty="0" smtClean="0"/>
              <a:t/>
            </a:r>
            <a:br>
              <a:rPr lang="en-GB" dirty="0" smtClean="0"/>
            </a:br>
            <a:r>
              <a:rPr lang="en-GB" dirty="0" smtClean="0"/>
              <a:t>To </a:t>
            </a:r>
            <a:r>
              <a:rPr lang="en-GB" dirty="0"/>
              <a:t>enter a labourer’s cottage to put the wife and mother there through a catechism before her own children as to what she has to live upon, how she manages, filled up with reproaches as to why she does not keep her children cleaner and her cottage more tidy, has always seemed to me both unladylike and uncharitable, and that it effects no good purpose I am also morally convinced. The poor woman is most likely thinking in her heart ‘If you had as much to do as me, ma’am, I daresay you would not be any more tidy’; and it is very likely as soon as the visitor’s back is turned that she may mutter ‘Does she think that poor and rich are two different flesh that she talks to me so</a:t>
            </a:r>
            <a:r>
              <a:rPr lang="en-GB" dirty="0" smtClean="0"/>
              <a:t>?’</a:t>
            </a:r>
            <a:r>
              <a:rPr lang="en-GB" dirty="0"/>
              <a:t> </a:t>
            </a:r>
            <a:r>
              <a:rPr lang="en-GB" dirty="0" smtClean="0"/>
              <a:t/>
            </a:r>
            <a:br>
              <a:rPr lang="en-GB" dirty="0" smtClean="0"/>
            </a:br>
            <a:endParaRPr lang="en-GB" dirty="0"/>
          </a:p>
          <a:p>
            <a:r>
              <a:rPr lang="en-GB" dirty="0"/>
              <a:t>Some women did try to face up to these issues. Ellen </a:t>
            </a:r>
            <a:r>
              <a:rPr lang="en-GB" dirty="0" err="1"/>
              <a:t>Ranyard</a:t>
            </a:r>
            <a:r>
              <a:rPr lang="en-GB" dirty="0"/>
              <a:t> conceived of the idea of the Bible Woman </a:t>
            </a:r>
            <a:r>
              <a:rPr lang="en-GB" dirty="0" smtClean="0"/>
              <a:t>By </a:t>
            </a:r>
            <a:r>
              <a:rPr lang="en-GB" dirty="0"/>
              <a:t>1862 there were 170 bible women in 76 districts of London.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thepensivecitadel.com/wp-content/uploads/2010/05/Bleak_House_pardiggle.jpg"/>
          <p:cNvPicPr>
            <a:picLocks noChangeAspect="1" noChangeArrowheads="1"/>
          </p:cNvPicPr>
          <p:nvPr/>
        </p:nvPicPr>
        <p:blipFill>
          <a:blip r:embed="rId2" cstate="print"/>
          <a:srcRect/>
          <a:stretch>
            <a:fillRect/>
          </a:stretch>
        </p:blipFill>
        <p:spPr bwMode="auto">
          <a:xfrm>
            <a:off x="1187624" y="620688"/>
            <a:ext cx="6058644" cy="4398577"/>
          </a:xfrm>
          <a:prstGeom prst="rect">
            <a:avLst/>
          </a:prstGeom>
          <a:noFill/>
        </p:spPr>
      </p:pic>
      <p:sp>
        <p:nvSpPr>
          <p:cNvPr id="5" name="TextBox 4"/>
          <p:cNvSpPr txBox="1"/>
          <p:nvPr/>
        </p:nvSpPr>
        <p:spPr>
          <a:xfrm>
            <a:off x="1619672" y="5229200"/>
            <a:ext cx="5544616" cy="369332"/>
          </a:xfrm>
          <a:prstGeom prst="rect">
            <a:avLst/>
          </a:prstGeom>
          <a:noFill/>
        </p:spPr>
        <p:txBody>
          <a:bodyPr wrap="square" rtlCol="0">
            <a:spAutoFit/>
          </a:bodyPr>
          <a:lstStyle/>
          <a:p>
            <a:r>
              <a:rPr lang="en-GB" dirty="0" smtClean="0"/>
              <a:t>Mrs </a:t>
            </a:r>
            <a:r>
              <a:rPr lang="en-GB" dirty="0" err="1" smtClean="0"/>
              <a:t>Paradiggle</a:t>
            </a:r>
            <a:r>
              <a:rPr lang="en-GB" dirty="0" smtClean="0"/>
              <a:t> visiting the poor (from </a:t>
            </a:r>
            <a:r>
              <a:rPr lang="en-GB" i="1" dirty="0" smtClean="0"/>
              <a:t>Bleak House)</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70000" lnSpcReduction="20000"/>
          </a:bodyPr>
          <a:lstStyle/>
          <a:p>
            <a:r>
              <a:rPr lang="en-GB" dirty="0" smtClean="0"/>
              <a:t>Women active in visiting the institutions where the poor and destitute were to be found. </a:t>
            </a:r>
          </a:p>
          <a:p>
            <a:r>
              <a:rPr lang="en-GB" dirty="0" smtClean="0"/>
              <a:t>Prison </a:t>
            </a:r>
            <a:r>
              <a:rPr lang="en-GB" dirty="0" smtClean="0"/>
              <a:t>visiting. Sarah Martin, a dressmaker of Great Yarmouth first visited Yarmouth Gaol to read the Bible to prisoners in </a:t>
            </a:r>
            <a:r>
              <a:rPr lang="en-GB" dirty="0" smtClean="0"/>
              <a:t>1819</a:t>
            </a:r>
            <a:endParaRPr lang="en-GB" dirty="0" smtClean="0"/>
          </a:p>
          <a:p>
            <a:r>
              <a:rPr lang="en-GB" dirty="0" smtClean="0"/>
              <a:t>Elizabeth Fry </a:t>
            </a:r>
            <a:r>
              <a:rPr lang="en-GB" dirty="0" smtClean="0"/>
              <a:t>and the </a:t>
            </a:r>
            <a:r>
              <a:rPr lang="en-GB" dirty="0" smtClean="0"/>
              <a:t>British Society of Ladies for promoting the Reformation of Prisoners founded in 1821 </a:t>
            </a:r>
            <a:r>
              <a:rPr lang="en-GB" dirty="0" smtClean="0"/>
              <a:t>brought </a:t>
            </a:r>
            <a:r>
              <a:rPr lang="en-GB" dirty="0" smtClean="0"/>
              <a:t>‘cleanliness, godliness and needlework’ to women in Newgate. </a:t>
            </a:r>
          </a:p>
          <a:p>
            <a:r>
              <a:rPr lang="en-GB" dirty="0" smtClean="0"/>
              <a:t>Such women faced hostility from male </a:t>
            </a:r>
            <a:r>
              <a:rPr lang="en-GB" dirty="0" smtClean="0"/>
              <a:t>authority. The </a:t>
            </a:r>
            <a:r>
              <a:rPr lang="en-GB" dirty="0" smtClean="0"/>
              <a:t>report of the Commission on Prisons set up in 1835 was unfavourable to Elizabeth Fry’s reforms and </a:t>
            </a:r>
            <a:r>
              <a:rPr lang="en-GB" dirty="0" smtClean="0"/>
              <a:t>role </a:t>
            </a:r>
            <a:r>
              <a:rPr lang="en-GB" dirty="0" smtClean="0"/>
              <a:t>of women visitors was reduced. </a:t>
            </a:r>
          </a:p>
          <a:p>
            <a:r>
              <a:rPr lang="en-GB" dirty="0" smtClean="0"/>
              <a:t>Attempts to visit workhouses, which often revealed appalling conditions were resisted by local Boards of Guardians. </a:t>
            </a:r>
          </a:p>
          <a:p>
            <a:r>
              <a:rPr lang="en-GB" dirty="0" smtClean="0"/>
              <a:t>Louisa </a:t>
            </a:r>
            <a:r>
              <a:rPr lang="en-GB" dirty="0" smtClean="0"/>
              <a:t>Twining began </a:t>
            </a:r>
            <a:r>
              <a:rPr lang="en-GB" dirty="0" smtClean="0"/>
              <a:t>charitable visiting of workhouses against considerable resistance in 1847 and </a:t>
            </a:r>
            <a:r>
              <a:rPr lang="en-GB" dirty="0" smtClean="0"/>
              <a:t>founded Workhouse </a:t>
            </a:r>
            <a:r>
              <a:rPr lang="en-GB" dirty="0" smtClean="0"/>
              <a:t>Visiting Society in 1858.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gstatic.com/hostedimg/310de8ef7fb8d32a_landing">
            <a:hlinkClick r:id="rId2"/>
          </p:cNvPr>
          <p:cNvPicPr>
            <a:picLocks noChangeAspect="1" noChangeArrowheads="1"/>
          </p:cNvPicPr>
          <p:nvPr/>
        </p:nvPicPr>
        <p:blipFill>
          <a:blip r:embed="rId3" cstate="print"/>
          <a:srcRect l="5089" t="3801" r="7724" b="11150"/>
          <a:stretch>
            <a:fillRect/>
          </a:stretch>
        </p:blipFill>
        <p:spPr bwMode="auto">
          <a:xfrm>
            <a:off x="4679504" y="0"/>
            <a:ext cx="4464496" cy="5832648"/>
          </a:xfrm>
          <a:prstGeom prst="rect">
            <a:avLst/>
          </a:prstGeom>
          <a:noFill/>
        </p:spPr>
      </p:pic>
      <p:pic>
        <p:nvPicPr>
          <p:cNvPr id="31748" name="Picture 4" descr="http://www.utas.edu.au/library/exhibitions/quaker/practical_religion/images/fry_newgate_m.JPG"/>
          <p:cNvPicPr>
            <a:picLocks noChangeAspect="1" noChangeArrowheads="1"/>
          </p:cNvPicPr>
          <p:nvPr/>
        </p:nvPicPr>
        <p:blipFill>
          <a:blip r:embed="rId4" cstate="print"/>
          <a:srcRect/>
          <a:stretch>
            <a:fillRect/>
          </a:stretch>
        </p:blipFill>
        <p:spPr bwMode="auto">
          <a:xfrm>
            <a:off x="251520" y="548680"/>
            <a:ext cx="4464917" cy="3816424"/>
          </a:xfrm>
          <a:prstGeom prst="rect">
            <a:avLst/>
          </a:prstGeom>
          <a:noFill/>
        </p:spPr>
      </p:pic>
      <p:sp>
        <p:nvSpPr>
          <p:cNvPr id="6" name="TextBox 5"/>
          <p:cNvSpPr txBox="1"/>
          <p:nvPr/>
        </p:nvSpPr>
        <p:spPr>
          <a:xfrm>
            <a:off x="395536" y="4797152"/>
            <a:ext cx="4032448" cy="646331"/>
          </a:xfrm>
          <a:prstGeom prst="rect">
            <a:avLst/>
          </a:prstGeom>
          <a:noFill/>
        </p:spPr>
        <p:txBody>
          <a:bodyPr wrap="square" rtlCol="0">
            <a:spAutoFit/>
          </a:bodyPr>
          <a:lstStyle/>
          <a:p>
            <a:r>
              <a:rPr lang="en-GB" dirty="0" smtClean="0"/>
              <a:t>Elizabeth Fry at </a:t>
            </a:r>
            <a:r>
              <a:rPr lang="en-GB" dirty="0" err="1" smtClean="0"/>
              <a:t>Newgate</a:t>
            </a:r>
            <a:r>
              <a:rPr lang="en-GB" dirty="0" smtClean="0"/>
              <a:t> and Sarah Martin at Yarmouth prison</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yooniqimages.blob.core.windows.net/yooniqimages-data-storage-resizedimagefilerepository/List/10219/60cf9327-7cc2-4606-8fcd-4bfe981a5320/YooniqImages_1021990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980728"/>
            <a:ext cx="3389362" cy="55856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67544" y="1628800"/>
            <a:ext cx="3600400" cy="369332"/>
          </a:xfrm>
          <a:prstGeom prst="rect">
            <a:avLst/>
          </a:prstGeom>
          <a:noFill/>
        </p:spPr>
        <p:txBody>
          <a:bodyPr wrap="square" rtlCol="0">
            <a:spAutoFit/>
          </a:bodyPr>
          <a:lstStyle/>
          <a:p>
            <a:r>
              <a:rPr lang="en-GB" dirty="0" smtClean="0">
                <a:hlinkClick r:id="rId3"/>
              </a:rPr>
              <a:t>UCL Bloomsbury Project</a:t>
            </a:r>
            <a:endParaRPr lang="en-GB" dirty="0"/>
          </a:p>
        </p:txBody>
      </p:sp>
    </p:spTree>
    <p:extLst>
      <p:ext uri="{BB962C8B-B14F-4D97-AF65-F5344CB8AC3E}">
        <p14:creationId xmlns:p14="http://schemas.microsoft.com/office/powerpoint/2010/main" val="1653259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Mary Carpenter and juvenile offenders</a:t>
            </a:r>
            <a:endParaRPr lang="en-GB" dirty="0"/>
          </a:p>
        </p:txBody>
      </p:sp>
      <p:sp>
        <p:nvSpPr>
          <p:cNvPr id="3" name="Content Placeholder 2"/>
          <p:cNvSpPr>
            <a:spLocks noGrp="1"/>
          </p:cNvSpPr>
          <p:nvPr>
            <p:ph idx="1"/>
          </p:nvPr>
        </p:nvSpPr>
        <p:spPr>
          <a:xfrm>
            <a:off x="457200" y="1268760"/>
            <a:ext cx="8229600" cy="4857403"/>
          </a:xfrm>
        </p:spPr>
        <p:txBody>
          <a:bodyPr>
            <a:normAutofit fontScale="62500" lnSpcReduction="20000"/>
          </a:bodyPr>
          <a:lstStyle/>
          <a:p>
            <a:r>
              <a:rPr lang="en-GB" dirty="0"/>
              <a:t>Carpenter’s work for the ragged and criminal children of Bristol in the 1840s and 1850s made her an international celebrity. </a:t>
            </a:r>
            <a:endParaRPr lang="en-GB" dirty="0" smtClean="0"/>
          </a:p>
          <a:p>
            <a:r>
              <a:rPr lang="en-GB" dirty="0" smtClean="0"/>
              <a:t>In </a:t>
            </a:r>
            <a:r>
              <a:rPr lang="en-GB" dirty="0"/>
              <a:t>1846 </a:t>
            </a:r>
            <a:r>
              <a:rPr lang="en-GB" dirty="0" smtClean="0"/>
              <a:t>forms privately </a:t>
            </a:r>
            <a:r>
              <a:rPr lang="en-GB" dirty="0"/>
              <a:t>run school for ragged children in the Lewin’s Mead slum of Bristol. </a:t>
            </a:r>
            <a:r>
              <a:rPr lang="en-GB" dirty="0" smtClean="0"/>
              <a:t>Four </a:t>
            </a:r>
            <a:r>
              <a:rPr lang="en-GB" dirty="0"/>
              <a:t>years later she founded a reformatory school at </a:t>
            </a:r>
            <a:r>
              <a:rPr lang="en-GB" dirty="0" smtClean="0"/>
              <a:t>Kingswood and opened </a:t>
            </a:r>
            <a:r>
              <a:rPr lang="en-GB" dirty="0"/>
              <a:t>a girls’ reformatory at Red Lodge. </a:t>
            </a:r>
            <a:endParaRPr lang="en-GB" dirty="0" smtClean="0"/>
          </a:p>
          <a:p>
            <a:r>
              <a:rPr lang="en-GB" dirty="0" smtClean="0"/>
              <a:t>Carpenter </a:t>
            </a:r>
            <a:r>
              <a:rPr lang="en-GB" dirty="0" smtClean="0"/>
              <a:t>opposed </a:t>
            </a:r>
            <a:r>
              <a:rPr lang="en-GB" dirty="0"/>
              <a:t>state-initiated welfare schemes and distrusted all forms of government interference. </a:t>
            </a:r>
            <a:endParaRPr lang="en-GB" dirty="0" smtClean="0"/>
          </a:p>
          <a:p>
            <a:r>
              <a:rPr lang="en-GB" dirty="0" smtClean="0"/>
              <a:t>She published </a:t>
            </a:r>
            <a:r>
              <a:rPr lang="en-GB" i="1" dirty="0" smtClean="0"/>
              <a:t>Reformatory </a:t>
            </a:r>
            <a:r>
              <a:rPr lang="en-GB" i="1" dirty="0"/>
              <a:t>Schools for the Children of the Perishing and Dangerous Classes and for Juvenile Offenders</a:t>
            </a:r>
            <a:r>
              <a:rPr lang="en-GB" dirty="0"/>
              <a:t> in </a:t>
            </a:r>
            <a:r>
              <a:rPr lang="en-GB" dirty="0" smtClean="0"/>
              <a:t>1851 and captured </a:t>
            </a:r>
            <a:r>
              <a:rPr lang="en-GB" dirty="0"/>
              <a:t>a national audience for her work and </a:t>
            </a:r>
            <a:r>
              <a:rPr lang="en-GB" dirty="0" smtClean="0"/>
              <a:t>ideas </a:t>
            </a:r>
          </a:p>
          <a:p>
            <a:r>
              <a:rPr lang="en-GB" dirty="0" smtClean="0"/>
              <a:t>In </a:t>
            </a:r>
            <a:r>
              <a:rPr lang="en-GB" dirty="0"/>
              <a:t>1852 she and Matthew Davenport Hill organised the first national conference on Juvenile Delinquency</a:t>
            </a:r>
            <a:r>
              <a:rPr lang="en-GB" dirty="0" smtClean="0"/>
              <a:t>.</a:t>
            </a:r>
          </a:p>
          <a:p>
            <a:r>
              <a:rPr lang="en-GB" dirty="0" smtClean="0"/>
              <a:t>She testified </a:t>
            </a:r>
            <a:r>
              <a:rPr lang="en-GB" dirty="0"/>
              <a:t>before the House of Commons Select Committee on Criminal and Destitute Children and many of her ideas were incorporated into the 1854 Act which established the national system of reform </a:t>
            </a:r>
            <a:r>
              <a:rPr lang="en-GB" dirty="0" smtClean="0"/>
              <a:t>schools </a:t>
            </a:r>
          </a:p>
          <a:p>
            <a:r>
              <a:rPr lang="en-GB" dirty="0" smtClean="0"/>
              <a:t>Although </a:t>
            </a:r>
            <a:r>
              <a:rPr lang="en-GB" dirty="0"/>
              <a:t>she had triumphed in influencing state policy she had ceded her power (and those of other female reformers) to male politicians, governors and inspectors</a:t>
            </a:r>
            <a:r>
              <a:rPr lang="en-GB" dirty="0" smtClean="0"/>
              <a:t>.</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farm3.static.flickr.com/2057/2062782468_c00ad3976e.jpg?v=0"/>
          <p:cNvPicPr>
            <a:picLocks noChangeAspect="1" noChangeArrowheads="1"/>
          </p:cNvPicPr>
          <p:nvPr/>
        </p:nvPicPr>
        <p:blipFill>
          <a:blip r:embed="rId2" cstate="print"/>
          <a:srcRect/>
          <a:stretch>
            <a:fillRect/>
          </a:stretch>
        </p:blipFill>
        <p:spPr bwMode="auto">
          <a:xfrm>
            <a:off x="5004048" y="476672"/>
            <a:ext cx="3600450" cy="4762500"/>
          </a:xfrm>
          <a:prstGeom prst="rect">
            <a:avLst/>
          </a:prstGeom>
          <a:noFill/>
        </p:spPr>
      </p:pic>
      <p:pic>
        <p:nvPicPr>
          <p:cNvPr id="32772" name="Picture 4" descr="http://upload.wikimedia.org/wikipedia/en/thumb/4/4b/Marycapenter-bark.jpg/220px-Marycapenter-bark.jpg"/>
          <p:cNvPicPr>
            <a:picLocks noChangeAspect="1" noChangeArrowheads="1"/>
          </p:cNvPicPr>
          <p:nvPr/>
        </p:nvPicPr>
        <p:blipFill>
          <a:blip r:embed="rId3" cstate="print"/>
          <a:srcRect/>
          <a:stretch>
            <a:fillRect/>
          </a:stretch>
        </p:blipFill>
        <p:spPr bwMode="auto">
          <a:xfrm>
            <a:off x="827584" y="476672"/>
            <a:ext cx="3672408" cy="4724054"/>
          </a:xfrm>
          <a:prstGeom prst="rect">
            <a:avLst/>
          </a:prstGeom>
          <a:noFill/>
        </p:spPr>
      </p:pic>
      <p:sp>
        <p:nvSpPr>
          <p:cNvPr id="6" name="TextBox 5"/>
          <p:cNvSpPr txBox="1"/>
          <p:nvPr/>
        </p:nvSpPr>
        <p:spPr>
          <a:xfrm>
            <a:off x="1115616" y="5733256"/>
            <a:ext cx="6480720" cy="369332"/>
          </a:xfrm>
          <a:prstGeom prst="rect">
            <a:avLst/>
          </a:prstGeom>
          <a:noFill/>
        </p:spPr>
        <p:txBody>
          <a:bodyPr wrap="square" rtlCol="0">
            <a:spAutoFit/>
          </a:bodyPr>
          <a:lstStyle/>
          <a:p>
            <a:r>
              <a:rPr lang="en-GB" dirty="0" smtClean="0"/>
              <a:t>Mary Carpenter and the Red Lodge Reformatory School, Bristol</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err="1" smtClean="0"/>
              <a:t>Historiographical</a:t>
            </a:r>
            <a:r>
              <a:rPr lang="en-GB" dirty="0" smtClean="0"/>
              <a:t> trends</a:t>
            </a:r>
          </a:p>
          <a:p>
            <a:r>
              <a:rPr lang="en-GB" dirty="0" smtClean="0"/>
              <a:t>Women and philanthropy</a:t>
            </a:r>
          </a:p>
          <a:p>
            <a:r>
              <a:rPr lang="en-GB" dirty="0" smtClean="0"/>
              <a:t>Case Studies</a:t>
            </a:r>
          </a:p>
          <a:p>
            <a:pPr lvl="1"/>
            <a:r>
              <a:rPr lang="en-GB" dirty="0" smtClean="0"/>
              <a:t>Temperance</a:t>
            </a:r>
          </a:p>
          <a:p>
            <a:pPr lvl="1"/>
            <a:r>
              <a:rPr lang="en-GB" dirty="0" smtClean="0"/>
              <a:t>Prison reform and visiting societies</a:t>
            </a:r>
          </a:p>
          <a:p>
            <a:pPr lvl="1"/>
            <a:r>
              <a:rPr lang="en-GB" dirty="0" smtClean="0"/>
              <a:t>Mary Carpenter and juvenile offenders</a:t>
            </a:r>
          </a:p>
          <a:p>
            <a:pPr lvl="1"/>
            <a:r>
              <a:rPr lang="en-GB" dirty="0" smtClean="0"/>
              <a:t>Hannah </a:t>
            </a:r>
            <a:r>
              <a:rPr lang="en-GB" dirty="0" err="1" smtClean="0"/>
              <a:t>Kilham’s</a:t>
            </a:r>
            <a:r>
              <a:rPr lang="en-GB" dirty="0" smtClean="0"/>
              <a:t> missionary work</a:t>
            </a:r>
          </a:p>
          <a:p>
            <a:r>
              <a:rPr lang="en-GB" dirty="0" smtClean="0"/>
              <a:t>Conclusion</a:t>
            </a:r>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Hannah </a:t>
            </a:r>
            <a:r>
              <a:rPr lang="en-GB" dirty="0" err="1" smtClean="0"/>
              <a:t>Kilham</a:t>
            </a:r>
            <a:r>
              <a:rPr lang="en-GB" dirty="0" smtClean="0"/>
              <a:t> and </a:t>
            </a:r>
            <a:r>
              <a:rPr lang="en-GB" dirty="0"/>
              <a:t>m</a:t>
            </a:r>
            <a:r>
              <a:rPr lang="en-GB" dirty="0" smtClean="0"/>
              <a:t>issionary work</a:t>
            </a:r>
            <a:endParaRPr lang="en-GB" dirty="0"/>
          </a:p>
        </p:txBody>
      </p:sp>
      <p:sp>
        <p:nvSpPr>
          <p:cNvPr id="3" name="Content Placeholder 2"/>
          <p:cNvSpPr>
            <a:spLocks noGrp="1"/>
          </p:cNvSpPr>
          <p:nvPr>
            <p:ph idx="1"/>
          </p:nvPr>
        </p:nvSpPr>
        <p:spPr/>
        <p:txBody>
          <a:bodyPr>
            <a:normAutofit fontScale="85000" lnSpcReduction="10000"/>
          </a:bodyPr>
          <a:lstStyle/>
          <a:p>
            <a:r>
              <a:rPr lang="en-GB" dirty="0"/>
              <a:t>Hannah </a:t>
            </a:r>
            <a:r>
              <a:rPr lang="en-GB" dirty="0" err="1"/>
              <a:t>Kilham</a:t>
            </a:r>
            <a:r>
              <a:rPr lang="en-GB" dirty="0"/>
              <a:t> </a:t>
            </a:r>
            <a:r>
              <a:rPr lang="en-GB" dirty="0" smtClean="0"/>
              <a:t>had a missionary impulse from her religious background</a:t>
            </a:r>
          </a:p>
          <a:p>
            <a:r>
              <a:rPr lang="en-GB" dirty="0" smtClean="0"/>
              <a:t>In </a:t>
            </a:r>
            <a:r>
              <a:rPr lang="en-GB" dirty="0"/>
              <a:t>Sheffield </a:t>
            </a:r>
            <a:r>
              <a:rPr lang="en-GB" dirty="0" smtClean="0"/>
              <a:t>she assisted in running New </a:t>
            </a:r>
            <a:r>
              <a:rPr lang="en-GB" dirty="0"/>
              <a:t>Connexion Sunday School in Sheffield </a:t>
            </a:r>
            <a:r>
              <a:rPr lang="en-GB" dirty="0" smtClean="0"/>
              <a:t>and opened </a:t>
            </a:r>
            <a:r>
              <a:rPr lang="en-GB" dirty="0"/>
              <a:t>her own day and boarding school for daughters of wealthy Quakers. </a:t>
            </a:r>
            <a:endParaRPr lang="en-GB" dirty="0" smtClean="0"/>
          </a:p>
          <a:p>
            <a:r>
              <a:rPr lang="en-GB" dirty="0" smtClean="0"/>
              <a:t>She was a founding </a:t>
            </a:r>
            <a:r>
              <a:rPr lang="en-GB" dirty="0"/>
              <a:t>member of the Sheffield Society for Bettering the Condition of the Poor and became active in the Society for Superseding the Necessity for Climbing Boys, the Sheffield Bible Association, the Society for </a:t>
            </a:r>
            <a:r>
              <a:rPr lang="en-GB" dirty="0" smtClean="0"/>
              <a:t>Visiting </a:t>
            </a:r>
            <a:r>
              <a:rPr lang="en-GB" dirty="0"/>
              <a:t>and Relieving Aged Females and the Girls’ </a:t>
            </a:r>
            <a:r>
              <a:rPr lang="en-GB" dirty="0" err="1"/>
              <a:t>Lancasterian</a:t>
            </a:r>
            <a:r>
              <a:rPr lang="en-GB" dirty="0"/>
              <a:t> </a:t>
            </a:r>
            <a:r>
              <a:rPr lang="en-GB" dirty="0" smtClean="0"/>
              <a:t>School</a:t>
            </a:r>
          </a:p>
          <a:p>
            <a:pPr>
              <a:buNone/>
            </a:pP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fontScale="92500" lnSpcReduction="20000"/>
          </a:bodyPr>
          <a:lstStyle/>
          <a:p>
            <a:r>
              <a:rPr lang="en-GB" dirty="0" err="1" smtClean="0"/>
              <a:t>Kilham’s</a:t>
            </a:r>
            <a:r>
              <a:rPr lang="en-GB" dirty="0" smtClean="0"/>
              <a:t> </a:t>
            </a:r>
            <a:r>
              <a:rPr lang="en-GB" i="1" dirty="0"/>
              <a:t>Family </a:t>
            </a:r>
            <a:r>
              <a:rPr lang="en-GB" i="1" dirty="0" smtClean="0"/>
              <a:t>Maxims</a:t>
            </a:r>
            <a:r>
              <a:rPr lang="en-GB" dirty="0" smtClean="0"/>
              <a:t> was </a:t>
            </a:r>
            <a:r>
              <a:rPr lang="en-GB" dirty="0"/>
              <a:t>a small book devoted to such themes as self-discipline, honesty, forbearance, watchfulness, neglect and </a:t>
            </a:r>
            <a:r>
              <a:rPr lang="en-GB" dirty="0" smtClean="0"/>
              <a:t>happiness</a:t>
            </a:r>
            <a:endParaRPr lang="en-GB" dirty="0" smtClean="0"/>
          </a:p>
          <a:p>
            <a:r>
              <a:rPr lang="en-GB" dirty="0" smtClean="0"/>
              <a:t>In </a:t>
            </a:r>
            <a:r>
              <a:rPr lang="en-GB" dirty="0"/>
              <a:t>Ireland </a:t>
            </a:r>
            <a:r>
              <a:rPr lang="en-GB" dirty="0" smtClean="0"/>
              <a:t>she </a:t>
            </a:r>
            <a:r>
              <a:rPr lang="en-GB" dirty="0"/>
              <a:t>travelled as a member of the British and Irish Ladies’ Society for improving the condition and promoting industry and welfare of the female peasantry in </a:t>
            </a:r>
            <a:r>
              <a:rPr lang="en-GB" dirty="0" smtClean="0"/>
              <a:t>Ireland</a:t>
            </a:r>
          </a:p>
          <a:p>
            <a:r>
              <a:rPr lang="en-GB" dirty="0" smtClean="0"/>
              <a:t>Middle </a:t>
            </a:r>
            <a:r>
              <a:rPr lang="en-GB" dirty="0"/>
              <a:t>class women’s superiority was heightened in Ireland because they were English and Protestant and the women they worked with were Irish (and colonised) and Catholic. They were thus regarded as a lower form of civilisation.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images.imagestate.com/Watermark/1150390.jpg"/>
          <p:cNvPicPr>
            <a:picLocks noChangeAspect="1" noChangeArrowheads="1"/>
          </p:cNvPicPr>
          <p:nvPr/>
        </p:nvPicPr>
        <p:blipFill>
          <a:blip r:embed="rId2" cstate="print"/>
          <a:srcRect t="4704"/>
          <a:stretch>
            <a:fillRect/>
          </a:stretch>
        </p:blipFill>
        <p:spPr bwMode="auto">
          <a:xfrm>
            <a:off x="3923928" y="0"/>
            <a:ext cx="5077501" cy="6695633"/>
          </a:xfrm>
          <a:prstGeom prst="rect">
            <a:avLst/>
          </a:prstGeom>
          <a:noFill/>
        </p:spPr>
      </p:pic>
      <p:sp>
        <p:nvSpPr>
          <p:cNvPr id="5" name="TextBox 4"/>
          <p:cNvSpPr txBox="1"/>
          <p:nvPr/>
        </p:nvSpPr>
        <p:spPr>
          <a:xfrm>
            <a:off x="1043608" y="836712"/>
            <a:ext cx="2520280" cy="2308324"/>
          </a:xfrm>
          <a:prstGeom prst="rect">
            <a:avLst/>
          </a:prstGeom>
          <a:noFill/>
        </p:spPr>
        <p:txBody>
          <a:bodyPr wrap="square" rtlCol="0">
            <a:spAutoFit/>
          </a:bodyPr>
          <a:lstStyle/>
          <a:p>
            <a:r>
              <a:rPr lang="en-GB" dirty="0" smtClean="0"/>
              <a:t>Focus on charity overseas brought condemnation from commentators </a:t>
            </a:r>
            <a:r>
              <a:rPr lang="en-GB" dirty="0" err="1" smtClean="0"/>
              <a:t>eg</a:t>
            </a:r>
            <a:r>
              <a:rPr lang="en-GB" dirty="0" smtClean="0"/>
              <a:t> Dickens’ Mrs </a:t>
            </a:r>
            <a:r>
              <a:rPr lang="en-GB" dirty="0" err="1" smtClean="0"/>
              <a:t>Jellyby</a:t>
            </a:r>
            <a:r>
              <a:rPr lang="en-GB" dirty="0" smtClean="0"/>
              <a:t> who ignores her own children at the expense of helping those in Africa</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Connection between women</a:t>
            </a:r>
            <a:r>
              <a:rPr lang="en-GB" dirty="0"/>
              <a:t>, philanthropy and politics. </a:t>
            </a:r>
            <a:r>
              <a:rPr lang="en-GB" dirty="0" smtClean="0"/>
              <a:t>Role </a:t>
            </a:r>
            <a:r>
              <a:rPr lang="en-GB" dirty="0"/>
              <a:t>women played as policy makers, care providers and clients in the construction of the British welfare state has been overlooked. </a:t>
            </a:r>
            <a:endParaRPr lang="en-GB" dirty="0" smtClean="0"/>
          </a:p>
          <a:p>
            <a:r>
              <a:rPr lang="en-GB" dirty="0" smtClean="0"/>
              <a:t>Women </a:t>
            </a:r>
            <a:r>
              <a:rPr lang="en-GB" dirty="0"/>
              <a:t>were influential in the localities as elected and appointed officials and as members of voluntary societies that addressed every conceivable social programme. </a:t>
            </a:r>
            <a:endParaRPr lang="en-GB" dirty="0" smtClean="0"/>
          </a:p>
          <a:p>
            <a:r>
              <a:rPr lang="en-GB" dirty="0" smtClean="0"/>
              <a:t>Victorian </a:t>
            </a:r>
            <a:r>
              <a:rPr lang="en-GB" dirty="0"/>
              <a:t>middle-class women’s voluntary associations linked the private female world of household and family to the public male dominated world of politics. </a:t>
            </a:r>
            <a:endParaRPr lang="en-GB" dirty="0" smtClean="0"/>
          </a:p>
          <a:p>
            <a:r>
              <a:rPr lang="en-GB" dirty="0" smtClean="0"/>
              <a:t>Class connotations: much </a:t>
            </a:r>
            <a:r>
              <a:rPr lang="en-GB" dirty="0"/>
              <a:t>attention has been given to the role of middle class women and their motivations, however working class women were also involved in charity work </a:t>
            </a:r>
            <a:endParaRPr lang="en-GB" dirty="0" smtClean="0"/>
          </a:p>
          <a:p>
            <a:r>
              <a:rPr lang="en-GB" dirty="0" smtClean="0"/>
              <a:t>Much </a:t>
            </a:r>
            <a:r>
              <a:rPr lang="en-GB" dirty="0"/>
              <a:t>emphasis has been put </a:t>
            </a:r>
            <a:r>
              <a:rPr lang="en-GB" dirty="0" smtClean="0"/>
              <a:t>on </a:t>
            </a:r>
            <a:r>
              <a:rPr lang="en-GB" dirty="0"/>
              <a:t>woman’s mission and the qualities that supposedly linked women and charitable work. This work – like teaching and nursing – is seen as suited to women’s caring and gentle tendencies. However, the role of men in </a:t>
            </a:r>
            <a:r>
              <a:rPr lang="en-GB" dirty="0" smtClean="0"/>
              <a:t>philanthropy, </a:t>
            </a:r>
            <a:r>
              <a:rPr lang="en-GB" dirty="0"/>
              <a:t>and what that says for </a:t>
            </a:r>
            <a:r>
              <a:rPr lang="en-GB" dirty="0" smtClean="0"/>
              <a:t>masculinity, </a:t>
            </a:r>
            <a:r>
              <a:rPr lang="en-GB" dirty="0"/>
              <a:t>has not yet been </a:t>
            </a:r>
            <a:r>
              <a:rPr lang="en-GB" dirty="0" smtClean="0"/>
              <a:t>fully researched</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Historiographical</a:t>
            </a:r>
            <a:r>
              <a:rPr lang="en-GB" dirty="0" smtClean="0"/>
              <a:t> trends</a:t>
            </a:r>
            <a:endParaRPr lang="en-GB" dirty="0"/>
          </a:p>
        </p:txBody>
      </p:sp>
      <p:sp>
        <p:nvSpPr>
          <p:cNvPr id="3" name="Content Placeholder 2"/>
          <p:cNvSpPr>
            <a:spLocks noGrp="1"/>
          </p:cNvSpPr>
          <p:nvPr>
            <p:ph idx="1"/>
          </p:nvPr>
        </p:nvSpPr>
        <p:spPr/>
        <p:txBody>
          <a:bodyPr>
            <a:normAutofit lnSpcReduction="10000"/>
          </a:bodyPr>
          <a:lstStyle/>
          <a:p>
            <a:r>
              <a:rPr lang="en-GB" dirty="0" smtClean="0"/>
              <a:t>Frank </a:t>
            </a:r>
            <a:r>
              <a:rPr lang="en-GB" dirty="0" err="1" smtClean="0"/>
              <a:t>Prochaska</a:t>
            </a:r>
            <a:r>
              <a:rPr lang="en-GB" dirty="0"/>
              <a:t>, in </a:t>
            </a:r>
            <a:r>
              <a:rPr lang="en-GB" i="1" dirty="0" smtClean="0"/>
              <a:t>Women </a:t>
            </a:r>
            <a:r>
              <a:rPr lang="en-GB" i="1" dirty="0"/>
              <a:t>and Philanthropy in the 19</a:t>
            </a:r>
            <a:r>
              <a:rPr lang="en-GB" i="1" baseline="30000" dirty="0"/>
              <a:t>th</a:t>
            </a:r>
            <a:r>
              <a:rPr lang="en-GB" i="1" dirty="0"/>
              <a:t> </a:t>
            </a:r>
            <a:r>
              <a:rPr lang="en-GB" i="1" dirty="0" smtClean="0"/>
              <a:t>Century </a:t>
            </a:r>
            <a:r>
              <a:rPr lang="en-GB" dirty="0" smtClean="0"/>
              <a:t>provides a female model of benevolence to complement traditional studies such as David </a:t>
            </a:r>
            <a:r>
              <a:rPr lang="en-GB" dirty="0" err="1" smtClean="0"/>
              <a:t>Owen’s</a:t>
            </a:r>
            <a:r>
              <a:rPr lang="en-GB" dirty="0" smtClean="0"/>
              <a:t> </a:t>
            </a:r>
            <a:r>
              <a:rPr lang="en-GB" i="1" dirty="0" smtClean="0"/>
              <a:t>English Philanthropy</a:t>
            </a:r>
            <a:endParaRPr lang="en-GB" dirty="0" smtClean="0"/>
          </a:p>
          <a:p>
            <a:r>
              <a:rPr lang="en-GB" dirty="0" smtClean="0"/>
              <a:t> Philanthropy is part of a shared bourgeois identity</a:t>
            </a:r>
          </a:p>
          <a:p>
            <a:r>
              <a:rPr lang="en-GB" dirty="0" smtClean="0"/>
              <a:t>Social control theses focus on middle-class authority over the poor</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Gender and philanthropy</a:t>
            </a:r>
            <a:endParaRPr lang="en-GB" dirty="0"/>
          </a:p>
        </p:txBody>
      </p:sp>
      <p:sp>
        <p:nvSpPr>
          <p:cNvPr id="3" name="Content Placeholder 2"/>
          <p:cNvSpPr>
            <a:spLocks noGrp="1"/>
          </p:cNvSpPr>
          <p:nvPr>
            <p:ph idx="1"/>
          </p:nvPr>
        </p:nvSpPr>
        <p:spPr/>
        <p:txBody>
          <a:bodyPr>
            <a:normAutofit lnSpcReduction="10000"/>
          </a:bodyPr>
          <a:lstStyle/>
          <a:p>
            <a:r>
              <a:rPr lang="en-GB" dirty="0" smtClean="0"/>
              <a:t>Male philanthropists are seen to provide the ideological motivations in debates on the poor and the state </a:t>
            </a:r>
            <a:r>
              <a:rPr lang="en-GB" dirty="0" err="1" smtClean="0"/>
              <a:t>eg</a:t>
            </a:r>
            <a:r>
              <a:rPr lang="en-GB" dirty="0" smtClean="0"/>
              <a:t> </a:t>
            </a:r>
            <a:r>
              <a:rPr lang="en-GB" dirty="0" err="1" smtClean="0"/>
              <a:t>Mandler’s</a:t>
            </a:r>
            <a:r>
              <a:rPr lang="en-GB" dirty="0" smtClean="0"/>
              <a:t> ‘Christian political economy’</a:t>
            </a:r>
          </a:p>
          <a:p>
            <a:r>
              <a:rPr lang="en-GB" dirty="0" smtClean="0"/>
              <a:t>Is argued that women had an informal and casual relationship with charitable work</a:t>
            </a:r>
          </a:p>
          <a:p>
            <a:r>
              <a:rPr lang="en-GB" dirty="0" smtClean="0"/>
              <a:t>Exception is focus on philanthropy as part of the construction of women’s imperial identities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Separate spheres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Catherine </a:t>
            </a:r>
            <a:r>
              <a:rPr lang="en-GB" dirty="0"/>
              <a:t>Hall and </a:t>
            </a:r>
            <a:r>
              <a:rPr lang="en-GB" dirty="0" err="1"/>
              <a:t>Leonore</a:t>
            </a:r>
            <a:r>
              <a:rPr lang="en-GB" dirty="0"/>
              <a:t> Davidoff </a:t>
            </a:r>
            <a:r>
              <a:rPr lang="en-GB" dirty="0" smtClean="0"/>
              <a:t>in </a:t>
            </a:r>
            <a:r>
              <a:rPr lang="en-GB" i="1" dirty="0" smtClean="0"/>
              <a:t>Family Fortunes </a:t>
            </a:r>
            <a:r>
              <a:rPr lang="en-GB" dirty="0" smtClean="0"/>
              <a:t>use the </a:t>
            </a:r>
            <a:r>
              <a:rPr lang="en-GB" dirty="0"/>
              <a:t>term to describe the accentuation of gender difference among the middle classes </a:t>
            </a:r>
            <a:endParaRPr lang="en-GB" dirty="0" smtClean="0"/>
          </a:p>
          <a:p>
            <a:r>
              <a:rPr lang="en-GB" dirty="0" smtClean="0"/>
              <a:t>Public </a:t>
            </a:r>
            <a:r>
              <a:rPr lang="en-GB" dirty="0"/>
              <a:t>life </a:t>
            </a:r>
            <a:r>
              <a:rPr lang="en-GB" dirty="0" smtClean="0"/>
              <a:t>seen </a:t>
            </a:r>
            <a:r>
              <a:rPr lang="en-GB" dirty="0"/>
              <a:t>as an exclusively male domain, </a:t>
            </a:r>
            <a:r>
              <a:rPr lang="en-GB" dirty="0" smtClean="0"/>
              <a:t>domestic environment female</a:t>
            </a:r>
            <a:endParaRPr lang="en-GB" dirty="0" smtClean="0"/>
          </a:p>
          <a:p>
            <a:r>
              <a:rPr lang="en-GB" dirty="0" smtClean="0"/>
              <a:t>Ideals originally </a:t>
            </a:r>
            <a:r>
              <a:rPr lang="en-GB" dirty="0"/>
              <a:t>expressed in England by </a:t>
            </a:r>
            <a:r>
              <a:rPr lang="en-GB" dirty="0" smtClean="0"/>
              <a:t>Clapham Sect</a:t>
            </a:r>
            <a:endParaRPr lang="en-GB" dirty="0"/>
          </a:p>
          <a:p>
            <a:r>
              <a:rPr lang="en-GB" dirty="0"/>
              <a:t> </a:t>
            </a:r>
            <a:r>
              <a:rPr lang="en-GB" dirty="0" smtClean="0"/>
              <a:t>Has </a:t>
            </a:r>
            <a:r>
              <a:rPr lang="en-GB" dirty="0"/>
              <a:t>been challenged by </a:t>
            </a:r>
            <a:r>
              <a:rPr lang="en-GB" dirty="0" smtClean="0"/>
              <a:t>Linda </a:t>
            </a:r>
            <a:r>
              <a:rPr lang="en-GB" dirty="0"/>
              <a:t>Kerber </a:t>
            </a:r>
            <a:r>
              <a:rPr lang="en-GB" dirty="0" smtClean="0"/>
              <a:t>and </a:t>
            </a:r>
            <a:r>
              <a:rPr lang="en-GB" dirty="0"/>
              <a:t>Amanda Vickery </a:t>
            </a:r>
            <a:r>
              <a:rPr lang="en-GB" dirty="0" smtClean="0"/>
              <a:t>who </a:t>
            </a:r>
            <a:r>
              <a:rPr lang="en-GB" dirty="0"/>
              <a:t>have argued that ‘separate spheres’ </a:t>
            </a:r>
            <a:r>
              <a:rPr lang="en-GB" dirty="0" smtClean="0"/>
              <a:t>was </a:t>
            </a:r>
            <a:r>
              <a:rPr lang="en-GB" dirty="0"/>
              <a:t>neither new nor restricted to a single social class. </a:t>
            </a:r>
            <a:endParaRPr lang="en-GB" dirty="0" smtClean="0"/>
          </a:p>
          <a:p>
            <a:r>
              <a:rPr lang="en-GB" dirty="0" smtClean="0"/>
              <a:t>In </a:t>
            </a:r>
            <a:r>
              <a:rPr lang="en-GB" dirty="0"/>
              <a:t>certain fields, </a:t>
            </a:r>
            <a:r>
              <a:rPr lang="en-GB" dirty="0" smtClean="0"/>
              <a:t>notably philanthropy, </a:t>
            </a:r>
            <a:r>
              <a:rPr lang="en-GB" dirty="0"/>
              <a:t>the public/private dichotomy </a:t>
            </a:r>
            <a:r>
              <a:rPr lang="en-GB" dirty="0" smtClean="0"/>
              <a:t>blurred</a:t>
            </a:r>
            <a:endParaRPr lang="en-GB" dirty="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victorianweb.org/history/slavery/1.jpg"/>
          <p:cNvPicPr>
            <a:picLocks noChangeAspect="1" noChangeArrowheads="1"/>
          </p:cNvPicPr>
          <p:nvPr/>
        </p:nvPicPr>
        <p:blipFill>
          <a:blip r:embed="rId2" cstate="print"/>
          <a:srcRect/>
          <a:stretch>
            <a:fillRect/>
          </a:stretch>
        </p:blipFill>
        <p:spPr bwMode="auto">
          <a:xfrm>
            <a:off x="2915816" y="0"/>
            <a:ext cx="3744416" cy="5375474"/>
          </a:xfrm>
          <a:prstGeom prst="rect">
            <a:avLst/>
          </a:prstGeom>
          <a:noFill/>
        </p:spPr>
      </p:pic>
      <p:sp>
        <p:nvSpPr>
          <p:cNvPr id="5" name="TextBox 4"/>
          <p:cNvSpPr txBox="1"/>
          <p:nvPr/>
        </p:nvSpPr>
        <p:spPr>
          <a:xfrm>
            <a:off x="755576" y="692696"/>
            <a:ext cx="1512168" cy="1200329"/>
          </a:xfrm>
          <a:prstGeom prst="rect">
            <a:avLst/>
          </a:prstGeom>
          <a:noFill/>
        </p:spPr>
        <p:txBody>
          <a:bodyPr wrap="square" rtlCol="0">
            <a:spAutoFit/>
          </a:bodyPr>
          <a:lstStyle/>
          <a:p>
            <a:r>
              <a:rPr lang="en-GB" dirty="0" smtClean="0"/>
              <a:t>Members of the evangelical Clapham Sect</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Female philanthropy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Woman’s Mission suited them for charitable work. Their specific </a:t>
            </a:r>
            <a:r>
              <a:rPr lang="en-GB" dirty="0"/>
              <a:t>traits were thought to be: moral, modest, attentive, gentle, patient, sensitive, perceptive, compassionate, self-sacrificing, instinctive and mild. </a:t>
            </a:r>
            <a:endParaRPr lang="en-GB" dirty="0" smtClean="0"/>
          </a:p>
          <a:p>
            <a:r>
              <a:rPr lang="en-GB" dirty="0" smtClean="0"/>
              <a:t>Women </a:t>
            </a:r>
            <a:r>
              <a:rPr lang="en-GB" dirty="0"/>
              <a:t>applied their domestic experience and education to the world outside the home. </a:t>
            </a:r>
            <a:endParaRPr lang="en-GB" dirty="0" smtClean="0"/>
          </a:p>
          <a:p>
            <a:r>
              <a:rPr lang="en-GB" dirty="0" smtClean="0"/>
              <a:t>It </a:t>
            </a:r>
            <a:r>
              <a:rPr lang="en-GB" dirty="0"/>
              <a:t>was an occupation </a:t>
            </a:r>
            <a:r>
              <a:rPr lang="en-GB" dirty="0" smtClean="0"/>
              <a:t>for middle class women inseparable </a:t>
            </a:r>
            <a:r>
              <a:rPr lang="en-GB" dirty="0"/>
              <a:t>from a notion of superiority of class, education and </a:t>
            </a:r>
            <a:r>
              <a:rPr lang="en-GB" dirty="0" smtClean="0"/>
              <a:t>race </a:t>
            </a:r>
          </a:p>
          <a:p>
            <a:r>
              <a:rPr lang="en-GB" dirty="0" smtClean="0"/>
              <a:t>Sarah </a:t>
            </a:r>
            <a:r>
              <a:rPr lang="en-GB" dirty="0"/>
              <a:t>Lewis, the writer of </a:t>
            </a:r>
            <a:r>
              <a:rPr lang="en-GB" i="1" dirty="0"/>
              <a:t>Woman’s </a:t>
            </a:r>
            <a:r>
              <a:rPr lang="en-GB" i="1" dirty="0" smtClean="0"/>
              <a:t>Mission:</a:t>
            </a:r>
            <a:r>
              <a:rPr lang="en-GB" dirty="0" smtClean="0"/>
              <a:t> women’s charitable </a:t>
            </a:r>
            <a:r>
              <a:rPr lang="en-GB" dirty="0"/>
              <a:t>spirit was simply ‘the flow of maternal love’. </a:t>
            </a:r>
            <a:endParaRPr lang="en-GB" dirty="0" smtClean="0"/>
          </a:p>
          <a:p>
            <a:r>
              <a:rPr lang="en-GB" dirty="0" smtClean="0"/>
              <a:t>Wesley </a:t>
            </a:r>
            <a:r>
              <a:rPr lang="en-GB" dirty="0"/>
              <a:t>reminded women of Phoebe’s work in the early church and concluded ‘whenever you have the opportunity, do all the good you can, particularly to your poor, sick neighbour. And everyone of </a:t>
            </a:r>
            <a:r>
              <a:rPr lang="en-GB" i="1" dirty="0"/>
              <a:t>you</a:t>
            </a:r>
            <a:r>
              <a:rPr lang="en-GB" dirty="0"/>
              <a:t> likewise shall receive </a:t>
            </a:r>
            <a:r>
              <a:rPr lang="en-GB" i="1" dirty="0"/>
              <a:t>your</a:t>
            </a:r>
            <a:r>
              <a:rPr lang="en-GB" dirty="0"/>
              <a:t> own reward, according to </a:t>
            </a:r>
            <a:r>
              <a:rPr lang="en-GB" i="1" dirty="0"/>
              <a:t>your</a:t>
            </a:r>
            <a:r>
              <a:rPr lang="en-GB" dirty="0"/>
              <a:t> own labour’.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40025" t="27319" r="21651" b="8001"/>
          <a:stretch/>
        </p:blipFill>
        <p:spPr>
          <a:xfrm>
            <a:off x="1763688" y="980728"/>
            <a:ext cx="5256584" cy="5544616"/>
          </a:xfrm>
          <a:prstGeom prst="rect">
            <a:avLst/>
          </a:prstGeom>
        </p:spPr>
      </p:pic>
      <p:sp>
        <p:nvSpPr>
          <p:cNvPr id="5" name="Title 4"/>
          <p:cNvSpPr>
            <a:spLocks noGrp="1"/>
          </p:cNvSpPr>
          <p:nvPr>
            <p:ph type="title"/>
          </p:nvPr>
        </p:nvSpPr>
        <p:spPr/>
        <p:txBody>
          <a:bodyPr/>
          <a:lstStyle/>
          <a:p>
            <a:r>
              <a:rPr lang="en-GB" dirty="0" smtClean="0"/>
              <a:t>Woman’s Mission</a:t>
            </a:r>
            <a:endParaRPr lang="en-GB" dirty="0"/>
          </a:p>
        </p:txBody>
      </p:sp>
    </p:spTree>
    <p:extLst>
      <p:ext uri="{BB962C8B-B14F-4D97-AF65-F5344CB8AC3E}">
        <p14:creationId xmlns:p14="http://schemas.microsoft.com/office/powerpoint/2010/main" val="2018516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Scale</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There were vast numbers of women engaged in charitable work. </a:t>
            </a:r>
          </a:p>
          <a:p>
            <a:r>
              <a:rPr lang="en-GB" dirty="0" smtClean="0"/>
              <a:t>Louisa </a:t>
            </a:r>
            <a:r>
              <a:rPr lang="en-GB" dirty="0" smtClean="0"/>
              <a:t>Hubbard estimated </a:t>
            </a:r>
            <a:r>
              <a:rPr lang="en-GB" dirty="0" smtClean="0"/>
              <a:t>that 500,000 women laboured ‘continuously and semi-professionally’ in philanthropy and another 20,000 were paid officials in charitable </a:t>
            </a:r>
            <a:r>
              <a:rPr lang="en-GB" dirty="0" smtClean="0"/>
              <a:t>societies</a:t>
            </a:r>
            <a:endParaRPr lang="en-GB" dirty="0" smtClean="0"/>
          </a:p>
          <a:p>
            <a:r>
              <a:rPr lang="en-GB" dirty="0" smtClean="0"/>
              <a:t>Women’s contributions to charities and female charities grew between 1790 and 1830. Only one society existed before 1795 and 17 were founded and managed by women between 1795 and 1830. </a:t>
            </a:r>
          </a:p>
          <a:p>
            <a:r>
              <a:rPr lang="en-GB" dirty="0" err="1" smtClean="0"/>
              <a:t>Prochaska</a:t>
            </a:r>
            <a:r>
              <a:rPr lang="en-GB" dirty="0" smtClean="0"/>
              <a:t> traced a dramatic rise in the percentage of women contributors to these charities. </a:t>
            </a:r>
            <a:r>
              <a:rPr lang="en-GB" dirty="0" err="1" smtClean="0"/>
              <a:t>Eg</a:t>
            </a:r>
            <a:r>
              <a:rPr lang="en-GB" dirty="0" smtClean="0"/>
              <a:t> among contributors to Sir Thomas Bernard’s Society for bettering the Condition of the Poor, the proportion of female contributors rose from 13% to 31% between 1798 and 1805. </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1408</Words>
  <Application>Microsoft Office PowerPoint</Application>
  <PresentationFormat>On-screen Show (4:3)</PresentationFormat>
  <Paragraphs>82</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Philanthropy</vt:lpstr>
      <vt:lpstr>Overview</vt:lpstr>
      <vt:lpstr>Historiographical trends</vt:lpstr>
      <vt:lpstr>Gender and philanthropy</vt:lpstr>
      <vt:lpstr>Separate spheres</vt:lpstr>
      <vt:lpstr>PowerPoint Presentation</vt:lpstr>
      <vt:lpstr>Female philanthropy</vt:lpstr>
      <vt:lpstr>Woman’s Mission</vt:lpstr>
      <vt:lpstr>Scale</vt:lpstr>
      <vt:lpstr>Temperance</vt:lpstr>
      <vt:lpstr>PowerPoint Presentation</vt:lpstr>
      <vt:lpstr>PowerPoint Presentation</vt:lpstr>
      <vt:lpstr>Visiting societies and prison reform</vt:lpstr>
      <vt:lpstr>PowerPoint Presentation</vt:lpstr>
      <vt:lpstr>PowerPoint Presentation</vt:lpstr>
      <vt:lpstr>PowerPoint Presentation</vt:lpstr>
      <vt:lpstr>PowerPoint Presentation</vt:lpstr>
      <vt:lpstr>Mary Carpenter and juvenile offenders</vt:lpstr>
      <vt:lpstr>PowerPoint Presentation</vt:lpstr>
      <vt:lpstr>Hannah Kilham and missionary work</vt:lpstr>
      <vt:lpstr>PowerPoint Presentation</vt:lpstr>
      <vt:lpstr>PowerPoint Presentation</vt:lpstr>
      <vt:lpstr>Conclusions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Philanthropy</dc:title>
  <dc:creator>Sarah 1</dc:creator>
  <cp:lastModifiedBy>Richardson, Sarah</cp:lastModifiedBy>
  <cp:revision>3</cp:revision>
  <dcterms:created xsi:type="dcterms:W3CDTF">2010-11-30T19:10:36Z</dcterms:created>
  <dcterms:modified xsi:type="dcterms:W3CDTF">2016-11-30T10:18:26Z</dcterms:modified>
</cp:coreProperties>
</file>