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8"/>
  </p:notesMasterIdLst>
  <p:sldIdLst>
    <p:sldId id="256" r:id="rId2"/>
    <p:sldId id="258" r:id="rId3"/>
    <p:sldId id="259" r:id="rId4"/>
    <p:sldId id="257" r:id="rId5"/>
    <p:sldId id="260" r:id="rId6"/>
    <p:sldId id="261" r:id="rId7"/>
    <p:sldId id="264" r:id="rId8"/>
    <p:sldId id="265" r:id="rId9"/>
    <p:sldId id="266" r:id="rId10"/>
    <p:sldId id="267" r:id="rId11"/>
    <p:sldId id="268" r:id="rId12"/>
    <p:sldId id="269" r:id="rId13"/>
    <p:sldId id="270" r:id="rId14"/>
    <p:sldId id="271" r:id="rId15"/>
    <p:sldId id="272" r:id="rId16"/>
    <p:sldId id="274"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3" d="100"/>
          <a:sy n="73" d="100"/>
        </p:scale>
        <p:origin x="68" y="4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9556F0-657E-43E5-9D3E-26207C23F352}" type="doc">
      <dgm:prSet loTypeId="urn:microsoft.com/office/officeart/2005/8/layout/default" loCatId="list" qsTypeId="urn:microsoft.com/office/officeart/2005/8/quickstyle/simple3" qsCatId="simple" csTypeId="urn:microsoft.com/office/officeart/2005/8/colors/accent2_1" csCatId="accent2" phldr="1"/>
      <dgm:spPr/>
      <dgm:t>
        <a:bodyPr/>
        <a:lstStyle/>
        <a:p>
          <a:endParaRPr lang="en-US"/>
        </a:p>
      </dgm:t>
    </dgm:pt>
    <dgm:pt modelId="{928D606E-016C-4529-920A-3B1C559486A4}">
      <dgm:prSet/>
      <dgm:spPr/>
      <dgm:t>
        <a:bodyPr/>
        <a:lstStyle/>
        <a:p>
          <a:r>
            <a:rPr lang="en-GB" dirty="0"/>
            <a:t>Zetetic</a:t>
          </a:r>
          <a:endParaRPr lang="en-US" dirty="0"/>
        </a:p>
      </dgm:t>
    </dgm:pt>
    <dgm:pt modelId="{00CAB10A-77DD-47E5-BD8F-CE7F53D83A4E}" type="parTrans" cxnId="{71ADA757-711E-4AA1-9E24-A96F8CEBF7B2}">
      <dgm:prSet/>
      <dgm:spPr/>
      <dgm:t>
        <a:bodyPr/>
        <a:lstStyle/>
        <a:p>
          <a:endParaRPr lang="en-US"/>
        </a:p>
      </dgm:t>
    </dgm:pt>
    <dgm:pt modelId="{69DC6FE8-9A2D-4883-BAE3-0B08E7E3F77B}" type="sibTrans" cxnId="{71ADA757-711E-4AA1-9E24-A96F8CEBF7B2}">
      <dgm:prSet/>
      <dgm:spPr/>
      <dgm:t>
        <a:bodyPr/>
        <a:lstStyle/>
        <a:p>
          <a:endParaRPr lang="en-US"/>
        </a:p>
      </dgm:t>
    </dgm:pt>
    <dgm:pt modelId="{67C0E354-DBF1-4865-BDDB-AF828CBA69F0}">
      <dgm:prSet/>
      <dgm:spPr/>
      <dgm:t>
        <a:bodyPr/>
        <a:lstStyle/>
        <a:p>
          <a:r>
            <a:rPr lang="en-GB"/>
            <a:t>Owenites</a:t>
          </a:r>
          <a:endParaRPr lang="en-US"/>
        </a:p>
      </dgm:t>
    </dgm:pt>
    <dgm:pt modelId="{17F440EF-E3C0-4830-9848-5BB3D006DEE8}" type="parTrans" cxnId="{9553CA24-6657-4692-A030-2D20291E350C}">
      <dgm:prSet/>
      <dgm:spPr/>
      <dgm:t>
        <a:bodyPr/>
        <a:lstStyle/>
        <a:p>
          <a:endParaRPr lang="en-US"/>
        </a:p>
      </dgm:t>
    </dgm:pt>
    <dgm:pt modelId="{FB6EFD5E-CBA2-4F6A-A91C-6CEFC9BD0DFC}" type="sibTrans" cxnId="{9553CA24-6657-4692-A030-2D20291E350C}">
      <dgm:prSet/>
      <dgm:spPr/>
      <dgm:t>
        <a:bodyPr/>
        <a:lstStyle/>
        <a:p>
          <a:endParaRPr lang="en-US"/>
        </a:p>
      </dgm:t>
    </dgm:pt>
    <dgm:pt modelId="{3C89D032-A1A2-41C4-86D4-1C581D65B50C}">
      <dgm:prSet/>
      <dgm:spPr/>
      <dgm:t>
        <a:bodyPr/>
        <a:lstStyle/>
        <a:p>
          <a:r>
            <a:rPr lang="en-GB" dirty="0"/>
            <a:t>Chartists </a:t>
          </a:r>
          <a:endParaRPr lang="en-US" dirty="0"/>
        </a:p>
      </dgm:t>
    </dgm:pt>
    <dgm:pt modelId="{3E5EB344-7433-4B09-B005-7B133A09E1DE}" type="parTrans" cxnId="{689EBF6C-7CCA-4CE4-9D7D-65EE10F5692A}">
      <dgm:prSet/>
      <dgm:spPr/>
      <dgm:t>
        <a:bodyPr/>
        <a:lstStyle/>
        <a:p>
          <a:endParaRPr lang="en-US"/>
        </a:p>
      </dgm:t>
    </dgm:pt>
    <dgm:pt modelId="{98C08E4C-A1F2-4EE0-B616-E0F717D4E4F4}" type="sibTrans" cxnId="{689EBF6C-7CCA-4CE4-9D7D-65EE10F5692A}">
      <dgm:prSet/>
      <dgm:spPr/>
      <dgm:t>
        <a:bodyPr/>
        <a:lstStyle/>
        <a:p>
          <a:endParaRPr lang="en-US"/>
        </a:p>
      </dgm:t>
    </dgm:pt>
    <dgm:pt modelId="{8A23EEC7-6A39-4766-B775-9E5F4EE4445C}" type="pres">
      <dgm:prSet presAssocID="{D89556F0-657E-43E5-9D3E-26207C23F352}" presName="diagram" presStyleCnt="0">
        <dgm:presLayoutVars>
          <dgm:dir/>
          <dgm:resizeHandles val="exact"/>
        </dgm:presLayoutVars>
      </dgm:prSet>
      <dgm:spPr/>
    </dgm:pt>
    <dgm:pt modelId="{80ACDAA9-014F-41CF-B64C-AC5E20DD2391}" type="pres">
      <dgm:prSet presAssocID="{928D606E-016C-4529-920A-3B1C559486A4}" presName="node" presStyleLbl="node1" presStyleIdx="0" presStyleCnt="3">
        <dgm:presLayoutVars>
          <dgm:bulletEnabled val="1"/>
        </dgm:presLayoutVars>
      </dgm:prSet>
      <dgm:spPr/>
    </dgm:pt>
    <dgm:pt modelId="{58067211-5AF4-4401-A2F1-7F358C2FBA6C}" type="pres">
      <dgm:prSet presAssocID="{69DC6FE8-9A2D-4883-BAE3-0B08E7E3F77B}" presName="sibTrans" presStyleCnt="0"/>
      <dgm:spPr/>
    </dgm:pt>
    <dgm:pt modelId="{8DCAEDCB-E9FE-47CB-954E-5956333D64E0}" type="pres">
      <dgm:prSet presAssocID="{67C0E354-DBF1-4865-BDDB-AF828CBA69F0}" presName="node" presStyleLbl="node1" presStyleIdx="1" presStyleCnt="3">
        <dgm:presLayoutVars>
          <dgm:bulletEnabled val="1"/>
        </dgm:presLayoutVars>
      </dgm:prSet>
      <dgm:spPr/>
    </dgm:pt>
    <dgm:pt modelId="{D8F7536D-B3D0-4236-A4D3-53EA09D21A41}" type="pres">
      <dgm:prSet presAssocID="{FB6EFD5E-CBA2-4F6A-A91C-6CEFC9BD0DFC}" presName="sibTrans" presStyleCnt="0"/>
      <dgm:spPr/>
    </dgm:pt>
    <dgm:pt modelId="{410BB3C3-4898-4D75-BFEC-2125C12B195F}" type="pres">
      <dgm:prSet presAssocID="{3C89D032-A1A2-41C4-86D4-1C581D65B50C}" presName="node" presStyleLbl="node1" presStyleIdx="2" presStyleCnt="3">
        <dgm:presLayoutVars>
          <dgm:bulletEnabled val="1"/>
        </dgm:presLayoutVars>
      </dgm:prSet>
      <dgm:spPr/>
    </dgm:pt>
  </dgm:ptLst>
  <dgm:cxnLst>
    <dgm:cxn modelId="{3EFC9F1A-4EBD-4BD1-B1BC-08DCBD48D284}" type="presOf" srcId="{928D606E-016C-4529-920A-3B1C559486A4}" destId="{80ACDAA9-014F-41CF-B64C-AC5E20DD2391}" srcOrd="0" destOrd="0" presId="urn:microsoft.com/office/officeart/2005/8/layout/default"/>
    <dgm:cxn modelId="{9553CA24-6657-4692-A030-2D20291E350C}" srcId="{D89556F0-657E-43E5-9D3E-26207C23F352}" destId="{67C0E354-DBF1-4865-BDDB-AF828CBA69F0}" srcOrd="1" destOrd="0" parTransId="{17F440EF-E3C0-4830-9848-5BB3D006DEE8}" sibTransId="{FB6EFD5E-CBA2-4F6A-A91C-6CEFC9BD0DFC}"/>
    <dgm:cxn modelId="{8E21CD45-6FBF-4372-82F6-0D4CAFB6F829}" type="presOf" srcId="{67C0E354-DBF1-4865-BDDB-AF828CBA69F0}" destId="{8DCAEDCB-E9FE-47CB-954E-5956333D64E0}" srcOrd="0" destOrd="0" presId="urn:microsoft.com/office/officeart/2005/8/layout/default"/>
    <dgm:cxn modelId="{689EBF6C-7CCA-4CE4-9D7D-65EE10F5692A}" srcId="{D89556F0-657E-43E5-9D3E-26207C23F352}" destId="{3C89D032-A1A2-41C4-86D4-1C581D65B50C}" srcOrd="2" destOrd="0" parTransId="{3E5EB344-7433-4B09-B005-7B133A09E1DE}" sibTransId="{98C08E4C-A1F2-4EE0-B616-E0F717D4E4F4}"/>
    <dgm:cxn modelId="{71ADA757-711E-4AA1-9E24-A96F8CEBF7B2}" srcId="{D89556F0-657E-43E5-9D3E-26207C23F352}" destId="{928D606E-016C-4529-920A-3B1C559486A4}" srcOrd="0" destOrd="0" parTransId="{00CAB10A-77DD-47E5-BD8F-CE7F53D83A4E}" sibTransId="{69DC6FE8-9A2D-4883-BAE3-0B08E7E3F77B}"/>
    <dgm:cxn modelId="{B3671AAD-5A7D-450B-BE8E-1E9C0E0D3260}" type="presOf" srcId="{D89556F0-657E-43E5-9D3E-26207C23F352}" destId="{8A23EEC7-6A39-4766-B775-9E5F4EE4445C}" srcOrd="0" destOrd="0" presId="urn:microsoft.com/office/officeart/2005/8/layout/default"/>
    <dgm:cxn modelId="{AFF5DEE0-CCC6-4C3F-8013-3841BCEB7FDD}" type="presOf" srcId="{3C89D032-A1A2-41C4-86D4-1C581D65B50C}" destId="{410BB3C3-4898-4D75-BFEC-2125C12B195F}" srcOrd="0" destOrd="0" presId="urn:microsoft.com/office/officeart/2005/8/layout/default"/>
    <dgm:cxn modelId="{961A1213-4045-49A2-BDEC-FD444ED01703}" type="presParOf" srcId="{8A23EEC7-6A39-4766-B775-9E5F4EE4445C}" destId="{80ACDAA9-014F-41CF-B64C-AC5E20DD2391}" srcOrd="0" destOrd="0" presId="urn:microsoft.com/office/officeart/2005/8/layout/default"/>
    <dgm:cxn modelId="{A39BBC1B-E2C7-41DA-821C-D1084998717C}" type="presParOf" srcId="{8A23EEC7-6A39-4766-B775-9E5F4EE4445C}" destId="{58067211-5AF4-4401-A2F1-7F358C2FBA6C}" srcOrd="1" destOrd="0" presId="urn:microsoft.com/office/officeart/2005/8/layout/default"/>
    <dgm:cxn modelId="{49D87055-B3C5-471D-ACDB-AE890B727B94}" type="presParOf" srcId="{8A23EEC7-6A39-4766-B775-9E5F4EE4445C}" destId="{8DCAEDCB-E9FE-47CB-954E-5956333D64E0}" srcOrd="2" destOrd="0" presId="urn:microsoft.com/office/officeart/2005/8/layout/default"/>
    <dgm:cxn modelId="{9B9D55A3-0B19-4A08-9A41-B1BF71C8F59B}" type="presParOf" srcId="{8A23EEC7-6A39-4766-B775-9E5F4EE4445C}" destId="{D8F7536D-B3D0-4236-A4D3-53EA09D21A41}" srcOrd="3" destOrd="0" presId="urn:microsoft.com/office/officeart/2005/8/layout/default"/>
    <dgm:cxn modelId="{3C5E814A-1C2F-45D8-BB70-FA9A5ABB5038}" type="presParOf" srcId="{8A23EEC7-6A39-4766-B775-9E5F4EE4445C}" destId="{410BB3C3-4898-4D75-BFEC-2125C12B195F}" srcOrd="4"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ACDAA9-014F-41CF-B64C-AC5E20DD2391}">
      <dsp:nvSpPr>
        <dsp:cNvPr id="0" name=""/>
        <dsp:cNvSpPr/>
      </dsp:nvSpPr>
      <dsp:spPr>
        <a:xfrm>
          <a:off x="0" y="592725"/>
          <a:ext cx="3000374" cy="1800224"/>
        </a:xfrm>
        <a:prstGeom prst="rect">
          <a:avLst/>
        </a:prstGeom>
        <a:gradFill rotWithShape="0">
          <a:gsLst>
            <a:gs pos="0">
              <a:schemeClr val="lt1">
                <a:hueOff val="0"/>
                <a:satOff val="0"/>
                <a:lumOff val="0"/>
                <a:alphaOff val="0"/>
                <a:tint val="60000"/>
                <a:lumMod val="110000"/>
              </a:schemeClr>
            </a:gs>
            <a:gs pos="100000">
              <a:schemeClr val="lt1">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9550" tIns="209550" rIns="209550" bIns="209550" numCol="1" spcCol="1270" anchor="ctr" anchorCtr="0">
          <a:noAutofit/>
        </a:bodyPr>
        <a:lstStyle/>
        <a:p>
          <a:pPr marL="0" lvl="0" indent="0" algn="ctr" defTabSz="2444750">
            <a:lnSpc>
              <a:spcPct val="90000"/>
            </a:lnSpc>
            <a:spcBef>
              <a:spcPct val="0"/>
            </a:spcBef>
            <a:spcAft>
              <a:spcPct val="35000"/>
            </a:spcAft>
            <a:buNone/>
          </a:pPr>
          <a:r>
            <a:rPr lang="en-GB" sz="5500" kern="1200" dirty="0"/>
            <a:t>Zetetic</a:t>
          </a:r>
          <a:endParaRPr lang="en-US" sz="5500" kern="1200" dirty="0"/>
        </a:p>
      </dsp:txBody>
      <dsp:txXfrm>
        <a:off x="0" y="592725"/>
        <a:ext cx="3000374" cy="1800224"/>
      </dsp:txXfrm>
    </dsp:sp>
    <dsp:sp modelId="{8DCAEDCB-E9FE-47CB-954E-5956333D64E0}">
      <dsp:nvSpPr>
        <dsp:cNvPr id="0" name=""/>
        <dsp:cNvSpPr/>
      </dsp:nvSpPr>
      <dsp:spPr>
        <a:xfrm>
          <a:off x="3300411" y="592725"/>
          <a:ext cx="3000374" cy="1800224"/>
        </a:xfrm>
        <a:prstGeom prst="rect">
          <a:avLst/>
        </a:prstGeom>
        <a:gradFill rotWithShape="0">
          <a:gsLst>
            <a:gs pos="0">
              <a:schemeClr val="lt1">
                <a:hueOff val="0"/>
                <a:satOff val="0"/>
                <a:lumOff val="0"/>
                <a:alphaOff val="0"/>
                <a:tint val="60000"/>
                <a:lumMod val="110000"/>
              </a:schemeClr>
            </a:gs>
            <a:gs pos="100000">
              <a:schemeClr val="lt1">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9550" tIns="209550" rIns="209550" bIns="209550" numCol="1" spcCol="1270" anchor="ctr" anchorCtr="0">
          <a:noAutofit/>
        </a:bodyPr>
        <a:lstStyle/>
        <a:p>
          <a:pPr marL="0" lvl="0" indent="0" algn="ctr" defTabSz="2444750">
            <a:lnSpc>
              <a:spcPct val="90000"/>
            </a:lnSpc>
            <a:spcBef>
              <a:spcPct val="0"/>
            </a:spcBef>
            <a:spcAft>
              <a:spcPct val="35000"/>
            </a:spcAft>
            <a:buNone/>
          </a:pPr>
          <a:r>
            <a:rPr lang="en-GB" sz="5500" kern="1200"/>
            <a:t>Owenites</a:t>
          </a:r>
          <a:endParaRPr lang="en-US" sz="5500" kern="1200"/>
        </a:p>
      </dsp:txBody>
      <dsp:txXfrm>
        <a:off x="3300411" y="592725"/>
        <a:ext cx="3000374" cy="1800224"/>
      </dsp:txXfrm>
    </dsp:sp>
    <dsp:sp modelId="{410BB3C3-4898-4D75-BFEC-2125C12B195F}">
      <dsp:nvSpPr>
        <dsp:cNvPr id="0" name=""/>
        <dsp:cNvSpPr/>
      </dsp:nvSpPr>
      <dsp:spPr>
        <a:xfrm>
          <a:off x="6600822" y="592725"/>
          <a:ext cx="3000374" cy="1800224"/>
        </a:xfrm>
        <a:prstGeom prst="rect">
          <a:avLst/>
        </a:prstGeom>
        <a:gradFill rotWithShape="0">
          <a:gsLst>
            <a:gs pos="0">
              <a:schemeClr val="lt1">
                <a:hueOff val="0"/>
                <a:satOff val="0"/>
                <a:lumOff val="0"/>
                <a:alphaOff val="0"/>
                <a:tint val="60000"/>
                <a:lumMod val="110000"/>
              </a:schemeClr>
            </a:gs>
            <a:gs pos="100000">
              <a:schemeClr val="lt1">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9550" tIns="209550" rIns="209550" bIns="209550" numCol="1" spcCol="1270" anchor="ctr" anchorCtr="0">
          <a:noAutofit/>
        </a:bodyPr>
        <a:lstStyle/>
        <a:p>
          <a:pPr marL="0" lvl="0" indent="0" algn="ctr" defTabSz="2444750">
            <a:lnSpc>
              <a:spcPct val="90000"/>
            </a:lnSpc>
            <a:spcBef>
              <a:spcPct val="0"/>
            </a:spcBef>
            <a:spcAft>
              <a:spcPct val="35000"/>
            </a:spcAft>
            <a:buNone/>
          </a:pPr>
          <a:r>
            <a:rPr lang="en-GB" sz="5500" kern="1200" dirty="0"/>
            <a:t>Chartists </a:t>
          </a:r>
          <a:endParaRPr lang="en-US" sz="5500" kern="1200" dirty="0"/>
        </a:p>
      </dsp:txBody>
      <dsp:txXfrm>
        <a:off x="6600822" y="592725"/>
        <a:ext cx="3000374" cy="180022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48A463-6E62-4A42-8843-2BABF34386F9}" type="datetimeFigureOut">
              <a:rPr lang="en-GB" smtClean="0"/>
              <a:t>05/12/2017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D2C4C3-91A5-439C-B3E4-41DEAA6D7AFF}" type="slidenum">
              <a:rPr lang="en-GB" smtClean="0"/>
              <a:t>‹#›</a:t>
            </a:fld>
            <a:endParaRPr lang="en-GB"/>
          </a:p>
        </p:txBody>
      </p:sp>
    </p:spTree>
    <p:extLst>
      <p:ext uri="{BB962C8B-B14F-4D97-AF65-F5344CB8AC3E}">
        <p14:creationId xmlns:p14="http://schemas.microsoft.com/office/powerpoint/2010/main" val="1191627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D2C4C3-91A5-439C-B3E4-41DEAA6D7AFF}" type="slidenum">
              <a:rPr lang="en-GB" smtClean="0"/>
              <a:t>8</a:t>
            </a:fld>
            <a:endParaRPr lang="en-GB"/>
          </a:p>
        </p:txBody>
      </p:sp>
    </p:spTree>
    <p:extLst>
      <p:ext uri="{BB962C8B-B14F-4D97-AF65-F5344CB8AC3E}">
        <p14:creationId xmlns:p14="http://schemas.microsoft.com/office/powerpoint/2010/main" val="3060557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D2C4C3-91A5-439C-B3E4-41DEAA6D7AFF}" type="slidenum">
              <a:rPr lang="en-GB" smtClean="0"/>
              <a:t>9</a:t>
            </a:fld>
            <a:endParaRPr lang="en-GB"/>
          </a:p>
        </p:txBody>
      </p:sp>
    </p:spTree>
    <p:extLst>
      <p:ext uri="{BB962C8B-B14F-4D97-AF65-F5344CB8AC3E}">
        <p14:creationId xmlns:p14="http://schemas.microsoft.com/office/powerpoint/2010/main" val="3291806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D2C4C3-91A5-439C-B3E4-41DEAA6D7AFF}" type="slidenum">
              <a:rPr lang="en-GB" smtClean="0"/>
              <a:t>12</a:t>
            </a:fld>
            <a:endParaRPr lang="en-GB"/>
          </a:p>
        </p:txBody>
      </p:sp>
    </p:spTree>
    <p:extLst>
      <p:ext uri="{BB962C8B-B14F-4D97-AF65-F5344CB8AC3E}">
        <p14:creationId xmlns:p14="http://schemas.microsoft.com/office/powerpoint/2010/main" val="3716793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D2C4C3-91A5-439C-B3E4-41DEAA6D7AFF}" type="slidenum">
              <a:rPr lang="en-GB" smtClean="0"/>
              <a:t>13</a:t>
            </a:fld>
            <a:endParaRPr lang="en-GB"/>
          </a:p>
        </p:txBody>
      </p:sp>
    </p:spTree>
    <p:extLst>
      <p:ext uri="{BB962C8B-B14F-4D97-AF65-F5344CB8AC3E}">
        <p14:creationId xmlns:p14="http://schemas.microsoft.com/office/powerpoint/2010/main" val="19252573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E02D4CAA-E0F2-4295-9DA7-C26DF546609E}" type="datetimeFigureOut">
              <a:rPr lang="en-GB" smtClean="0"/>
              <a:t>05/12/2017</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ED3D5CFC-39C3-4B71-89FC-29ED8D4594E5}" type="slidenum">
              <a:rPr lang="en-GB" smtClean="0"/>
              <a:t>‹#›</a:t>
            </a:fld>
            <a:endParaRPr lang="en-GB"/>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8229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02D4CAA-E0F2-4295-9DA7-C26DF546609E}" type="datetimeFigureOut">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D5CFC-39C3-4B71-89FC-29ED8D4594E5}" type="slidenum">
              <a:rPr lang="en-GB" smtClean="0"/>
              <a:t>‹#›</a:t>
            </a:fld>
            <a:endParaRPr lang="en-GB"/>
          </a:p>
        </p:txBody>
      </p:sp>
    </p:spTree>
    <p:extLst>
      <p:ext uri="{BB962C8B-B14F-4D97-AF65-F5344CB8AC3E}">
        <p14:creationId xmlns:p14="http://schemas.microsoft.com/office/powerpoint/2010/main" val="211980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02D4CAA-E0F2-4295-9DA7-C26DF546609E}"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D5CFC-39C3-4B71-89FC-29ED8D4594E5}" type="slidenum">
              <a:rPr lang="en-GB" smtClean="0"/>
              <a:t>‹#›</a:t>
            </a:fld>
            <a:endParaRPr lang="en-GB"/>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967847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02D4CAA-E0F2-4295-9DA7-C26DF546609E}"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D5CFC-39C3-4B71-89FC-29ED8D4594E5}"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1280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02D4CAA-E0F2-4295-9DA7-C26DF546609E}"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D5CFC-39C3-4B71-89FC-29ED8D4594E5}" type="slidenum">
              <a:rPr lang="en-GB" smtClean="0"/>
              <a:t>‹#›</a:t>
            </a:fld>
            <a:endParaRPr lang="en-GB"/>
          </a:p>
        </p:txBody>
      </p:sp>
    </p:spTree>
    <p:extLst>
      <p:ext uri="{BB962C8B-B14F-4D97-AF65-F5344CB8AC3E}">
        <p14:creationId xmlns:p14="http://schemas.microsoft.com/office/powerpoint/2010/main" val="2514662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02D4CAA-E0F2-4295-9DA7-C26DF546609E}"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D5CFC-39C3-4B71-89FC-29ED8D4594E5}"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08769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02D4CAA-E0F2-4295-9DA7-C26DF546609E}"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D5CFC-39C3-4B71-89FC-29ED8D4594E5}" type="slidenum">
              <a:rPr lang="en-GB" smtClean="0"/>
              <a:t>‹#›</a:t>
            </a:fld>
            <a:endParaRPr lang="en-GB"/>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016482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2D4CAA-E0F2-4295-9DA7-C26DF546609E}"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D5CFC-39C3-4B71-89FC-29ED8D4594E5}" type="slidenum">
              <a:rPr lang="en-GB" smtClean="0"/>
              <a:t>‹#›</a:t>
            </a:fld>
            <a:endParaRPr lang="en-GB"/>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89077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2D4CAA-E0F2-4295-9DA7-C26DF546609E}"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D5CFC-39C3-4B71-89FC-29ED8D4594E5}" type="slidenum">
              <a:rPr lang="en-GB" smtClean="0"/>
              <a:t>‹#›</a:t>
            </a:fld>
            <a:endParaRPr lang="en-GB"/>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3237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2D4CAA-E0F2-4295-9DA7-C26DF546609E}"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D5CFC-39C3-4B71-89FC-29ED8D4594E5}" type="slidenum">
              <a:rPr lang="en-GB" smtClean="0"/>
              <a:t>‹#›</a:t>
            </a:fld>
            <a:endParaRPr lang="en-GB"/>
          </a:p>
        </p:txBody>
      </p:sp>
    </p:spTree>
    <p:extLst>
      <p:ext uri="{BB962C8B-B14F-4D97-AF65-F5344CB8AC3E}">
        <p14:creationId xmlns:p14="http://schemas.microsoft.com/office/powerpoint/2010/main" val="2748456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02D4CAA-E0F2-4295-9DA7-C26DF546609E}"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D5CFC-39C3-4B71-89FC-29ED8D4594E5}" type="slidenum">
              <a:rPr lang="en-GB" smtClean="0"/>
              <a:t>‹#›</a:t>
            </a:fld>
            <a:endParaRPr lang="en-GB"/>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5223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2D4CAA-E0F2-4295-9DA7-C26DF546609E}" type="datetimeFigureOut">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D5CFC-39C3-4B71-89FC-29ED8D4594E5}" type="slidenum">
              <a:rPr lang="en-GB" smtClean="0"/>
              <a:t>‹#›</a:t>
            </a:fld>
            <a:endParaRPr lang="en-GB"/>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7453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2D4CAA-E0F2-4295-9DA7-C26DF546609E}" type="datetimeFigureOut">
              <a:rPr lang="en-GB" smtClean="0"/>
              <a:t>05/12/2017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3D5CFC-39C3-4B71-89FC-29ED8D4594E5}" type="slidenum">
              <a:rPr lang="en-GB" smtClean="0"/>
              <a:t>‹#›</a:t>
            </a:fld>
            <a:endParaRPr lang="en-GB"/>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693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02D4CAA-E0F2-4295-9DA7-C26DF546609E}" type="datetimeFigureOut">
              <a:rPr lang="en-GB" smtClean="0"/>
              <a:t>05/12/2017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3D5CFC-39C3-4B71-89FC-29ED8D4594E5}" type="slidenum">
              <a:rPr lang="en-GB" smtClean="0"/>
              <a:t>‹#›</a:t>
            </a:fld>
            <a:endParaRPr lang="en-GB"/>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4381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2D4CAA-E0F2-4295-9DA7-C26DF546609E}" type="datetimeFigureOut">
              <a:rPr lang="en-GB" smtClean="0"/>
              <a:t>05/12/2017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3D5CFC-39C3-4B71-89FC-29ED8D4594E5}" type="slidenum">
              <a:rPr lang="en-GB" smtClean="0"/>
              <a:t>‹#›</a:t>
            </a:fld>
            <a:endParaRPr lang="en-GB"/>
          </a:p>
        </p:txBody>
      </p:sp>
    </p:spTree>
    <p:extLst>
      <p:ext uri="{BB962C8B-B14F-4D97-AF65-F5344CB8AC3E}">
        <p14:creationId xmlns:p14="http://schemas.microsoft.com/office/powerpoint/2010/main" val="1167292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02D4CAA-E0F2-4295-9DA7-C26DF546609E}" type="datetimeFigureOut">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D5CFC-39C3-4B71-89FC-29ED8D4594E5}" type="slidenum">
              <a:rPr lang="en-GB" smtClean="0"/>
              <a:t>‹#›</a:t>
            </a:fld>
            <a:endParaRPr lang="en-GB"/>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6157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02D4CAA-E0F2-4295-9DA7-C26DF546609E}" type="datetimeFigureOut">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D5CFC-39C3-4B71-89FC-29ED8D4594E5}" type="slidenum">
              <a:rPr lang="en-GB" smtClean="0"/>
              <a:t>‹#›</a:t>
            </a:fld>
            <a:endParaRPr lang="en-GB"/>
          </a:p>
        </p:txBody>
      </p:sp>
    </p:spTree>
    <p:extLst>
      <p:ext uri="{BB962C8B-B14F-4D97-AF65-F5344CB8AC3E}">
        <p14:creationId xmlns:p14="http://schemas.microsoft.com/office/powerpoint/2010/main" val="2905461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02D4CAA-E0F2-4295-9DA7-C26DF546609E}" type="datetimeFigureOut">
              <a:rPr lang="en-GB" smtClean="0"/>
              <a:t>05/12/2017</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D3D5CFC-39C3-4B71-89FC-29ED8D4594E5}" type="slidenum">
              <a:rPr lang="en-GB" smtClean="0"/>
              <a:t>‹#›</a:t>
            </a:fld>
            <a:endParaRPr lang="en-GB"/>
          </a:p>
        </p:txBody>
      </p:sp>
    </p:spTree>
    <p:extLst>
      <p:ext uri="{BB962C8B-B14F-4D97-AF65-F5344CB8AC3E}">
        <p14:creationId xmlns:p14="http://schemas.microsoft.com/office/powerpoint/2010/main" val="251447297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4.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1388F-AEB0-45C4-8B84-63B9405096F0}"/>
              </a:ext>
            </a:extLst>
          </p:cNvPr>
          <p:cNvSpPr>
            <a:spLocks noGrp="1"/>
          </p:cNvSpPr>
          <p:nvPr>
            <p:ph type="ctrTitle"/>
          </p:nvPr>
        </p:nvSpPr>
        <p:spPr>
          <a:xfrm>
            <a:off x="1475138" y="2637057"/>
            <a:ext cx="9144000" cy="2025685"/>
          </a:xfrm>
        </p:spPr>
        <p:txBody>
          <a:bodyPr>
            <a:normAutofit fontScale="90000"/>
          </a:bodyPr>
          <a:lstStyle/>
          <a:p>
            <a:r>
              <a:rPr lang="en-GB" sz="7200" dirty="0"/>
              <a:t>Women and Political Radicalism</a:t>
            </a:r>
            <a:br>
              <a:rPr lang="en-GB" sz="7200" dirty="0"/>
            </a:br>
            <a:r>
              <a:rPr lang="en-GB" sz="7200" dirty="0"/>
              <a:t>1790-1850</a:t>
            </a:r>
          </a:p>
        </p:txBody>
      </p:sp>
    </p:spTree>
    <p:extLst>
      <p:ext uri="{BB962C8B-B14F-4D97-AF65-F5344CB8AC3E}">
        <p14:creationId xmlns:p14="http://schemas.microsoft.com/office/powerpoint/2010/main" val="3487186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E5361-CCD0-42E6-AB15-4356AE13E63F}"/>
              </a:ext>
            </a:extLst>
          </p:cNvPr>
          <p:cNvSpPr>
            <a:spLocks noGrp="1"/>
          </p:cNvSpPr>
          <p:nvPr>
            <p:ph type="title" idx="4294967295"/>
          </p:nvPr>
        </p:nvSpPr>
        <p:spPr>
          <a:xfrm>
            <a:off x="1361130" y="417271"/>
            <a:ext cx="9601200" cy="1303337"/>
          </a:xfrm>
        </p:spPr>
        <p:txBody>
          <a:bodyPr/>
          <a:lstStyle/>
          <a:p>
            <a:r>
              <a:rPr lang="en-GB" dirty="0"/>
              <a:t>Owenism and Feminism</a:t>
            </a:r>
          </a:p>
        </p:txBody>
      </p:sp>
      <p:sp>
        <p:nvSpPr>
          <p:cNvPr id="3" name="Content Placeholder 2">
            <a:extLst>
              <a:ext uri="{FF2B5EF4-FFF2-40B4-BE49-F238E27FC236}">
                <a16:creationId xmlns:a16="http://schemas.microsoft.com/office/drawing/2014/main" id="{23FB1D4E-59E7-4459-BA8A-FCA5A3A83925}"/>
              </a:ext>
            </a:extLst>
          </p:cNvPr>
          <p:cNvSpPr>
            <a:spLocks noGrp="1"/>
          </p:cNvSpPr>
          <p:nvPr>
            <p:ph idx="4294967295"/>
          </p:nvPr>
        </p:nvSpPr>
        <p:spPr>
          <a:xfrm>
            <a:off x="745241" y="1664003"/>
            <a:ext cx="10716170" cy="4234226"/>
          </a:xfrm>
        </p:spPr>
        <p:txBody>
          <a:bodyPr>
            <a:normAutofit/>
          </a:bodyPr>
          <a:lstStyle/>
          <a:p>
            <a:r>
              <a:rPr lang="en-GB" dirty="0"/>
              <a:t>Suppression of women necessary to capitalist society so need to end capitalism.</a:t>
            </a:r>
          </a:p>
          <a:p>
            <a:r>
              <a:rPr lang="en-GB" dirty="0"/>
              <a:t>Critical of marriage as it maintained patriarchal power over women.</a:t>
            </a:r>
          </a:p>
          <a:p>
            <a:r>
              <a:rPr lang="en-GB" dirty="0"/>
              <a:t>Owen, </a:t>
            </a:r>
            <a:r>
              <a:rPr lang="en-GB" i="1" dirty="0"/>
              <a:t>Lectures on the Marriage of the Priesthood in the Old Immoral World </a:t>
            </a:r>
            <a:r>
              <a:rPr lang="en-GB" dirty="0"/>
              <a:t>(1835) identified marriage as distorting and degrading natural sexual instincts and relationships.</a:t>
            </a:r>
          </a:p>
          <a:p>
            <a:r>
              <a:rPr lang="en-GB" dirty="0"/>
              <a:t>William Thompson, </a:t>
            </a:r>
            <a:r>
              <a:rPr lang="en-GB" i="1" dirty="0"/>
              <a:t>Appeal of One half of the human race</a:t>
            </a:r>
            <a:r>
              <a:rPr lang="en-GB" dirty="0"/>
              <a:t>: women treated as slaves.</a:t>
            </a:r>
          </a:p>
          <a:p>
            <a:r>
              <a:rPr lang="en-GB" dirty="0"/>
              <a:t>Liberation of men and women depends upon a liberation of passions.</a:t>
            </a:r>
          </a:p>
          <a:p>
            <a:r>
              <a:rPr lang="en-GB" dirty="0"/>
              <a:t>Transformation of isolated and anti-social households into wider bonds of membership of a community. In such communities all domestic labour and childcare would be communally undertaken – world peace and harmony!</a:t>
            </a:r>
          </a:p>
          <a:p>
            <a:endParaRPr lang="en-GB" dirty="0"/>
          </a:p>
        </p:txBody>
      </p:sp>
    </p:spTree>
    <p:extLst>
      <p:ext uri="{BB962C8B-B14F-4D97-AF65-F5344CB8AC3E}">
        <p14:creationId xmlns:p14="http://schemas.microsoft.com/office/powerpoint/2010/main" val="772221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361ED-35B2-46BD-80E2-EA8F8002A6ED}"/>
              </a:ext>
            </a:extLst>
          </p:cNvPr>
          <p:cNvSpPr>
            <a:spLocks noGrp="1"/>
          </p:cNvSpPr>
          <p:nvPr>
            <p:ph type="title" idx="4294967295"/>
          </p:nvPr>
        </p:nvSpPr>
        <p:spPr>
          <a:xfrm>
            <a:off x="1354150" y="494052"/>
            <a:ext cx="9601200" cy="1303337"/>
          </a:xfrm>
        </p:spPr>
        <p:txBody>
          <a:bodyPr/>
          <a:lstStyle/>
          <a:p>
            <a:r>
              <a:rPr lang="en-GB" dirty="0"/>
              <a:t>Role of women in Owenism</a:t>
            </a:r>
          </a:p>
        </p:txBody>
      </p:sp>
      <p:sp>
        <p:nvSpPr>
          <p:cNvPr id="3" name="Content Placeholder 2">
            <a:extLst>
              <a:ext uri="{FF2B5EF4-FFF2-40B4-BE49-F238E27FC236}">
                <a16:creationId xmlns:a16="http://schemas.microsoft.com/office/drawing/2014/main" id="{6ACDF979-36BD-41BE-905B-3FA4C1BF288B}"/>
              </a:ext>
            </a:extLst>
          </p:cNvPr>
          <p:cNvSpPr>
            <a:spLocks noGrp="1"/>
          </p:cNvSpPr>
          <p:nvPr>
            <p:ph idx="4294967295"/>
          </p:nvPr>
        </p:nvSpPr>
        <p:spPr>
          <a:xfrm>
            <a:off x="774796" y="1742737"/>
            <a:ext cx="10560971" cy="4106631"/>
          </a:xfrm>
        </p:spPr>
        <p:txBody>
          <a:bodyPr>
            <a:normAutofit fontScale="92500" lnSpcReduction="10000"/>
          </a:bodyPr>
          <a:lstStyle/>
          <a:p>
            <a:r>
              <a:rPr lang="en-GB" dirty="0"/>
              <a:t>Women gave public talks, attended lectures, contributed articles and participated in the new communities. </a:t>
            </a:r>
          </a:p>
          <a:p>
            <a:r>
              <a:rPr lang="en-GB" dirty="0"/>
              <a:t>Women expected to play equal role in governing movement but in practice few female officials.</a:t>
            </a:r>
          </a:p>
          <a:p>
            <a:r>
              <a:rPr lang="en-GB" dirty="0"/>
              <a:t>Gender divisions maintained e.g. women in communities still expected to do housework while working class men disliked idea of wage earning women.</a:t>
            </a:r>
          </a:p>
          <a:p>
            <a:r>
              <a:rPr lang="en-GB" dirty="0"/>
              <a:t>Very few members supported Owen’s view of sex and marriage e.g. Margaret </a:t>
            </a:r>
            <a:r>
              <a:rPr lang="en-GB" dirty="0" err="1"/>
              <a:t>Chappelsmith</a:t>
            </a:r>
            <a:r>
              <a:rPr lang="en-GB" dirty="0"/>
              <a:t> argued against the false ceremony and system of marriage but recognised the necessity of permanent unions based on mutual respect within a communitarian framework.</a:t>
            </a:r>
          </a:p>
          <a:p>
            <a:r>
              <a:rPr lang="en-GB" dirty="0"/>
              <a:t>Female discontent brought end to movement: when male leader of community, </a:t>
            </a:r>
            <a:r>
              <a:rPr lang="en-GB" dirty="0" err="1"/>
              <a:t>Manea</a:t>
            </a:r>
            <a:r>
              <a:rPr lang="en-GB" dirty="0"/>
              <a:t> Fen,  declared intention to put sexual freedom into practice the community soon collapsed. </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685899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1690F-CE5D-422F-9671-63FB624B75D5}"/>
              </a:ext>
            </a:extLst>
          </p:cNvPr>
          <p:cNvSpPr>
            <a:spLocks noGrp="1"/>
          </p:cNvSpPr>
          <p:nvPr>
            <p:ph type="title"/>
          </p:nvPr>
        </p:nvSpPr>
        <p:spPr>
          <a:xfrm>
            <a:off x="1295402" y="982132"/>
            <a:ext cx="9601196" cy="1303867"/>
          </a:xfrm>
        </p:spPr>
        <p:txBody>
          <a:bodyPr>
            <a:normAutofit/>
          </a:bodyPr>
          <a:lstStyle/>
          <a:p>
            <a:r>
              <a:rPr lang="en-GB" sz="5400" dirty="0"/>
              <a:t>Chartism</a:t>
            </a:r>
            <a:endParaRPr lang="en-GB" dirty="0"/>
          </a:p>
        </p:txBody>
      </p:sp>
      <p:sp>
        <p:nvSpPr>
          <p:cNvPr id="3" name="Content Placeholder 2">
            <a:extLst>
              <a:ext uri="{FF2B5EF4-FFF2-40B4-BE49-F238E27FC236}">
                <a16:creationId xmlns:a16="http://schemas.microsoft.com/office/drawing/2014/main" id="{DF33AECA-0F68-46A2-9ECA-BC47599F8B0C}"/>
              </a:ext>
            </a:extLst>
          </p:cNvPr>
          <p:cNvSpPr>
            <a:spLocks noGrp="1"/>
          </p:cNvSpPr>
          <p:nvPr>
            <p:ph idx="1"/>
          </p:nvPr>
        </p:nvSpPr>
        <p:spPr>
          <a:xfrm>
            <a:off x="1295402" y="2556932"/>
            <a:ext cx="9601196" cy="3318936"/>
          </a:xfrm>
        </p:spPr>
        <p:txBody>
          <a:bodyPr>
            <a:normAutofit/>
          </a:bodyPr>
          <a:lstStyle/>
          <a:p>
            <a:pPr>
              <a:lnSpc>
                <a:spcPct val="90000"/>
              </a:lnSpc>
            </a:pPr>
            <a:r>
              <a:rPr lang="en-GB" sz="2200" dirty="0"/>
              <a:t>Most extensive working class movement of the first half of the 19th century – 1000s of supporters.</a:t>
            </a:r>
          </a:p>
          <a:p>
            <a:pPr>
              <a:lnSpc>
                <a:spcPct val="90000"/>
              </a:lnSpc>
            </a:pPr>
            <a:r>
              <a:rPr lang="en-GB" sz="2200" dirty="0"/>
              <a:t>Provoked by Great Reform Act (1832) – m. class men received vote.</a:t>
            </a:r>
          </a:p>
          <a:p>
            <a:pPr>
              <a:lnSpc>
                <a:spcPct val="90000"/>
              </a:lnSpc>
            </a:pPr>
            <a:r>
              <a:rPr lang="en-GB" sz="2200" dirty="0"/>
              <a:t>Goal: their People’s Charter (1838) to be made law.  </a:t>
            </a:r>
          </a:p>
          <a:p>
            <a:pPr>
              <a:lnSpc>
                <a:spcPct val="90000"/>
              </a:lnSpc>
            </a:pPr>
            <a:r>
              <a:rPr lang="en-GB" sz="2200" dirty="0"/>
              <a:t>6 aims: universal male suffrage, annual parliaments, equal electoral constituencies, secret ballot, the payment of MPs, and the absence of property qualifications for office. </a:t>
            </a:r>
          </a:p>
        </p:txBody>
      </p:sp>
    </p:spTree>
    <p:extLst>
      <p:ext uri="{BB962C8B-B14F-4D97-AF65-F5344CB8AC3E}">
        <p14:creationId xmlns:p14="http://schemas.microsoft.com/office/powerpoint/2010/main" val="3314053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4204-9451-49C2-A3A8-3BC2E8DA650D}"/>
              </a:ext>
            </a:extLst>
          </p:cNvPr>
          <p:cNvSpPr>
            <a:spLocks noGrp="1"/>
          </p:cNvSpPr>
          <p:nvPr>
            <p:ph type="title" idx="4294967295"/>
          </p:nvPr>
        </p:nvSpPr>
        <p:spPr>
          <a:xfrm>
            <a:off x="1295400" y="424251"/>
            <a:ext cx="9601200" cy="1303337"/>
          </a:xfrm>
        </p:spPr>
        <p:txBody>
          <a:bodyPr>
            <a:normAutofit/>
          </a:bodyPr>
          <a:lstStyle/>
          <a:p>
            <a:r>
              <a:rPr lang="en-GB" dirty="0"/>
              <a:t>Chartism and Women</a:t>
            </a:r>
          </a:p>
        </p:txBody>
      </p:sp>
      <p:sp>
        <p:nvSpPr>
          <p:cNvPr id="3" name="Content Placeholder 2">
            <a:extLst>
              <a:ext uri="{FF2B5EF4-FFF2-40B4-BE49-F238E27FC236}">
                <a16:creationId xmlns:a16="http://schemas.microsoft.com/office/drawing/2014/main" id="{ABA1ECDF-5636-4306-915E-16D61E8A5497}"/>
              </a:ext>
            </a:extLst>
          </p:cNvPr>
          <p:cNvSpPr>
            <a:spLocks noGrp="1"/>
          </p:cNvSpPr>
          <p:nvPr>
            <p:ph idx="4294967295"/>
          </p:nvPr>
        </p:nvSpPr>
        <p:spPr>
          <a:xfrm>
            <a:off x="739895" y="1770061"/>
            <a:ext cx="10450619" cy="4316631"/>
          </a:xfrm>
        </p:spPr>
        <p:txBody>
          <a:bodyPr>
            <a:normAutofit fontScale="47500" lnSpcReduction="20000"/>
          </a:bodyPr>
          <a:lstStyle/>
          <a:p>
            <a:pPr>
              <a:lnSpc>
                <a:spcPct val="90000"/>
              </a:lnSpc>
            </a:pPr>
            <a:r>
              <a:rPr lang="en-GB" sz="5500" dirty="0"/>
              <a:t>Leaders made a particular point of appealing to women as well as to men:</a:t>
            </a:r>
          </a:p>
          <a:p>
            <a:pPr marL="0" indent="0">
              <a:lnSpc>
                <a:spcPct val="90000"/>
              </a:lnSpc>
              <a:buNone/>
            </a:pPr>
            <a:r>
              <a:rPr lang="en-GB" sz="5500" dirty="0"/>
              <a:t>	‘Let every man, woman and child sign the petition… Go on, 	good men! Go on virtuous women!… we’re engaged in the 	cause of justice which is the cause of God. Sign the 	petition! ’</a:t>
            </a:r>
          </a:p>
          <a:p>
            <a:pPr>
              <a:lnSpc>
                <a:spcPct val="90000"/>
              </a:lnSpc>
            </a:pPr>
            <a:r>
              <a:rPr lang="en-GB" sz="5500" dirty="0"/>
              <a:t>William Lovett: 1st draft of People’s Charter made provision for women’s suffrage but was omitted from final version from fear of retarding the progress of suffrage for men. </a:t>
            </a:r>
          </a:p>
          <a:p>
            <a:pPr>
              <a:lnSpc>
                <a:spcPct val="90000"/>
              </a:lnSpc>
            </a:pPr>
            <a:r>
              <a:rPr lang="en-GB" sz="5500" dirty="0"/>
              <a:t>Role of women often overlooked by historians.</a:t>
            </a:r>
          </a:p>
          <a:p>
            <a:pPr marL="0" indent="0">
              <a:lnSpc>
                <a:spcPct val="90000"/>
              </a:lnSpc>
              <a:buNone/>
            </a:pPr>
            <a:r>
              <a:rPr lang="en-GB" sz="5500" dirty="0"/>
              <a:t>	Early chartist historians played down role of women as 	wanted to present it as serious political organisation.</a:t>
            </a:r>
          </a:p>
          <a:p>
            <a:pPr marL="0" indent="0">
              <a:lnSpc>
                <a:spcPct val="90000"/>
              </a:lnSpc>
              <a:buNone/>
            </a:pPr>
            <a:r>
              <a:rPr lang="en-GB" sz="5500" dirty="0"/>
              <a:t>	Feminist historians discounted Chartism because not 	specifically feminist. </a:t>
            </a:r>
          </a:p>
          <a:p>
            <a:pPr marL="0" indent="0">
              <a:lnSpc>
                <a:spcPct val="90000"/>
              </a:lnSpc>
              <a:buNone/>
            </a:pPr>
            <a:endParaRPr lang="en-GB" sz="3300" dirty="0"/>
          </a:p>
          <a:p>
            <a:pPr>
              <a:lnSpc>
                <a:spcPct val="90000"/>
              </a:lnSpc>
            </a:pPr>
            <a:endParaRPr lang="en-GB" sz="2000" dirty="0"/>
          </a:p>
        </p:txBody>
      </p:sp>
    </p:spTree>
    <p:extLst>
      <p:ext uri="{BB962C8B-B14F-4D97-AF65-F5344CB8AC3E}">
        <p14:creationId xmlns:p14="http://schemas.microsoft.com/office/powerpoint/2010/main" val="2869107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1FD2A-801F-460E-96AB-FD4725F513FE}"/>
              </a:ext>
            </a:extLst>
          </p:cNvPr>
          <p:cNvSpPr>
            <a:spLocks noGrp="1"/>
          </p:cNvSpPr>
          <p:nvPr>
            <p:ph type="title" idx="4294967295"/>
          </p:nvPr>
        </p:nvSpPr>
        <p:spPr>
          <a:xfrm>
            <a:off x="1430932" y="449655"/>
            <a:ext cx="9601200" cy="1303337"/>
          </a:xfrm>
        </p:spPr>
        <p:txBody>
          <a:bodyPr>
            <a:normAutofit fontScale="90000"/>
          </a:bodyPr>
          <a:lstStyle/>
          <a:p>
            <a:r>
              <a:rPr lang="en-GB" dirty="0"/>
              <a:t>Inclusion of women pragmatism not ideology.</a:t>
            </a:r>
          </a:p>
        </p:txBody>
      </p:sp>
      <p:sp>
        <p:nvSpPr>
          <p:cNvPr id="3" name="Content Placeholder 2">
            <a:extLst>
              <a:ext uri="{FF2B5EF4-FFF2-40B4-BE49-F238E27FC236}">
                <a16:creationId xmlns:a16="http://schemas.microsoft.com/office/drawing/2014/main" id="{66771143-0ECC-4FAB-BD1D-A43A8F87FC17}"/>
              </a:ext>
            </a:extLst>
          </p:cNvPr>
          <p:cNvSpPr>
            <a:spLocks noGrp="1"/>
          </p:cNvSpPr>
          <p:nvPr>
            <p:ph idx="4294967295"/>
          </p:nvPr>
        </p:nvSpPr>
        <p:spPr>
          <a:xfrm>
            <a:off x="656135" y="1563554"/>
            <a:ext cx="10909978" cy="4816870"/>
          </a:xfrm>
        </p:spPr>
        <p:txBody>
          <a:bodyPr>
            <a:normAutofit/>
          </a:bodyPr>
          <a:lstStyle/>
          <a:p>
            <a:r>
              <a:rPr lang="en-GB" dirty="0"/>
              <a:t>Anna Clark has noted that language of Chartism was highly gendered.</a:t>
            </a:r>
          </a:p>
          <a:p>
            <a:r>
              <a:rPr lang="en-GB" dirty="0"/>
              <a:t>Women more concerned with social welfare issues such as the operation of the Poor Law, temperance,  the low level of wages and the threat of the press gang.</a:t>
            </a:r>
          </a:p>
          <a:p>
            <a:r>
              <a:rPr lang="en-GB" dirty="0"/>
              <a:t>Chartism had to mobilise the power of numbers as lacked political power and had to appeal to women as well as men. </a:t>
            </a:r>
          </a:p>
          <a:p>
            <a:r>
              <a:rPr lang="en-GB" dirty="0"/>
              <a:t>They organised female </a:t>
            </a:r>
            <a:r>
              <a:rPr lang="en-GB" dirty="0" err="1"/>
              <a:t>powerloom</a:t>
            </a:r>
            <a:r>
              <a:rPr lang="en-GB" dirty="0"/>
              <a:t> weavers, housewives and teachers alongside male workers inviting them all to mass meetings. </a:t>
            </a:r>
          </a:p>
          <a:p>
            <a:r>
              <a:rPr lang="en-GB" dirty="0"/>
              <a:t>But no principle of gender equality. </a:t>
            </a:r>
          </a:p>
          <a:p>
            <a:r>
              <a:rPr lang="en-GB" dirty="0"/>
              <a:t>Chartists tried to create a new ideal of working class manhood.</a:t>
            </a:r>
          </a:p>
          <a:p>
            <a:endParaRPr lang="en-GB" dirty="0"/>
          </a:p>
        </p:txBody>
      </p:sp>
    </p:spTree>
    <p:extLst>
      <p:ext uri="{BB962C8B-B14F-4D97-AF65-F5344CB8AC3E}">
        <p14:creationId xmlns:p14="http://schemas.microsoft.com/office/powerpoint/2010/main" val="32235978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5938D-BA12-408E-98D8-6618700F5D85}"/>
              </a:ext>
            </a:extLst>
          </p:cNvPr>
          <p:cNvSpPr>
            <a:spLocks noGrp="1"/>
          </p:cNvSpPr>
          <p:nvPr>
            <p:ph type="title" idx="4294967295"/>
          </p:nvPr>
        </p:nvSpPr>
        <p:spPr>
          <a:xfrm>
            <a:off x="4630047" y="703457"/>
            <a:ext cx="6270625" cy="1303337"/>
          </a:xfrm>
        </p:spPr>
        <p:txBody>
          <a:bodyPr>
            <a:normAutofit/>
          </a:bodyPr>
          <a:lstStyle/>
          <a:p>
            <a:r>
              <a:rPr lang="en-GB" dirty="0"/>
              <a:t>Chartism and Domesticity</a:t>
            </a:r>
          </a:p>
        </p:txBody>
      </p:sp>
      <p:sp>
        <p:nvSpPr>
          <p:cNvPr id="3" name="Content Placeholder 2">
            <a:extLst>
              <a:ext uri="{FF2B5EF4-FFF2-40B4-BE49-F238E27FC236}">
                <a16:creationId xmlns:a16="http://schemas.microsoft.com/office/drawing/2014/main" id="{7FAFDF35-D87A-43BA-969F-28884F846559}"/>
              </a:ext>
            </a:extLst>
          </p:cNvPr>
          <p:cNvSpPr>
            <a:spLocks noGrp="1"/>
          </p:cNvSpPr>
          <p:nvPr>
            <p:ph idx="4294967295"/>
          </p:nvPr>
        </p:nvSpPr>
        <p:spPr>
          <a:xfrm>
            <a:off x="1010194" y="1772959"/>
            <a:ext cx="10204585" cy="4188091"/>
          </a:xfrm>
        </p:spPr>
        <p:txBody>
          <a:bodyPr>
            <a:normAutofit/>
          </a:bodyPr>
          <a:lstStyle/>
          <a:p>
            <a:pPr marL="0" indent="0">
              <a:lnSpc>
                <a:spcPct val="90000"/>
              </a:lnSpc>
              <a:buNone/>
            </a:pPr>
            <a:endParaRPr lang="en-GB" sz="1500" dirty="0"/>
          </a:p>
          <a:p>
            <a:pPr>
              <a:lnSpc>
                <a:spcPct val="90000"/>
              </a:lnSpc>
            </a:pPr>
            <a:r>
              <a:rPr lang="en-GB" sz="2000" dirty="0"/>
              <a:t>Family was an arena of struggle in which a private, economically oppressed family was posed against the notion of a family of the people. </a:t>
            </a:r>
          </a:p>
          <a:p>
            <a:pPr>
              <a:lnSpc>
                <a:spcPct val="90000"/>
              </a:lnSpc>
            </a:pPr>
            <a:r>
              <a:rPr lang="en-GB" sz="2000" dirty="0"/>
              <a:t>Barbara Taylor argued that Chartists were concerned with dislocation of family relations. She argues that compared to the </a:t>
            </a:r>
            <a:r>
              <a:rPr lang="en-GB" sz="2000" dirty="0" err="1"/>
              <a:t>Owenites</a:t>
            </a:r>
            <a:r>
              <a:rPr lang="en-GB" sz="2000" dirty="0"/>
              <a:t>, Chartist women’s desire for a traditional home centred life. This helped relegate feminist concerns below that of class for many decades.</a:t>
            </a:r>
          </a:p>
          <a:p>
            <a:pPr>
              <a:lnSpc>
                <a:spcPct val="90000"/>
              </a:lnSpc>
            </a:pPr>
            <a:r>
              <a:rPr lang="en-GB" sz="2000" dirty="0"/>
              <a:t>Jutta Schwarzkopf supported this arguing that despite their avowed radicalism they ‘stopped short of questioning the belief in women’s home-</a:t>
            </a:r>
            <a:r>
              <a:rPr lang="en-GB" sz="2000" dirty="0" err="1"/>
              <a:t>centredness</a:t>
            </a:r>
            <a:r>
              <a:rPr lang="en-GB" sz="2000" dirty="0"/>
              <a:t>’</a:t>
            </a:r>
          </a:p>
          <a:p>
            <a:pPr>
              <a:lnSpc>
                <a:spcPct val="90000"/>
              </a:lnSpc>
            </a:pPr>
            <a:r>
              <a:rPr lang="en-GB" sz="2000" dirty="0"/>
              <a:t>Thompson argues that working class women disappear from public politics from the 1840s not to reappear until the 1880s </a:t>
            </a:r>
          </a:p>
          <a:p>
            <a:pPr>
              <a:lnSpc>
                <a:spcPct val="90000"/>
              </a:lnSpc>
            </a:pPr>
            <a:endParaRPr lang="en-GB" sz="1500" dirty="0"/>
          </a:p>
        </p:txBody>
      </p:sp>
    </p:spTree>
    <p:extLst>
      <p:ext uri="{BB962C8B-B14F-4D97-AF65-F5344CB8AC3E}">
        <p14:creationId xmlns:p14="http://schemas.microsoft.com/office/powerpoint/2010/main" val="396853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6361-699F-4B13-8CB7-7814EB98A6FB}"/>
              </a:ext>
            </a:extLst>
          </p:cNvPr>
          <p:cNvSpPr>
            <a:spLocks noGrp="1"/>
          </p:cNvSpPr>
          <p:nvPr>
            <p:ph type="title" idx="4294967295"/>
          </p:nvPr>
        </p:nvSpPr>
        <p:spPr>
          <a:xfrm>
            <a:off x="1486772" y="647615"/>
            <a:ext cx="9601200" cy="1303337"/>
          </a:xfrm>
        </p:spPr>
        <p:txBody>
          <a:bodyPr>
            <a:normAutofit/>
          </a:bodyPr>
          <a:lstStyle/>
          <a:p>
            <a:r>
              <a:rPr lang="en-GB" sz="6000" dirty="0"/>
              <a:t>Conclusion</a:t>
            </a:r>
          </a:p>
        </p:txBody>
      </p:sp>
      <p:sp>
        <p:nvSpPr>
          <p:cNvPr id="3" name="Content Placeholder 2">
            <a:extLst>
              <a:ext uri="{FF2B5EF4-FFF2-40B4-BE49-F238E27FC236}">
                <a16:creationId xmlns:a16="http://schemas.microsoft.com/office/drawing/2014/main" id="{CAD84263-AC53-4172-A589-B361DE60007C}"/>
              </a:ext>
            </a:extLst>
          </p:cNvPr>
          <p:cNvSpPr>
            <a:spLocks noGrp="1"/>
          </p:cNvSpPr>
          <p:nvPr>
            <p:ph idx="4294967295"/>
          </p:nvPr>
        </p:nvSpPr>
        <p:spPr>
          <a:xfrm>
            <a:off x="788758" y="1866428"/>
            <a:ext cx="10547010" cy="3906158"/>
          </a:xfrm>
        </p:spPr>
        <p:txBody>
          <a:bodyPr>
            <a:normAutofit fontScale="92500"/>
          </a:bodyPr>
          <a:lstStyle/>
          <a:p>
            <a:pPr marL="0" indent="0">
              <a:buNone/>
            </a:pPr>
            <a:r>
              <a:rPr lang="en-GB" dirty="0"/>
              <a:t>Two opposing views</a:t>
            </a:r>
          </a:p>
          <a:p>
            <a:r>
              <a:rPr lang="en-GB" b="1" dirty="0"/>
              <a:t>One:</a:t>
            </a:r>
            <a:r>
              <a:rPr lang="en-GB" dirty="0"/>
              <a:t> Failure of radical groups led to withdrawal of women’s rights for public domain. Evidence to support this view is the lack of radical political activity after the 1840s, the passage of protective legislation which regulated women in the workforce and the formalisation of politics which was rooted in a male culture of clubs and pubs. </a:t>
            </a:r>
          </a:p>
          <a:p>
            <a:r>
              <a:rPr lang="en-GB" b="1" dirty="0"/>
              <a:t>Two</a:t>
            </a:r>
            <a:r>
              <a:rPr lang="en-GB" dirty="0"/>
              <a:t>: women were able to use the dominant discourse and subvert it for their own ends – the development of ‘militant domesticity’ as Clark terms it. This drawing the political sphere into the realm of the home where women were dominant has parallels in the political aspects of middle class philanthropy and thus can be seen as a way in which women participated in politics on their own terms</a:t>
            </a:r>
          </a:p>
          <a:p>
            <a:pPr marL="0" indent="0">
              <a:buNone/>
            </a:pPr>
            <a:endParaRPr lang="en-GB" dirty="0"/>
          </a:p>
        </p:txBody>
      </p:sp>
    </p:spTree>
    <p:extLst>
      <p:ext uri="{BB962C8B-B14F-4D97-AF65-F5344CB8AC3E}">
        <p14:creationId xmlns:p14="http://schemas.microsoft.com/office/powerpoint/2010/main" val="3566696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EDDB8-E7E1-415A-AA78-2671446DDD7F}"/>
              </a:ext>
            </a:extLst>
          </p:cNvPr>
          <p:cNvSpPr>
            <a:spLocks noGrp="1"/>
          </p:cNvSpPr>
          <p:nvPr>
            <p:ph type="title"/>
          </p:nvPr>
        </p:nvSpPr>
        <p:spPr>
          <a:xfrm>
            <a:off x="1295402" y="982132"/>
            <a:ext cx="9601196" cy="1303867"/>
          </a:xfrm>
        </p:spPr>
        <p:txBody>
          <a:bodyPr>
            <a:normAutofit/>
          </a:bodyPr>
          <a:lstStyle/>
          <a:p>
            <a:r>
              <a:rPr lang="en-GB" dirty="0"/>
              <a:t>Eighteenth Century…</a:t>
            </a:r>
          </a:p>
        </p:txBody>
      </p:sp>
      <p:sp>
        <p:nvSpPr>
          <p:cNvPr id="3" name="Content Placeholder 2">
            <a:extLst>
              <a:ext uri="{FF2B5EF4-FFF2-40B4-BE49-F238E27FC236}">
                <a16:creationId xmlns:a16="http://schemas.microsoft.com/office/drawing/2014/main" id="{D55AEC1F-6B6A-4505-8B3D-97AB8A86DA1E}"/>
              </a:ext>
            </a:extLst>
          </p:cNvPr>
          <p:cNvSpPr>
            <a:spLocks noGrp="1"/>
          </p:cNvSpPr>
          <p:nvPr>
            <p:ph idx="1"/>
          </p:nvPr>
        </p:nvSpPr>
        <p:spPr>
          <a:xfrm>
            <a:off x="1295402" y="2556932"/>
            <a:ext cx="9391212" cy="3318936"/>
          </a:xfrm>
        </p:spPr>
        <p:txBody>
          <a:bodyPr>
            <a:normAutofit/>
          </a:bodyPr>
          <a:lstStyle/>
          <a:p>
            <a:r>
              <a:rPr lang="en-GB" sz="2800" dirty="0"/>
              <a:t>Politics the preserve of the elite. Most middle class men received vote in 1832.</a:t>
            </a:r>
          </a:p>
          <a:p>
            <a:r>
              <a:rPr lang="en-GB" sz="2800" dirty="0"/>
              <a:t>Women had no right to vote or sit as MPs.</a:t>
            </a:r>
          </a:p>
          <a:p>
            <a:r>
              <a:rPr lang="en-GB" sz="2800" dirty="0"/>
              <a:t>Indirect influence through canvassing and networking, e.g. Georgian Cavendish, Duchess of Devonshire.</a:t>
            </a:r>
          </a:p>
          <a:p>
            <a:pPr marL="457200" lvl="1" indent="0">
              <a:buNone/>
            </a:pPr>
            <a:endParaRPr lang="en-GB" dirty="0"/>
          </a:p>
          <a:p>
            <a:pPr lvl="1"/>
            <a:endParaRPr lang="en-GB" dirty="0"/>
          </a:p>
        </p:txBody>
      </p:sp>
    </p:spTree>
    <p:extLst>
      <p:ext uri="{BB962C8B-B14F-4D97-AF65-F5344CB8AC3E}">
        <p14:creationId xmlns:p14="http://schemas.microsoft.com/office/powerpoint/2010/main" val="1790048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BD38D-74BE-4D3C-A84F-32FE75315ADC}"/>
              </a:ext>
            </a:extLst>
          </p:cNvPr>
          <p:cNvSpPr>
            <a:spLocks noGrp="1"/>
          </p:cNvSpPr>
          <p:nvPr>
            <p:ph type="title"/>
          </p:nvPr>
        </p:nvSpPr>
        <p:spPr/>
        <p:txBody>
          <a:bodyPr/>
          <a:lstStyle/>
          <a:p>
            <a:r>
              <a:rPr lang="en-GB" dirty="0"/>
              <a:t>Nineteenth Century…</a:t>
            </a:r>
          </a:p>
        </p:txBody>
      </p:sp>
      <p:sp>
        <p:nvSpPr>
          <p:cNvPr id="3" name="Content Placeholder 2">
            <a:extLst>
              <a:ext uri="{FF2B5EF4-FFF2-40B4-BE49-F238E27FC236}">
                <a16:creationId xmlns:a16="http://schemas.microsoft.com/office/drawing/2014/main" id="{2A7F3D7B-B58A-4A64-9C4E-4BCA4CCEBBB2}"/>
              </a:ext>
            </a:extLst>
          </p:cNvPr>
          <p:cNvSpPr>
            <a:spLocks noGrp="1"/>
          </p:cNvSpPr>
          <p:nvPr>
            <p:ph idx="1"/>
          </p:nvPr>
        </p:nvSpPr>
        <p:spPr/>
        <p:txBody>
          <a:bodyPr>
            <a:normAutofit fontScale="92500" lnSpcReduction="20000"/>
          </a:bodyPr>
          <a:lstStyle/>
          <a:p>
            <a:r>
              <a:rPr lang="en-GB" sz="2800" dirty="0"/>
              <a:t>Change in political culture.</a:t>
            </a:r>
          </a:p>
          <a:p>
            <a:r>
              <a:rPr lang="en-GB" sz="2800" dirty="0"/>
              <a:t>Demand for politics to represent the interests of the people not just the elite.</a:t>
            </a:r>
          </a:p>
          <a:p>
            <a:r>
              <a:rPr lang="en-GB" sz="2800" dirty="0"/>
              <a:t>Female groups attached to mainstream parties e.g. Primrose League.</a:t>
            </a:r>
          </a:p>
          <a:p>
            <a:r>
              <a:rPr lang="en-GB" sz="2800" dirty="0"/>
              <a:t>Growth of radical protest groups in which women played a complex role.</a:t>
            </a:r>
          </a:p>
          <a:p>
            <a:r>
              <a:rPr lang="en-GB" sz="2800" dirty="0"/>
              <a:t>Middle class radicalism more sympathetic to women than working class groups.</a:t>
            </a:r>
          </a:p>
        </p:txBody>
      </p:sp>
    </p:spTree>
    <p:extLst>
      <p:ext uri="{BB962C8B-B14F-4D97-AF65-F5344CB8AC3E}">
        <p14:creationId xmlns:p14="http://schemas.microsoft.com/office/powerpoint/2010/main" val="2273359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5F11533-723E-420D-A991-D376E739358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C60393DE-86F5-4639-9D54-85E166A84348}"/>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88825" cy="6856215"/>
            <a:chOff x="0" y="0"/>
            <a:chExt cx="12188825" cy="6856215"/>
          </a:xfrm>
        </p:grpSpPr>
        <p:pic>
          <p:nvPicPr>
            <p:cNvPr id="13" name="Picture 12">
              <a:extLst>
                <a:ext uri="{FF2B5EF4-FFF2-40B4-BE49-F238E27FC236}">
                  <a16:creationId xmlns:a16="http://schemas.microsoft.com/office/drawing/2014/main" id="{6781C5A9-B7CC-4944-80B9-8D48C77D333F}"/>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4" name="Rectangle 13">
              <a:extLst>
                <a:ext uri="{FF2B5EF4-FFF2-40B4-BE49-F238E27FC236}">
                  <a16:creationId xmlns:a16="http://schemas.microsoft.com/office/drawing/2014/main" id="{179E96B4-A8EA-47EF-B2BB-92FF796E9EAC}"/>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A4EF7629-2B5A-4DD5-81B4-4878E9371517}"/>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6" name="Picture 15">
              <a:extLst>
                <a:ext uri="{FF2B5EF4-FFF2-40B4-BE49-F238E27FC236}">
                  <a16:creationId xmlns:a16="http://schemas.microsoft.com/office/drawing/2014/main" id="{58963C9E-C5BF-4148-A145-6931A8AB1165}"/>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1">
            <a:extLst>
              <a:ext uri="{FF2B5EF4-FFF2-40B4-BE49-F238E27FC236}">
                <a16:creationId xmlns:a16="http://schemas.microsoft.com/office/drawing/2014/main" id="{47F87104-EFC5-4C56-AFDC-35E5BCCEC92C}"/>
              </a:ext>
            </a:extLst>
          </p:cNvPr>
          <p:cNvSpPr>
            <a:spLocks noGrp="1"/>
          </p:cNvSpPr>
          <p:nvPr>
            <p:ph type="title"/>
          </p:nvPr>
        </p:nvSpPr>
        <p:spPr>
          <a:xfrm>
            <a:off x="1285348" y="1408388"/>
            <a:ext cx="9601196" cy="1303867"/>
          </a:xfrm>
        </p:spPr>
        <p:txBody>
          <a:bodyPr>
            <a:normAutofit fontScale="90000"/>
          </a:bodyPr>
          <a:lstStyle/>
          <a:p>
            <a:r>
              <a:rPr lang="en-GB" sz="6000" dirty="0">
                <a:solidFill>
                  <a:srgbClr val="262626"/>
                </a:solidFill>
              </a:rPr>
              <a:t>Focus: Role of women in radical political groups.</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3039483434"/>
              </p:ext>
            </p:extLst>
          </p:nvPr>
        </p:nvGraphicFramePr>
        <p:xfrm>
          <a:off x="1293813" y="3223325"/>
          <a:ext cx="9601197" cy="298567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512395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1B64D-2266-4A67-BF5D-0E76868C1F6B}"/>
              </a:ext>
            </a:extLst>
          </p:cNvPr>
          <p:cNvSpPr>
            <a:spLocks noGrp="1"/>
          </p:cNvSpPr>
          <p:nvPr>
            <p:ph type="title" idx="4294967295"/>
          </p:nvPr>
        </p:nvSpPr>
        <p:spPr>
          <a:xfrm>
            <a:off x="1382070" y="831899"/>
            <a:ext cx="9601200" cy="944562"/>
          </a:xfrm>
        </p:spPr>
        <p:txBody>
          <a:bodyPr>
            <a:normAutofit/>
          </a:bodyPr>
          <a:lstStyle/>
          <a:p>
            <a:r>
              <a:rPr lang="en-GB" dirty="0"/>
              <a:t>Zetetic Movement</a:t>
            </a:r>
          </a:p>
        </p:txBody>
      </p:sp>
      <p:sp>
        <p:nvSpPr>
          <p:cNvPr id="3" name="Content Placeholder 2">
            <a:extLst>
              <a:ext uri="{FF2B5EF4-FFF2-40B4-BE49-F238E27FC236}">
                <a16:creationId xmlns:a16="http://schemas.microsoft.com/office/drawing/2014/main" id="{3B7C5312-35D2-4E84-B99C-D49CCEA73254}"/>
              </a:ext>
            </a:extLst>
          </p:cNvPr>
          <p:cNvSpPr>
            <a:spLocks noGrp="1"/>
          </p:cNvSpPr>
          <p:nvPr>
            <p:ph idx="4294967295"/>
          </p:nvPr>
        </p:nvSpPr>
        <p:spPr>
          <a:xfrm>
            <a:off x="893458" y="2038205"/>
            <a:ext cx="10330627" cy="4083388"/>
          </a:xfrm>
        </p:spPr>
        <p:txBody>
          <a:bodyPr>
            <a:normAutofit/>
          </a:bodyPr>
          <a:lstStyle/>
          <a:p>
            <a:pPr>
              <a:lnSpc>
                <a:spcPct val="90000"/>
              </a:lnSpc>
            </a:pPr>
            <a:r>
              <a:rPr lang="en-GB" dirty="0"/>
              <a:t>‘Zetetic’: proceeding by inquiry, a search, investigation or seeker.</a:t>
            </a:r>
          </a:p>
          <a:p>
            <a:pPr>
              <a:lnSpc>
                <a:spcPct val="90000"/>
              </a:lnSpc>
            </a:pPr>
            <a:r>
              <a:rPr lang="en-GB" dirty="0"/>
              <a:t>Centred on London publisher, Richard </a:t>
            </a:r>
            <a:r>
              <a:rPr lang="en-GB" dirty="0" err="1"/>
              <a:t>Carlile’s</a:t>
            </a:r>
            <a:r>
              <a:rPr lang="en-GB" dirty="0"/>
              <a:t> radical free thought movement  1815-32.</a:t>
            </a:r>
          </a:p>
          <a:p>
            <a:pPr>
              <a:lnSpc>
                <a:spcPct val="90000"/>
              </a:lnSpc>
            </a:pPr>
            <a:r>
              <a:rPr lang="en-GB" dirty="0"/>
              <a:t>Republicanism: publications attacked church and Govt. 1819.</a:t>
            </a:r>
          </a:p>
          <a:p>
            <a:pPr>
              <a:lnSpc>
                <a:spcPct val="90000"/>
              </a:lnSpc>
            </a:pPr>
            <a:r>
              <a:rPr lang="en-GB" dirty="0"/>
              <a:t>Publications attracted 9 charges of blasphemous or seditious libel. Sentenced to 3 years in gaol, £1,500 fine and massive good behaviour sureties. </a:t>
            </a:r>
          </a:p>
        </p:txBody>
      </p:sp>
    </p:spTree>
    <p:extLst>
      <p:ext uri="{BB962C8B-B14F-4D97-AF65-F5344CB8AC3E}">
        <p14:creationId xmlns:p14="http://schemas.microsoft.com/office/powerpoint/2010/main" val="1519027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F2F53F-15E7-4D4E-A90C-3380B007A5F4}"/>
              </a:ext>
            </a:extLst>
          </p:cNvPr>
          <p:cNvSpPr>
            <a:spLocks noGrp="1"/>
          </p:cNvSpPr>
          <p:nvPr>
            <p:ph type="title"/>
          </p:nvPr>
        </p:nvSpPr>
        <p:spPr/>
        <p:txBody>
          <a:bodyPr vert="horz" lIns="91440" tIns="45720" rIns="91440" bIns="45720" rtlCol="0" anchor="ctr">
            <a:normAutofit/>
          </a:bodyPr>
          <a:lstStyle/>
          <a:p>
            <a:r>
              <a:rPr lang="en-US" sz="4400" dirty="0"/>
              <a:t>Peterloo Massacre</a:t>
            </a:r>
          </a:p>
        </p:txBody>
      </p:sp>
      <p:sp>
        <p:nvSpPr>
          <p:cNvPr id="7" name="Text Placeholder 6">
            <a:extLst>
              <a:ext uri="{FF2B5EF4-FFF2-40B4-BE49-F238E27FC236}">
                <a16:creationId xmlns:a16="http://schemas.microsoft.com/office/drawing/2014/main" id="{5B9209C3-7FE1-40D4-B69F-659AFBFF8CB6}"/>
              </a:ext>
            </a:extLst>
          </p:cNvPr>
          <p:cNvSpPr>
            <a:spLocks noGrp="1"/>
          </p:cNvSpPr>
          <p:nvPr>
            <p:ph idx="1"/>
          </p:nvPr>
        </p:nvSpPr>
        <p:spPr/>
        <p:txBody>
          <a:bodyPr vert="horz" lIns="91440" tIns="45720" rIns="91440" bIns="45720" rtlCol="0" anchor="t">
            <a:normAutofit/>
          </a:bodyPr>
          <a:lstStyle/>
          <a:p>
            <a:pPr algn="l">
              <a:buFont typeface="Arial"/>
              <a:buChar char="•"/>
            </a:pPr>
            <a:r>
              <a:rPr lang="en-US" dirty="0"/>
              <a:t> </a:t>
            </a:r>
            <a:r>
              <a:rPr lang="en-US" sz="2400" dirty="0"/>
              <a:t>Key Speaker: Manchester, 1819.</a:t>
            </a:r>
          </a:p>
          <a:p>
            <a:pPr algn="l">
              <a:buFont typeface="Arial"/>
              <a:buChar char="•"/>
            </a:pPr>
            <a:r>
              <a:rPr lang="en-GB" sz="2400" dirty="0"/>
              <a:t>Soldiers charged crowd of 80,000 people.</a:t>
            </a:r>
          </a:p>
          <a:p>
            <a:pPr algn="l">
              <a:buFont typeface="Arial"/>
              <a:buChar char="•"/>
            </a:pPr>
            <a:r>
              <a:rPr lang="en-GB" sz="2400" dirty="0"/>
              <a:t>Demand political representation for north.</a:t>
            </a:r>
          </a:p>
          <a:p>
            <a:pPr algn="l">
              <a:buFont typeface="Arial"/>
              <a:buChar char="•"/>
            </a:pPr>
            <a:r>
              <a:rPr lang="en-GB" sz="2400" dirty="0"/>
              <a:t>15 killed and 400–700 injured.</a:t>
            </a:r>
          </a:p>
          <a:p>
            <a:pPr algn="l">
              <a:buFont typeface="Arial"/>
              <a:buChar char="•"/>
            </a:pPr>
            <a:r>
              <a:rPr lang="en-GB" sz="2400" dirty="0"/>
              <a:t>Led to tighter restrictions on protest.</a:t>
            </a:r>
            <a:endParaRPr lang="en-US" sz="2400" dirty="0"/>
          </a:p>
          <a:p>
            <a:pPr algn="l"/>
            <a:endParaRPr lang="en-US" dirty="0"/>
          </a:p>
        </p:txBody>
      </p:sp>
    </p:spTree>
    <p:extLst>
      <p:ext uri="{BB962C8B-B14F-4D97-AF65-F5344CB8AC3E}">
        <p14:creationId xmlns:p14="http://schemas.microsoft.com/office/powerpoint/2010/main" val="4034598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1B1B5-DE25-4146-8FE0-FB4107589208}"/>
              </a:ext>
            </a:extLst>
          </p:cNvPr>
          <p:cNvSpPr>
            <a:spLocks noGrp="1"/>
          </p:cNvSpPr>
          <p:nvPr>
            <p:ph type="title" idx="4294967295"/>
          </p:nvPr>
        </p:nvSpPr>
        <p:spPr>
          <a:xfrm>
            <a:off x="1451871" y="459152"/>
            <a:ext cx="9601200" cy="1303337"/>
          </a:xfrm>
        </p:spPr>
        <p:txBody>
          <a:bodyPr/>
          <a:lstStyle/>
          <a:p>
            <a:r>
              <a:rPr lang="en-GB" dirty="0"/>
              <a:t>Women in the Zetetic Movement</a:t>
            </a:r>
          </a:p>
        </p:txBody>
      </p:sp>
      <p:sp>
        <p:nvSpPr>
          <p:cNvPr id="3" name="Content Placeholder 2">
            <a:extLst>
              <a:ext uri="{FF2B5EF4-FFF2-40B4-BE49-F238E27FC236}">
                <a16:creationId xmlns:a16="http://schemas.microsoft.com/office/drawing/2014/main" id="{56F14B79-971B-4A0F-9869-8B24B38092F2}"/>
              </a:ext>
            </a:extLst>
          </p:cNvPr>
          <p:cNvSpPr>
            <a:spLocks noGrp="1"/>
          </p:cNvSpPr>
          <p:nvPr>
            <p:ph idx="4294967295"/>
          </p:nvPr>
        </p:nvSpPr>
        <p:spPr>
          <a:xfrm>
            <a:off x="781777" y="1762489"/>
            <a:ext cx="10581912" cy="4093859"/>
          </a:xfrm>
        </p:spPr>
        <p:txBody>
          <a:bodyPr>
            <a:normAutofit fontScale="70000" lnSpcReduction="20000"/>
          </a:bodyPr>
          <a:lstStyle/>
          <a:p>
            <a:r>
              <a:rPr lang="en-GB" sz="2900" dirty="0"/>
              <a:t>Women rallied to the cause. (Ian </a:t>
            </a:r>
            <a:r>
              <a:rPr lang="en-GB" sz="2900" dirty="0" err="1"/>
              <a:t>McCalman</a:t>
            </a:r>
            <a:r>
              <a:rPr lang="en-GB" sz="2900" dirty="0"/>
              <a:t>)</a:t>
            </a:r>
          </a:p>
          <a:p>
            <a:r>
              <a:rPr lang="en-GB" sz="2900" dirty="0"/>
              <a:t>While in Prison, </a:t>
            </a:r>
            <a:r>
              <a:rPr lang="en-GB" sz="2900" dirty="0" err="1"/>
              <a:t>Carlile’s</a:t>
            </a:r>
            <a:r>
              <a:rPr lang="en-GB" sz="2900" dirty="0"/>
              <a:t> </a:t>
            </a:r>
            <a:r>
              <a:rPr lang="en-GB" sz="2900" b="1" dirty="0"/>
              <a:t>wife</a:t>
            </a:r>
            <a:r>
              <a:rPr lang="en-GB" sz="2900" dirty="0"/>
              <a:t>, though 8 months pregnant, worked in his shop and produced free thought publications. Early in 1821 she was jailed with her baby for 2 years for seditious libel. </a:t>
            </a:r>
          </a:p>
          <a:p>
            <a:r>
              <a:rPr lang="en-GB" sz="2900" dirty="0"/>
              <a:t>Mary Anne </a:t>
            </a:r>
            <a:r>
              <a:rPr lang="en-GB" sz="2900" dirty="0" err="1"/>
              <a:t>Carlile</a:t>
            </a:r>
            <a:r>
              <a:rPr lang="en-GB" sz="2900" dirty="0"/>
              <a:t> (</a:t>
            </a:r>
            <a:r>
              <a:rPr lang="en-GB" sz="2900" b="1" dirty="0"/>
              <a:t>sister</a:t>
            </a:r>
            <a:r>
              <a:rPr lang="en-GB" sz="2900" dirty="0"/>
              <a:t>), carried on the work. Charged but acquitted which was seen as a stunning moral victory.</a:t>
            </a:r>
          </a:p>
          <a:p>
            <a:pPr marL="0" indent="0">
              <a:buNone/>
            </a:pPr>
            <a:endParaRPr lang="en-GB" sz="2900" dirty="0"/>
          </a:p>
          <a:p>
            <a:r>
              <a:rPr lang="en-GB" sz="2900" b="1" dirty="0"/>
              <a:t>Susannah Wright </a:t>
            </a:r>
            <a:r>
              <a:rPr lang="en-GB" sz="2900" dirty="0"/>
              <a:t>volunteered to ‘attend the business at all risk’ – sold </a:t>
            </a:r>
            <a:r>
              <a:rPr lang="en-GB" sz="2900" dirty="0" err="1"/>
              <a:t>Carlile’s</a:t>
            </a:r>
            <a:r>
              <a:rPr lang="en-GB" sz="2900" dirty="0"/>
              <a:t> </a:t>
            </a:r>
            <a:r>
              <a:rPr lang="en-GB" sz="2900" i="1" dirty="0"/>
              <a:t>Address to the Reformers of Great Britain</a:t>
            </a:r>
            <a:endParaRPr lang="en-GB" sz="2900" dirty="0"/>
          </a:p>
          <a:p>
            <a:r>
              <a:rPr lang="en-GB" sz="2900" dirty="0"/>
              <a:t>Trial a propagandising, publicity drive, 18month sentence made her a heroine.</a:t>
            </a:r>
          </a:p>
          <a:p>
            <a:r>
              <a:rPr lang="en-GB" sz="2900" dirty="0"/>
              <a:t>Susannah’s letters to the </a:t>
            </a:r>
            <a:r>
              <a:rPr lang="en-GB" sz="2900" i="1" dirty="0"/>
              <a:t>Republican</a:t>
            </a:r>
            <a:r>
              <a:rPr lang="en-GB" sz="2900" dirty="0"/>
              <a:t> denounced a wide range of sexual iniquities </a:t>
            </a:r>
          </a:p>
          <a:p>
            <a:r>
              <a:rPr lang="en-GB" sz="2900" dirty="0"/>
              <a:t>In response </a:t>
            </a:r>
            <a:r>
              <a:rPr lang="en-GB" sz="2900" dirty="0" err="1"/>
              <a:t>Carlile</a:t>
            </a:r>
            <a:r>
              <a:rPr lang="en-GB" sz="2900" dirty="0"/>
              <a:t> produced an explanation of why education was the key to the complete emancipation of women. </a:t>
            </a:r>
          </a:p>
          <a:p>
            <a:endParaRPr lang="en-GB" dirty="0"/>
          </a:p>
          <a:p>
            <a:endParaRPr lang="en-GB" dirty="0"/>
          </a:p>
        </p:txBody>
      </p:sp>
    </p:spTree>
    <p:extLst>
      <p:ext uri="{BB962C8B-B14F-4D97-AF65-F5344CB8AC3E}">
        <p14:creationId xmlns:p14="http://schemas.microsoft.com/office/powerpoint/2010/main" val="1670076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F38E3-F6E0-418A-B325-D2DF5F2AFA16}"/>
              </a:ext>
            </a:extLst>
          </p:cNvPr>
          <p:cNvSpPr>
            <a:spLocks noGrp="1"/>
          </p:cNvSpPr>
          <p:nvPr>
            <p:ph type="title"/>
          </p:nvPr>
        </p:nvSpPr>
        <p:spPr>
          <a:xfrm>
            <a:off x="1295402" y="982132"/>
            <a:ext cx="9601196" cy="1303867"/>
          </a:xfrm>
        </p:spPr>
        <p:txBody>
          <a:bodyPr>
            <a:normAutofit/>
          </a:bodyPr>
          <a:lstStyle/>
          <a:p>
            <a:r>
              <a:rPr lang="en-GB" dirty="0"/>
              <a:t>Sexual Freedom</a:t>
            </a:r>
          </a:p>
        </p:txBody>
      </p:sp>
      <p:sp>
        <p:nvSpPr>
          <p:cNvPr id="3" name="Content Placeholder 2">
            <a:extLst>
              <a:ext uri="{FF2B5EF4-FFF2-40B4-BE49-F238E27FC236}">
                <a16:creationId xmlns:a16="http://schemas.microsoft.com/office/drawing/2014/main" id="{AF0BEB2B-B5F4-4BCA-BB40-6611588AC9A2}"/>
              </a:ext>
            </a:extLst>
          </p:cNvPr>
          <p:cNvSpPr>
            <a:spLocks noGrp="1"/>
          </p:cNvSpPr>
          <p:nvPr>
            <p:ph idx="1"/>
          </p:nvPr>
        </p:nvSpPr>
        <p:spPr>
          <a:xfrm>
            <a:off x="1054003" y="2556931"/>
            <a:ext cx="10040717" cy="3599563"/>
          </a:xfrm>
        </p:spPr>
        <p:txBody>
          <a:bodyPr>
            <a:normAutofit/>
          </a:bodyPr>
          <a:lstStyle/>
          <a:p>
            <a:pPr>
              <a:lnSpc>
                <a:spcPct val="90000"/>
              </a:lnSpc>
            </a:pPr>
            <a:r>
              <a:rPr lang="en-GB" sz="2600" dirty="0"/>
              <a:t>After his release </a:t>
            </a:r>
            <a:r>
              <a:rPr lang="en-GB" sz="2600" dirty="0" err="1"/>
              <a:t>Carlile</a:t>
            </a:r>
            <a:r>
              <a:rPr lang="en-GB" sz="2600" dirty="0"/>
              <a:t> became preoccupied with the issue of birth control and its sexual ramifications i.e. free love.</a:t>
            </a:r>
          </a:p>
          <a:p>
            <a:pPr>
              <a:lnSpc>
                <a:spcPct val="90000"/>
              </a:lnSpc>
            </a:pPr>
            <a:r>
              <a:rPr lang="en-GB" sz="2600" dirty="0"/>
              <a:t>Published 1st popular contraception manual: </a:t>
            </a:r>
            <a:r>
              <a:rPr lang="en-GB" sz="2600" i="1" dirty="0"/>
              <a:t>Everywoman’s Book or what is love? </a:t>
            </a:r>
            <a:r>
              <a:rPr lang="en-GB" sz="2600" dirty="0"/>
              <a:t>Challenged the sexual codes that dominated society.</a:t>
            </a:r>
          </a:p>
          <a:p>
            <a:pPr>
              <a:lnSpc>
                <a:spcPct val="90000"/>
              </a:lnSpc>
            </a:pPr>
            <a:r>
              <a:rPr lang="en-GB" sz="2600" dirty="0"/>
              <a:t>Left his wife and entered a new relationship with Eliza Sharples a chief lecturer at his freethinking institute. </a:t>
            </a:r>
          </a:p>
          <a:p>
            <a:pPr>
              <a:lnSpc>
                <a:spcPct val="90000"/>
              </a:lnSpc>
            </a:pPr>
            <a:r>
              <a:rPr lang="en-GB" sz="2600" dirty="0"/>
              <a:t>Zetetic movement made early link between feminist and sexual ideology but also illustrated limitations of women and feminism.</a:t>
            </a:r>
          </a:p>
          <a:p>
            <a:pPr>
              <a:lnSpc>
                <a:spcPct val="90000"/>
              </a:lnSpc>
            </a:pPr>
            <a:endParaRPr lang="en-GB" sz="1900" dirty="0"/>
          </a:p>
          <a:p>
            <a:pPr>
              <a:lnSpc>
                <a:spcPct val="90000"/>
              </a:lnSpc>
            </a:pPr>
            <a:endParaRPr lang="en-GB" sz="1900" dirty="0"/>
          </a:p>
        </p:txBody>
      </p:sp>
    </p:spTree>
    <p:extLst>
      <p:ext uri="{BB962C8B-B14F-4D97-AF65-F5344CB8AC3E}">
        <p14:creationId xmlns:p14="http://schemas.microsoft.com/office/powerpoint/2010/main" val="1987364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B563BBAB-D99F-4387-92E0-31CEE4A773A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A28347C9-1BAC-4DB4-979F-9961974D79F2}"/>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useBgFill="1">
          <p:nvSpPr>
            <p:cNvPr id="29" name="Rectangle 28">
              <a:extLst>
                <a:ext uri="{FF2B5EF4-FFF2-40B4-BE49-F238E27FC236}">
                  <a16:creationId xmlns:a16="http://schemas.microsoft.com/office/drawing/2014/main" id="{ACDB5F81-17F6-41FB-98F9-D59B8E451AF0}"/>
                </a:ext>
              </a:extLst>
            </p:cNvPr>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E3136D06-4F8F-469F-85C4-46D61735C2C6}"/>
                </a:ext>
              </a:extLst>
            </p:cNvPr>
            <p:cNvGrpSpPr/>
            <p:nvPr>
              <p:extLst>
                <p:ext uri="{386F3935-93C4-4BCD-93E2-E3B085C9AB24}">
                  <p16:designElem xmlns:p16="http://schemas.microsoft.com/office/powerpoint/2015/main" val="1"/>
                </p:ext>
              </p:extLst>
            </p:nvPr>
          </p:nvGrpSpPr>
          <p:grpSpPr>
            <a:xfrm>
              <a:off x="0" y="0"/>
              <a:ext cx="12188825" cy="6856215"/>
              <a:chOff x="0" y="0"/>
              <a:chExt cx="12188825" cy="6856215"/>
            </a:xfrm>
          </p:grpSpPr>
          <p:pic>
            <p:nvPicPr>
              <p:cNvPr id="31" name="Picture 30">
                <a:extLst>
                  <a:ext uri="{FF2B5EF4-FFF2-40B4-BE49-F238E27FC236}">
                    <a16:creationId xmlns:a16="http://schemas.microsoft.com/office/drawing/2014/main" id="{F47D621C-7FFE-42AA-8B9E-7490E71092AB}"/>
                  </a:ext>
                </a:extLst>
              </p:cNvPr>
              <p:cNvPicPr>
                <a:picLocks noChangeAspect="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2" name="Rectangle 31">
                <a:extLst>
                  <a:ext uri="{FF2B5EF4-FFF2-40B4-BE49-F238E27FC236}">
                    <a16:creationId xmlns:a16="http://schemas.microsoft.com/office/drawing/2014/main" id="{D1811DB7-2CED-4B9C-B62F-B0A8C60E4C6A}"/>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33" name="Picture 32">
                <a:extLst>
                  <a:ext uri="{FF2B5EF4-FFF2-40B4-BE49-F238E27FC236}">
                    <a16:creationId xmlns:a16="http://schemas.microsoft.com/office/drawing/2014/main" id="{A1506B71-CCAE-4982-9C0E-DAA3EB211DA2}"/>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34" name="Picture 33">
                <a:extLst>
                  <a:ext uri="{FF2B5EF4-FFF2-40B4-BE49-F238E27FC236}">
                    <a16:creationId xmlns:a16="http://schemas.microsoft.com/office/drawing/2014/main" id="{8B7CC64B-CE8B-4090-AF00-7723FE387692}"/>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grpSp>
      <p:cxnSp>
        <p:nvCxnSpPr>
          <p:cNvPr id="36" name="Straight Connector 35">
            <a:extLst>
              <a:ext uri="{FF2B5EF4-FFF2-40B4-BE49-F238E27FC236}">
                <a16:creationId xmlns:a16="http://schemas.microsoft.com/office/drawing/2014/main" id="{0D11F6E6-91B8-40B6-9C25-EF9C2D0EA0D2}"/>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77057" y="2400639"/>
            <a:ext cx="5760720"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C21EC5B9-7965-4DE9-8EC1-45300FACB05C}"/>
              </a:ext>
            </a:extLst>
          </p:cNvPr>
          <p:cNvSpPr>
            <a:spLocks noGrp="1"/>
          </p:cNvSpPr>
          <p:nvPr>
            <p:ph type="title"/>
          </p:nvPr>
        </p:nvSpPr>
        <p:spPr>
          <a:xfrm>
            <a:off x="1180101" y="982132"/>
            <a:ext cx="6354633" cy="1303867"/>
          </a:xfrm>
        </p:spPr>
        <p:txBody>
          <a:bodyPr>
            <a:normAutofit/>
          </a:bodyPr>
          <a:lstStyle/>
          <a:p>
            <a:r>
              <a:rPr lang="en-GB" sz="5400" dirty="0"/>
              <a:t>Owenism</a:t>
            </a:r>
            <a:endParaRPr lang="en-GB" dirty="0"/>
          </a:p>
        </p:txBody>
      </p:sp>
      <p:sp>
        <p:nvSpPr>
          <p:cNvPr id="3" name="Content Placeholder 2">
            <a:extLst>
              <a:ext uri="{FF2B5EF4-FFF2-40B4-BE49-F238E27FC236}">
                <a16:creationId xmlns:a16="http://schemas.microsoft.com/office/drawing/2014/main" id="{5912D210-4CB8-4676-9585-8DC5578F9098}"/>
              </a:ext>
            </a:extLst>
          </p:cNvPr>
          <p:cNvSpPr>
            <a:spLocks noGrp="1"/>
          </p:cNvSpPr>
          <p:nvPr>
            <p:ph idx="1"/>
          </p:nvPr>
        </p:nvSpPr>
        <p:spPr>
          <a:xfrm>
            <a:off x="970241" y="2556931"/>
            <a:ext cx="10133188" cy="3538537"/>
          </a:xfrm>
        </p:spPr>
        <p:txBody>
          <a:bodyPr>
            <a:normAutofit fontScale="77500" lnSpcReduction="20000"/>
          </a:bodyPr>
          <a:lstStyle/>
          <a:p>
            <a:pPr>
              <a:lnSpc>
                <a:spcPct val="90000"/>
              </a:lnSpc>
            </a:pPr>
            <a:r>
              <a:rPr lang="en-GB" sz="3500" dirty="0"/>
              <a:t>Working-class movement which also politicised sex and marriage.</a:t>
            </a:r>
          </a:p>
          <a:p>
            <a:pPr>
              <a:lnSpc>
                <a:spcPct val="90000"/>
              </a:lnSpc>
            </a:pPr>
            <a:r>
              <a:rPr lang="en-GB" sz="3500" dirty="0"/>
              <a:t>Established by Robert Owen factory owner who hated capitalism!</a:t>
            </a:r>
          </a:p>
          <a:p>
            <a:pPr>
              <a:lnSpc>
                <a:spcPct val="90000"/>
              </a:lnSpc>
            </a:pPr>
            <a:r>
              <a:rPr lang="en-GB" sz="3500" dirty="0"/>
              <a:t>Aim: co-operation with no class or gender hierarchy.</a:t>
            </a:r>
          </a:p>
          <a:p>
            <a:pPr>
              <a:lnSpc>
                <a:spcPct val="90000"/>
              </a:lnSpc>
            </a:pPr>
            <a:r>
              <a:rPr lang="en-GB" sz="3500" dirty="0"/>
              <a:t>1800-29 he ran his New Lanark Mills as a model factory village a beacon of the new social order he desired.</a:t>
            </a:r>
          </a:p>
          <a:p>
            <a:pPr>
              <a:lnSpc>
                <a:spcPct val="90000"/>
              </a:lnSpc>
            </a:pPr>
            <a:r>
              <a:rPr lang="en-GB" sz="3500" dirty="0"/>
              <a:t>Founded 16 communities in USA and 10 in UK.</a:t>
            </a:r>
          </a:p>
          <a:p>
            <a:pPr>
              <a:lnSpc>
                <a:spcPct val="90000"/>
              </a:lnSpc>
            </a:pPr>
            <a:r>
              <a:rPr lang="en-GB" sz="3500" dirty="0"/>
              <a:t>In 1820s he helped to establish the co-operative retailing movement.</a:t>
            </a:r>
          </a:p>
        </p:txBody>
      </p:sp>
    </p:spTree>
    <p:extLst>
      <p:ext uri="{BB962C8B-B14F-4D97-AF65-F5344CB8AC3E}">
        <p14:creationId xmlns:p14="http://schemas.microsoft.com/office/powerpoint/2010/main" val="188859808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382</TotalTime>
  <Words>1180</Words>
  <Application>Microsoft Office PowerPoint</Application>
  <PresentationFormat>Widescreen</PresentationFormat>
  <Paragraphs>95</Paragraphs>
  <Slides>16</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Garamond</vt:lpstr>
      <vt:lpstr>Organic</vt:lpstr>
      <vt:lpstr>Women and Political Radicalism 1790-1850</vt:lpstr>
      <vt:lpstr>Eighteenth Century…</vt:lpstr>
      <vt:lpstr>Nineteenth Century…</vt:lpstr>
      <vt:lpstr>Focus: Role of women in radical political groups.</vt:lpstr>
      <vt:lpstr>Zetetic Movement</vt:lpstr>
      <vt:lpstr>Peterloo Massacre</vt:lpstr>
      <vt:lpstr>Women in the Zetetic Movement</vt:lpstr>
      <vt:lpstr>Sexual Freedom</vt:lpstr>
      <vt:lpstr>Owenism</vt:lpstr>
      <vt:lpstr>Owenism and Feminism</vt:lpstr>
      <vt:lpstr>Role of women in Owenism</vt:lpstr>
      <vt:lpstr>Chartism</vt:lpstr>
      <vt:lpstr>Chartism and Women</vt:lpstr>
      <vt:lpstr>Inclusion of women pragmatism not ideology.</vt:lpstr>
      <vt:lpstr>Chartism and Domesticity</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in Politics 1790-1850</dc:title>
  <dc:creator>Carys Howells</dc:creator>
  <cp:lastModifiedBy>Carys Howells</cp:lastModifiedBy>
  <cp:revision>34</cp:revision>
  <dcterms:created xsi:type="dcterms:W3CDTF">2017-12-04T13:19:04Z</dcterms:created>
  <dcterms:modified xsi:type="dcterms:W3CDTF">2017-12-05T22:54:53Z</dcterms:modified>
</cp:coreProperties>
</file>