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8" r:id="rId6"/>
    <p:sldId id="261" r:id="rId7"/>
    <p:sldId id="279" r:id="rId8"/>
    <p:sldId id="262" r:id="rId9"/>
    <p:sldId id="275" r:id="rId10"/>
    <p:sldId id="263" r:id="rId11"/>
    <p:sldId id="264" r:id="rId12"/>
    <p:sldId id="265" r:id="rId13"/>
    <p:sldId id="276" r:id="rId14"/>
    <p:sldId id="267" r:id="rId15"/>
    <p:sldId id="266" r:id="rId16"/>
    <p:sldId id="268" r:id="rId17"/>
    <p:sldId id="269" r:id="rId18"/>
    <p:sldId id="273" r:id="rId19"/>
    <p:sldId id="271" r:id="rId20"/>
    <p:sldId id="270" r:id="rId21"/>
    <p:sldId id="272" r:id="rId22"/>
    <p:sldId id="257" r:id="rId23"/>
    <p:sldId id="274"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1634A5D-52D4-4A75-84D0-63226FDA6E1B}" type="datetimeFigureOut">
              <a:rPr lang="en-GB" smtClean="0"/>
              <a:t>31/10/2018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634A5D-52D4-4A75-84D0-63226FDA6E1B}" type="datetimeFigureOut">
              <a:rPr lang="en-GB" smtClean="0"/>
              <a:t>31/10/2018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634A5D-52D4-4A75-84D0-63226FDA6E1B}" type="datetimeFigureOut">
              <a:rPr lang="en-GB" smtClean="0"/>
              <a:t>31/10/2018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GB"/>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GB"/>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076D568E-17F5-4B6E-A8A3-61EFCE512FA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634A5D-52D4-4A75-84D0-63226FDA6E1B}" type="datetimeFigureOut">
              <a:rPr lang="en-GB" smtClean="0"/>
              <a:t>31/10/2018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634A5D-52D4-4A75-84D0-63226FDA6E1B}" type="datetimeFigureOut">
              <a:rPr lang="en-GB" smtClean="0"/>
              <a:t>31/10/2018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1634A5D-52D4-4A75-84D0-63226FDA6E1B}" type="datetimeFigureOut">
              <a:rPr lang="en-GB" smtClean="0"/>
              <a:t>31/10/2018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1634A5D-52D4-4A75-84D0-63226FDA6E1B}" type="datetimeFigureOut">
              <a:rPr lang="en-GB" smtClean="0"/>
              <a:t>31/10/2018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1634A5D-52D4-4A75-84D0-63226FDA6E1B}" type="datetimeFigureOut">
              <a:rPr lang="en-GB" smtClean="0"/>
              <a:t>31/10/2018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634A5D-52D4-4A75-84D0-63226FDA6E1B}" type="datetimeFigureOut">
              <a:rPr lang="en-GB" smtClean="0"/>
              <a:t>31/10/2018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634A5D-52D4-4A75-84D0-63226FDA6E1B}" type="datetimeFigureOut">
              <a:rPr lang="en-GB" smtClean="0"/>
              <a:t>31/10/2018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634A5D-52D4-4A75-84D0-63226FDA6E1B}" type="datetimeFigureOut">
              <a:rPr lang="en-GB" smtClean="0"/>
              <a:t>31/10/2018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6658F1-8BC3-4C80-BE9F-A3F3C81EC57D}"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634A5D-52D4-4A75-84D0-63226FDA6E1B}" type="datetimeFigureOut">
              <a:rPr lang="en-GB" smtClean="0"/>
              <a:t>31/10/2018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658F1-8BC3-4C80-BE9F-A3F3C81EC57D}"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familyrecords.dur.ac.uk/nei/images/DPRI-1-1706-M1_fullwilllarge.jpg" TargetMode="External"/><Relationship Id="rId1" Type="http://schemas.openxmlformats.org/officeDocument/2006/relationships/slideLayout" Target="../slideLayouts/slideLayout2.xml"/><Relationship Id="rId4" Type="http://schemas.openxmlformats.org/officeDocument/2006/relationships/hyperlink" Target="http://familyrecords.dur.ac.uk/nei/NEI_feature.ht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familyrecords.dur.ac.uk/nei/images/DPRI-1-1706-M1_fullwilllarge.jpg" TargetMode="External"/><Relationship Id="rId1" Type="http://schemas.openxmlformats.org/officeDocument/2006/relationships/slideLayout" Target="../slideLayouts/slideLayout7.xml"/><Relationship Id="rId4" Type="http://schemas.openxmlformats.org/officeDocument/2006/relationships/hyperlink" Target="http://familyrecords.dur.ac.uk/nei/NEI_feature.ht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familyrecords.dur.ac.uk/nei/images/DPRI-1-1692-C2-1_fullsize.jpg"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Property and consumption</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Wills</a:t>
            </a:r>
            <a:endParaRPr lang="en-GB" dirty="0"/>
          </a:p>
        </p:txBody>
      </p:sp>
      <p:sp>
        <p:nvSpPr>
          <p:cNvPr id="3" name="Content Placeholder 2"/>
          <p:cNvSpPr>
            <a:spLocks noGrp="1"/>
          </p:cNvSpPr>
          <p:nvPr>
            <p:ph idx="1"/>
          </p:nvPr>
        </p:nvSpPr>
        <p:spPr>
          <a:xfrm>
            <a:off x="457200" y="1600200"/>
            <a:ext cx="5050904" cy="4525963"/>
          </a:xfrm>
        </p:spPr>
        <p:txBody>
          <a:bodyPr>
            <a:normAutofit fontScale="62500" lnSpcReduction="20000"/>
          </a:bodyPr>
          <a:lstStyle/>
          <a:p>
            <a:r>
              <a:rPr lang="en-GB" dirty="0" smtClean="0"/>
              <a:t>Of </a:t>
            </a:r>
            <a:r>
              <a:rPr lang="en-GB" dirty="0"/>
              <a:t>women leaving wills in Birmingham and Sheffield around 47% owned real property </a:t>
            </a:r>
            <a:r>
              <a:rPr lang="en-GB" dirty="0" err="1"/>
              <a:t>ie</a:t>
            </a:r>
            <a:r>
              <a:rPr lang="en-GB" dirty="0"/>
              <a:t> land or houses. In Birmingham nearly three-quarters owned more than one piece of land or </a:t>
            </a:r>
            <a:r>
              <a:rPr lang="en-GB" dirty="0" smtClean="0"/>
              <a:t>property.</a:t>
            </a:r>
          </a:p>
          <a:p>
            <a:r>
              <a:rPr lang="en-GB" dirty="0" smtClean="0"/>
              <a:t>Women </a:t>
            </a:r>
            <a:r>
              <a:rPr lang="en-GB" dirty="0"/>
              <a:t>also bequeathed personal property in their own wills. </a:t>
            </a:r>
            <a:endParaRPr lang="en-GB" dirty="0" smtClean="0"/>
          </a:p>
          <a:p>
            <a:r>
              <a:rPr lang="en-GB" dirty="0" smtClean="0"/>
              <a:t>Women's </a:t>
            </a:r>
            <a:r>
              <a:rPr lang="en-GB" dirty="0"/>
              <a:t>goods were often emotionally significant to them: the clothing women left was frequently described in some detail, including colour and type of cloth. Household goods such as china and jewellery were described often with their dynastic connotations, and left to family members as a means of cementing the family heritage. </a:t>
            </a:r>
            <a:endParaRPr lang="en-GB" dirty="0" smtClean="0"/>
          </a:p>
        </p:txBody>
      </p:sp>
      <p:pic>
        <p:nvPicPr>
          <p:cNvPr id="4" name="Picture 2" descr="Full image of the will of Isabel Mitford of Longbenton. Ref: DPRI/1/1706/M1/1">
            <a:hlinkClick r:id="rId2"/>
          </p:cNvPr>
          <p:cNvPicPr>
            <a:picLocks noChangeAspect="1" noChangeArrowheads="1"/>
          </p:cNvPicPr>
          <p:nvPr/>
        </p:nvPicPr>
        <p:blipFill>
          <a:blip r:embed="rId3" cstate="print"/>
          <a:srcRect/>
          <a:stretch>
            <a:fillRect/>
          </a:stretch>
        </p:blipFill>
        <p:spPr bwMode="auto">
          <a:xfrm>
            <a:off x="5652120" y="620688"/>
            <a:ext cx="3267144" cy="5196149"/>
          </a:xfrm>
          <a:prstGeom prst="rect">
            <a:avLst/>
          </a:prstGeom>
          <a:noFill/>
        </p:spPr>
      </p:pic>
      <p:sp>
        <p:nvSpPr>
          <p:cNvPr id="5" name="TextBox 4"/>
          <p:cNvSpPr txBox="1"/>
          <p:nvPr/>
        </p:nvSpPr>
        <p:spPr>
          <a:xfrm>
            <a:off x="5966936" y="5816837"/>
            <a:ext cx="2952328" cy="923330"/>
          </a:xfrm>
          <a:prstGeom prst="rect">
            <a:avLst/>
          </a:prstGeom>
          <a:noFill/>
        </p:spPr>
        <p:txBody>
          <a:bodyPr wrap="square" rtlCol="0">
            <a:spAutoFit/>
          </a:bodyPr>
          <a:lstStyle/>
          <a:p>
            <a:r>
              <a:rPr lang="en-GB" dirty="0" smtClean="0"/>
              <a:t>Will of Isabel Mitford, 1706</a:t>
            </a:r>
          </a:p>
          <a:p>
            <a:r>
              <a:rPr lang="en-GB" dirty="0" smtClean="0">
                <a:hlinkClick r:id="rId4"/>
              </a:rPr>
              <a:t>http://familyrecords.dur.ac.uk/nei/NEI_feature.htm</a:t>
            </a:r>
            <a:r>
              <a:rPr lang="en-GB" dirty="0" smtClean="0"/>
              <a:t> </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ull image of the will of Isabel Mitford of Longbenton. Ref: DPRI/1/1706/M1/1">
            <a:hlinkClick r:id="rId2"/>
          </p:cNvPr>
          <p:cNvPicPr>
            <a:picLocks noChangeAspect="1" noChangeArrowheads="1"/>
          </p:cNvPicPr>
          <p:nvPr/>
        </p:nvPicPr>
        <p:blipFill>
          <a:blip r:embed="rId3" cstate="print"/>
          <a:srcRect/>
          <a:stretch>
            <a:fillRect/>
          </a:stretch>
        </p:blipFill>
        <p:spPr bwMode="auto">
          <a:xfrm>
            <a:off x="4499992" y="155589"/>
            <a:ext cx="4102892" cy="6525344"/>
          </a:xfrm>
          <a:prstGeom prst="rect">
            <a:avLst/>
          </a:prstGeom>
          <a:noFill/>
        </p:spPr>
      </p:pic>
      <p:sp>
        <p:nvSpPr>
          <p:cNvPr id="5" name="TextBox 4"/>
          <p:cNvSpPr txBox="1"/>
          <p:nvPr/>
        </p:nvSpPr>
        <p:spPr>
          <a:xfrm>
            <a:off x="899592" y="764704"/>
            <a:ext cx="2952328" cy="923330"/>
          </a:xfrm>
          <a:prstGeom prst="rect">
            <a:avLst/>
          </a:prstGeom>
          <a:noFill/>
        </p:spPr>
        <p:txBody>
          <a:bodyPr wrap="square" rtlCol="0">
            <a:spAutoFit/>
          </a:bodyPr>
          <a:lstStyle/>
          <a:p>
            <a:r>
              <a:rPr lang="en-GB" dirty="0" smtClean="0"/>
              <a:t>Will of Isabel Mitford, 1706</a:t>
            </a:r>
          </a:p>
          <a:p>
            <a:r>
              <a:rPr lang="en-GB" dirty="0" smtClean="0">
                <a:hlinkClick r:id="rId4"/>
              </a:rPr>
              <a:t>http://familyrecords.dur.ac.uk/nei/NEI_feature.htm</a:t>
            </a:r>
            <a:r>
              <a:rPr lang="en-GB" dirty="0" smtClean="0"/>
              <a:t> </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Consumption</a:t>
            </a:r>
            <a:endParaRPr lang="en-GB" dirty="0"/>
          </a:p>
        </p:txBody>
      </p:sp>
      <p:sp>
        <p:nvSpPr>
          <p:cNvPr id="3" name="Content Placeholder 2"/>
          <p:cNvSpPr>
            <a:spLocks noGrp="1"/>
          </p:cNvSpPr>
          <p:nvPr>
            <p:ph idx="1"/>
          </p:nvPr>
        </p:nvSpPr>
        <p:spPr/>
        <p:txBody>
          <a:bodyPr>
            <a:normAutofit fontScale="85000" lnSpcReduction="20000"/>
          </a:bodyPr>
          <a:lstStyle/>
          <a:p>
            <a:r>
              <a:rPr lang="en-GB" dirty="0"/>
              <a:t>To complement this work on women's property, recent research has begun to examine in more detail the consumption of a widening range of commodities in the 18</a:t>
            </a:r>
            <a:r>
              <a:rPr lang="en-GB" baseline="30000" dirty="0"/>
              <a:t>th</a:t>
            </a:r>
            <a:r>
              <a:rPr lang="en-GB" dirty="0"/>
              <a:t> century. </a:t>
            </a:r>
            <a:endParaRPr lang="en-GB" dirty="0" smtClean="0"/>
          </a:p>
          <a:p>
            <a:r>
              <a:rPr lang="en-GB" dirty="0" smtClean="0"/>
              <a:t>Attention </a:t>
            </a:r>
            <a:r>
              <a:rPr lang="en-GB" dirty="0"/>
              <a:t>has been focused not only on standard household goods but on the emerging luxury commodities. Food such as tea, coffee, sugar; fine china, pewter, wigs and clothing accessories. </a:t>
            </a:r>
            <a:endParaRPr lang="en-GB" dirty="0" smtClean="0"/>
          </a:p>
          <a:p>
            <a:r>
              <a:rPr lang="en-GB" dirty="0" smtClean="0"/>
              <a:t>This </a:t>
            </a:r>
            <a:r>
              <a:rPr lang="en-GB" dirty="0"/>
              <a:t>concentration on the demand side of the economy has been developed as a counter to economic historians past emphasis on manufacturing and production.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735 silk shoes"/>
          <p:cNvPicPr>
            <a:picLocks noChangeAspect="1" noChangeArrowheads="1"/>
          </p:cNvPicPr>
          <p:nvPr/>
        </p:nvPicPr>
        <p:blipFill>
          <a:blip r:embed="rId2" cstate="print"/>
          <a:srcRect l="1282" t="24359" r="10256" b="16665"/>
          <a:stretch>
            <a:fillRect/>
          </a:stretch>
        </p:blipFill>
        <p:spPr>
          <a:xfrm>
            <a:off x="539552" y="0"/>
            <a:ext cx="4968552" cy="3312368"/>
          </a:xfrm>
          <a:prstGeom prst="rect">
            <a:avLst/>
          </a:prstGeom>
          <a:noFill/>
          <a:ln/>
        </p:spPr>
      </p:pic>
      <p:pic>
        <p:nvPicPr>
          <p:cNvPr id="5" name="Picture 3" descr="early C18th tea pot and burner"/>
          <p:cNvPicPr>
            <a:picLocks noChangeAspect="1" noChangeArrowheads="1"/>
          </p:cNvPicPr>
          <p:nvPr/>
        </p:nvPicPr>
        <p:blipFill>
          <a:blip r:embed="rId3" cstate="print"/>
          <a:srcRect l="17817" t="13242" r="17822" b="4574"/>
          <a:stretch>
            <a:fillRect/>
          </a:stretch>
        </p:blipFill>
        <p:spPr>
          <a:xfrm>
            <a:off x="6177791" y="188640"/>
            <a:ext cx="2030104" cy="2592288"/>
          </a:xfrm>
          <a:prstGeom prst="rect">
            <a:avLst/>
          </a:prstGeom>
          <a:noFill/>
          <a:ln/>
        </p:spPr>
      </p:pic>
      <p:pic>
        <p:nvPicPr>
          <p:cNvPr id="6" name="Picture 6" descr="chino"/>
          <p:cNvPicPr>
            <a:picLocks noChangeAspect="1" noChangeArrowheads="1"/>
          </p:cNvPicPr>
          <p:nvPr/>
        </p:nvPicPr>
        <p:blipFill>
          <a:blip r:embed="rId4" cstate="print"/>
          <a:srcRect/>
          <a:stretch>
            <a:fillRect/>
          </a:stretch>
        </p:blipFill>
        <p:spPr>
          <a:xfrm>
            <a:off x="0" y="3212976"/>
            <a:ext cx="5832772" cy="2556101"/>
          </a:xfrm>
          <a:prstGeom prst="rect">
            <a:avLst/>
          </a:prstGeom>
          <a:noFill/>
          <a:ln/>
        </p:spPr>
      </p:pic>
      <p:pic>
        <p:nvPicPr>
          <p:cNvPr id="7" name="Picture 3" descr="C18th Chinese chair lacquer"/>
          <p:cNvPicPr>
            <a:picLocks noChangeAspect="1" noChangeArrowheads="1"/>
          </p:cNvPicPr>
          <p:nvPr/>
        </p:nvPicPr>
        <p:blipFill>
          <a:blip r:embed="rId5" cstate="print"/>
          <a:srcRect l="23082" t="17482" r="23079" b="13297"/>
          <a:stretch>
            <a:fillRect/>
          </a:stretch>
        </p:blipFill>
        <p:spPr>
          <a:xfrm>
            <a:off x="5724128" y="2691824"/>
            <a:ext cx="3240359" cy="4166176"/>
          </a:xfrm>
          <a:prstGeom prst="rect">
            <a:avLst/>
          </a:prstGeom>
          <a:noFill/>
          <a:ln/>
        </p:spPr>
      </p:pic>
      <p:sp>
        <p:nvSpPr>
          <p:cNvPr id="8" name="TextBox 7"/>
          <p:cNvSpPr txBox="1"/>
          <p:nvPr/>
        </p:nvSpPr>
        <p:spPr>
          <a:xfrm>
            <a:off x="323528" y="5949280"/>
            <a:ext cx="5256584" cy="369332"/>
          </a:xfrm>
          <a:prstGeom prst="rect">
            <a:avLst/>
          </a:prstGeom>
          <a:noFill/>
        </p:spPr>
        <p:txBody>
          <a:bodyPr wrap="square" rtlCol="0">
            <a:spAutoFit/>
          </a:bodyPr>
          <a:lstStyle/>
          <a:p>
            <a:r>
              <a:rPr lang="en-GB" dirty="0" smtClean="0"/>
              <a:t>Luxury goods supplying consumer revolution</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Historiography</a:t>
            </a:r>
            <a:endParaRPr lang="en-GB" dirty="0"/>
          </a:p>
        </p:txBody>
      </p:sp>
      <p:sp>
        <p:nvSpPr>
          <p:cNvPr id="3" name="Content Placeholder 2"/>
          <p:cNvSpPr>
            <a:spLocks noGrp="1"/>
          </p:cNvSpPr>
          <p:nvPr>
            <p:ph idx="1"/>
          </p:nvPr>
        </p:nvSpPr>
        <p:spPr/>
        <p:txBody>
          <a:bodyPr>
            <a:normAutofit fontScale="62500" lnSpcReduction="20000"/>
          </a:bodyPr>
          <a:lstStyle/>
          <a:p>
            <a:r>
              <a:rPr lang="en-GB" dirty="0" err="1" smtClean="0"/>
              <a:t>McKendrick</a:t>
            </a:r>
            <a:r>
              <a:rPr lang="en-GB" dirty="0" smtClean="0"/>
              <a:t> called explosion in consumer demand a consumer revolution. </a:t>
            </a:r>
          </a:p>
          <a:p>
            <a:r>
              <a:rPr lang="en-GB" dirty="0" smtClean="0"/>
              <a:t>Peter Earle who uses probate inventories and documents 'an almost revolutionary change in the types of clothes worn by both sexes' and a major upgrading of the interiors of houses among the middling sort. </a:t>
            </a:r>
          </a:p>
          <a:p>
            <a:r>
              <a:rPr lang="en-GB" dirty="0" smtClean="0"/>
              <a:t>De </a:t>
            </a:r>
            <a:r>
              <a:rPr lang="en-GB" dirty="0" err="1" smtClean="0"/>
              <a:t>Vries</a:t>
            </a:r>
            <a:r>
              <a:rPr lang="en-GB" dirty="0" smtClean="0"/>
              <a:t> argues changes in household behaviour led to what he calls an 'industrious revolution' driven by commercial incentives that led the way for the industrial revolution. </a:t>
            </a:r>
          </a:p>
          <a:p>
            <a:r>
              <a:rPr lang="en-GB" dirty="0" smtClean="0"/>
              <a:t>Reasons: increasing specialisation; rural families worked harder, shifted their crop mix towards marketable products, and used underemployed reserves of child and female labour to expand production of both agricultural and industrial goods; households redeployed their labour and reduced leisure time to increase their production and their income. </a:t>
            </a:r>
          </a:p>
          <a:p>
            <a:r>
              <a:rPr lang="en-GB" dirty="0" smtClean="0"/>
              <a:t>In </a:t>
            </a:r>
            <a:r>
              <a:rPr lang="en-GB" dirty="0" err="1" smtClean="0"/>
              <a:t>McKendrick's</a:t>
            </a:r>
            <a:r>
              <a:rPr lang="en-GB" dirty="0" smtClean="0"/>
              <a:t> view, the consumer revolution was fuelled by the earnings of these women and children.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Average adult male earnings</a:t>
            </a:r>
            <a:endParaRPr lang="en-GB" dirty="0"/>
          </a:p>
        </p:txBody>
      </p:sp>
      <p:pic>
        <p:nvPicPr>
          <p:cNvPr id="4" name="Content Placeholder 3" descr="Img0079"/>
          <p:cNvPicPr>
            <a:picLocks noGrp="1" noChangeAspect="1" noChangeArrowheads="1"/>
          </p:cNvPicPr>
          <p:nvPr>
            <p:ph idx="1"/>
          </p:nvPr>
        </p:nvPicPr>
        <p:blipFill>
          <a:blip r:embed="rId2" cstate="print"/>
          <a:srcRect l="4638" t="9107" r="3469" b="5631"/>
          <a:stretch>
            <a:fillRect/>
          </a:stretch>
        </p:blipFill>
        <p:spPr>
          <a:xfrm>
            <a:off x="323528" y="1484784"/>
            <a:ext cx="8568952" cy="4680520"/>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consumption</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Prejudices </a:t>
            </a:r>
            <a:r>
              <a:rPr lang="en-GB" dirty="0"/>
              <a:t>against the female consumer </a:t>
            </a:r>
            <a:r>
              <a:rPr lang="en-GB" dirty="0" smtClean="0"/>
              <a:t>emerge </a:t>
            </a:r>
            <a:r>
              <a:rPr lang="en-GB" dirty="0"/>
              <a:t>in the work of both contemporaries and </a:t>
            </a:r>
            <a:r>
              <a:rPr lang="en-GB" dirty="0" smtClean="0"/>
              <a:t>historians </a:t>
            </a:r>
          </a:p>
          <a:p>
            <a:r>
              <a:rPr lang="en-GB" dirty="0" smtClean="0"/>
              <a:t>Women </a:t>
            </a:r>
            <a:r>
              <a:rPr lang="en-GB" dirty="0"/>
              <a:t>seen as obsessed by material goods, </a:t>
            </a:r>
            <a:r>
              <a:rPr lang="en-GB" dirty="0" err="1"/>
              <a:t>ostenatious</a:t>
            </a:r>
            <a:r>
              <a:rPr lang="en-GB" dirty="0"/>
              <a:t>, </a:t>
            </a:r>
            <a:r>
              <a:rPr lang="en-GB" dirty="0" smtClean="0"/>
              <a:t>parasitic </a:t>
            </a:r>
          </a:p>
          <a:p>
            <a:r>
              <a:rPr lang="en-GB" dirty="0" smtClean="0"/>
              <a:t>Much </a:t>
            </a:r>
            <a:r>
              <a:rPr lang="en-GB" dirty="0"/>
              <a:t>feminist scholarship has been suspicious of the world of commodities, viewing fashion in negative terms as </a:t>
            </a:r>
            <a:r>
              <a:rPr lang="en-GB" dirty="0" smtClean="0"/>
              <a:t>emblematic </a:t>
            </a:r>
            <a:r>
              <a:rPr lang="en-GB" dirty="0"/>
              <a:t>of women's decorative </a:t>
            </a:r>
            <a:r>
              <a:rPr lang="en-GB" dirty="0" smtClean="0"/>
              <a:t>dependence</a:t>
            </a:r>
          </a:p>
          <a:p>
            <a:r>
              <a:rPr lang="en-GB" dirty="0" smtClean="0"/>
              <a:t>Historians have focused on model </a:t>
            </a:r>
            <a:r>
              <a:rPr lang="en-GB" dirty="0"/>
              <a:t>of social emulation </a:t>
            </a:r>
            <a:r>
              <a:rPr lang="en-GB" dirty="0" smtClean="0"/>
              <a:t>to explain consumption</a:t>
            </a:r>
          </a:p>
          <a:p>
            <a:r>
              <a:rPr lang="en-GB" dirty="0" err="1" smtClean="0"/>
              <a:t>Weatherill’s</a:t>
            </a:r>
            <a:r>
              <a:rPr lang="en-GB" dirty="0" smtClean="0"/>
              <a:t> analysis of probate inventories ascribes motives </a:t>
            </a:r>
            <a:r>
              <a:rPr lang="en-GB" dirty="0"/>
              <a:t>of consumers linked to functional rather than fashionable </a:t>
            </a:r>
            <a:r>
              <a:rPr lang="en-GB" dirty="0" smtClean="0"/>
              <a:t>imperatives</a:t>
            </a:r>
            <a:endParaRPr lang="en-GB" dirty="0"/>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74638"/>
            <a:ext cx="8229600" cy="70609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1800" b="0" i="0" u="none" strike="noStrike" kern="1200" cap="none" spc="0" normalizeH="0" baseline="0" noProof="0" dirty="0" smtClean="0">
                <a:ln>
                  <a:noFill/>
                </a:ln>
                <a:solidFill>
                  <a:schemeClr val="tx1"/>
                </a:solidFill>
                <a:effectLst/>
                <a:uLnTx/>
                <a:uFillTx/>
                <a:latin typeface="+mj-lt"/>
                <a:ea typeface="+mj-ea"/>
                <a:cs typeface="+mj-cs"/>
              </a:rPr>
              <a:t>Caricatures document obsessive and ridiculous fashions often for women who were depicted as particularly susceptible to vanity and absurdity</a:t>
            </a:r>
          </a:p>
        </p:txBody>
      </p:sp>
      <p:pic>
        <p:nvPicPr>
          <p:cNvPr id="5" name="Picture 4" descr="bum shop 1785"/>
          <p:cNvPicPr>
            <a:picLocks noChangeAspect="1" noChangeArrowheads="1"/>
          </p:cNvPicPr>
          <p:nvPr/>
        </p:nvPicPr>
        <p:blipFill>
          <a:blip r:embed="rId2" cstate="print"/>
          <a:srcRect/>
          <a:stretch>
            <a:fillRect/>
          </a:stretch>
        </p:blipFill>
        <p:spPr>
          <a:xfrm>
            <a:off x="755576" y="908720"/>
            <a:ext cx="7777162" cy="5518150"/>
          </a:xfrm>
          <a:prstGeom prst="rect">
            <a:avLst/>
          </a:prstGeo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1786 modern venus"/>
          <p:cNvPicPr>
            <a:picLocks noChangeAspect="1" noChangeArrowheads="1"/>
          </p:cNvPicPr>
          <p:nvPr/>
        </p:nvPicPr>
        <p:blipFill>
          <a:blip r:embed="rId2" cstate="print"/>
          <a:srcRect/>
          <a:stretch>
            <a:fillRect/>
          </a:stretch>
        </p:blipFill>
        <p:spPr>
          <a:xfrm>
            <a:off x="4767263" y="0"/>
            <a:ext cx="4376737" cy="6858000"/>
          </a:xfrm>
          <a:prstGeom prst="rect">
            <a:avLst/>
          </a:prstGeom>
          <a:noFill/>
          <a:ln/>
        </p:spPr>
      </p:pic>
      <p:sp>
        <p:nvSpPr>
          <p:cNvPr id="3" name="TextBox 2"/>
          <p:cNvSpPr txBox="1"/>
          <p:nvPr/>
        </p:nvSpPr>
        <p:spPr>
          <a:xfrm>
            <a:off x="899592" y="1340768"/>
            <a:ext cx="3528392" cy="923330"/>
          </a:xfrm>
          <a:prstGeom prst="rect">
            <a:avLst/>
          </a:prstGeom>
          <a:noFill/>
        </p:spPr>
        <p:txBody>
          <a:bodyPr wrap="square" rtlCol="0">
            <a:spAutoFit/>
          </a:bodyPr>
          <a:lstStyle/>
          <a:p>
            <a:r>
              <a:rPr lang="en-GB" dirty="0" smtClean="0"/>
              <a:t>A Modern Venus or a Lady of the Present Fashion in the State of Nature, 1786</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descr="1776 wig"/>
          <p:cNvPicPr>
            <a:picLocks noGrp="1" noChangeAspect="1" noChangeArrowheads="1"/>
          </p:cNvPicPr>
          <p:nvPr>
            <p:ph/>
          </p:nvPr>
        </p:nvPicPr>
        <p:blipFill>
          <a:blip r:embed="rId2" cstate="print"/>
          <a:srcRect/>
          <a:stretch>
            <a:fillRect/>
          </a:stretch>
        </p:blipFill>
        <p:spPr>
          <a:xfrm>
            <a:off x="1" y="0"/>
            <a:ext cx="4716016" cy="6858000"/>
          </a:xfrm>
          <a:noFill/>
          <a:ln/>
        </p:spPr>
      </p:pic>
      <p:pic>
        <p:nvPicPr>
          <p:cNvPr id="3" name="Picture 4" descr="1776 betty the cook's maid's head dress"/>
          <p:cNvPicPr>
            <a:picLocks noChangeAspect="1" noChangeArrowheads="1"/>
          </p:cNvPicPr>
          <p:nvPr/>
        </p:nvPicPr>
        <p:blipFill>
          <a:blip r:embed="rId3" cstate="print"/>
          <a:srcRect/>
          <a:stretch>
            <a:fillRect/>
          </a:stretch>
        </p:blipFill>
        <p:spPr>
          <a:xfrm>
            <a:off x="4499992" y="0"/>
            <a:ext cx="4644008" cy="6858000"/>
          </a:xfrm>
          <a:prstGeom prst="rect">
            <a:avLst/>
          </a:prstGeom>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normAutofit lnSpcReduction="10000"/>
          </a:bodyPr>
          <a:lstStyle/>
          <a:p>
            <a:pPr lvl="0"/>
            <a:r>
              <a:rPr lang="en-GB" dirty="0" smtClean="0"/>
              <a:t>Women's </a:t>
            </a:r>
            <a:r>
              <a:rPr lang="en-GB" dirty="0"/>
              <a:t>property rights in the 18</a:t>
            </a:r>
            <a:r>
              <a:rPr lang="en-GB" baseline="30000" dirty="0"/>
              <a:t>th</a:t>
            </a:r>
            <a:r>
              <a:rPr lang="en-GB" dirty="0"/>
              <a:t> and early 19</a:t>
            </a:r>
            <a:r>
              <a:rPr lang="en-GB" baseline="30000" dirty="0"/>
              <a:t>th</a:t>
            </a:r>
            <a:r>
              <a:rPr lang="en-GB" dirty="0"/>
              <a:t> centuries</a:t>
            </a:r>
          </a:p>
          <a:p>
            <a:pPr lvl="0"/>
            <a:r>
              <a:rPr lang="en-GB" dirty="0" smtClean="0"/>
              <a:t>Discuss </a:t>
            </a:r>
            <a:r>
              <a:rPr lang="en-GB" dirty="0"/>
              <a:t>their impact on women in practice</a:t>
            </a:r>
          </a:p>
          <a:p>
            <a:pPr lvl="0"/>
            <a:r>
              <a:rPr lang="en-GB" dirty="0" smtClean="0"/>
              <a:t>Consider </a:t>
            </a:r>
            <a:r>
              <a:rPr lang="en-GB" dirty="0"/>
              <a:t>the role consumption played to fuel the industrial </a:t>
            </a:r>
            <a:r>
              <a:rPr lang="en-GB" dirty="0" smtClean="0"/>
              <a:t>revolution</a:t>
            </a:r>
            <a:endParaRPr lang="en-GB" dirty="0"/>
          </a:p>
          <a:p>
            <a:pPr lvl="0"/>
            <a:r>
              <a:rPr lang="en-GB" dirty="0" smtClean="0"/>
              <a:t>Assess gender differences in consumption practices</a:t>
            </a:r>
          </a:p>
          <a:p>
            <a:pPr lvl="0"/>
            <a:r>
              <a:rPr lang="en-GB" dirty="0" smtClean="0"/>
              <a:t>Discuss some of the source material for analysing consumption</a:t>
            </a:r>
            <a:endParaRPr lang="en-GB" dirty="0"/>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Full image of the inventory of Thomas Carr. Ref: DPRI/1/1692/C2/1">
            <a:hlinkClick r:id="rId2"/>
          </p:cNvPr>
          <p:cNvPicPr>
            <a:picLocks noChangeAspect="1" noChangeArrowheads="1"/>
          </p:cNvPicPr>
          <p:nvPr/>
        </p:nvPicPr>
        <p:blipFill>
          <a:blip r:embed="rId3" cstate="print"/>
          <a:srcRect/>
          <a:stretch>
            <a:fillRect/>
          </a:stretch>
        </p:blipFill>
        <p:spPr bwMode="auto">
          <a:xfrm>
            <a:off x="4724400" y="260648"/>
            <a:ext cx="4419600" cy="5810251"/>
          </a:xfrm>
          <a:prstGeom prst="rect">
            <a:avLst/>
          </a:prstGeom>
          <a:noFill/>
        </p:spPr>
      </p:pic>
      <p:graphicFrame>
        <p:nvGraphicFramePr>
          <p:cNvPr id="3" name="Table 2"/>
          <p:cNvGraphicFramePr>
            <a:graphicFrameLocks noGrp="1"/>
          </p:cNvGraphicFramePr>
          <p:nvPr/>
        </p:nvGraphicFramePr>
        <p:xfrm>
          <a:off x="1835696" y="404664"/>
          <a:ext cx="2948199" cy="5616630"/>
        </p:xfrm>
        <a:graphic>
          <a:graphicData uri="http://schemas.openxmlformats.org/drawingml/2006/table">
            <a:tbl>
              <a:tblPr/>
              <a:tblGrid>
                <a:gridCol w="2211149"/>
                <a:gridCol w="737050"/>
              </a:tblGrid>
              <a:tr h="182525">
                <a:tc>
                  <a:txBody>
                    <a:bodyPr/>
                    <a:lstStyle/>
                    <a:p>
                      <a:endParaRPr lang="en-GB" sz="700" dirty="0"/>
                    </a:p>
                  </a:txBody>
                  <a:tcPr marL="34735" marR="34735" marT="17368" marB="17368" anchor="ctr">
                    <a:lnL>
                      <a:noFill/>
                    </a:lnL>
                    <a:lnR>
                      <a:noFill/>
                    </a:lnR>
                    <a:lnT>
                      <a:noFill/>
                    </a:lnT>
                    <a:lnB>
                      <a:noFill/>
                    </a:lnB>
                  </a:tcPr>
                </a:tc>
                <a:tc>
                  <a:txBody>
                    <a:bodyPr/>
                    <a:lstStyle/>
                    <a:p>
                      <a:r>
                        <a:rPr lang="en-GB" sz="700"/>
                        <a:t>L     s.    d.    </a:t>
                      </a:r>
                    </a:p>
                  </a:txBody>
                  <a:tcPr marL="34735" marR="34735" marT="17368" marB="17368" anchor="ctr">
                    <a:lnL>
                      <a:noFill/>
                    </a:lnL>
                    <a:lnR>
                      <a:noFill/>
                    </a:lnR>
                    <a:lnT>
                      <a:noFill/>
                    </a:lnT>
                    <a:lnB>
                      <a:noFill/>
                    </a:lnB>
                  </a:tcPr>
                </a:tc>
              </a:tr>
              <a:tr h="182525">
                <a:tc>
                  <a:txBody>
                    <a:bodyPr/>
                    <a:lstStyle/>
                    <a:p>
                      <a:r>
                        <a:rPr lang="en-GB" sz="700"/>
                        <a:t>His Purse &amp; Apparrell</a:t>
                      </a:r>
                    </a:p>
                  </a:txBody>
                  <a:tcPr marL="34735" marR="34735" marT="17368" marB="17368" anchor="ctr">
                    <a:lnL>
                      <a:noFill/>
                    </a:lnL>
                    <a:lnR>
                      <a:noFill/>
                    </a:lnR>
                    <a:lnT>
                      <a:noFill/>
                    </a:lnT>
                    <a:lnB>
                      <a:noFill/>
                    </a:lnB>
                  </a:tcPr>
                </a:tc>
                <a:tc>
                  <a:txBody>
                    <a:bodyPr/>
                    <a:lstStyle/>
                    <a:p>
                      <a:r>
                        <a:rPr lang="en-GB" sz="700"/>
                        <a:t>00 : 07 : 06</a:t>
                      </a:r>
                    </a:p>
                  </a:txBody>
                  <a:tcPr marL="34735" marR="34735" marT="17368" marB="17368" anchor="ctr">
                    <a:lnL>
                      <a:noFill/>
                    </a:lnL>
                    <a:lnR>
                      <a:noFill/>
                    </a:lnR>
                    <a:lnT>
                      <a:noFill/>
                    </a:lnT>
                    <a:lnB>
                      <a:noFill/>
                    </a:lnB>
                  </a:tcPr>
                </a:tc>
              </a:tr>
              <a:tr h="182525">
                <a:tc>
                  <a:txBody>
                    <a:bodyPr/>
                    <a:lstStyle/>
                    <a:p>
                      <a:r>
                        <a:rPr lang="en-GB" sz="700"/>
                        <a:t>one old Bedd Steed</a:t>
                      </a:r>
                    </a:p>
                  </a:txBody>
                  <a:tcPr marL="34735" marR="34735" marT="17368" marB="17368" anchor="ctr">
                    <a:lnL>
                      <a:noFill/>
                    </a:lnL>
                    <a:lnR>
                      <a:noFill/>
                    </a:lnR>
                    <a:lnT>
                      <a:noFill/>
                    </a:lnT>
                    <a:lnB>
                      <a:noFill/>
                    </a:lnB>
                  </a:tcPr>
                </a:tc>
                <a:tc>
                  <a:txBody>
                    <a:bodyPr/>
                    <a:lstStyle/>
                    <a:p>
                      <a:r>
                        <a:rPr lang="en-GB" sz="700"/>
                        <a:t>00 : 02 : 06</a:t>
                      </a:r>
                    </a:p>
                  </a:txBody>
                  <a:tcPr marL="34735" marR="34735" marT="17368" marB="17368" anchor="ctr">
                    <a:lnL>
                      <a:noFill/>
                    </a:lnL>
                    <a:lnR>
                      <a:noFill/>
                    </a:lnR>
                    <a:lnT>
                      <a:noFill/>
                    </a:lnT>
                    <a:lnB>
                      <a:noFill/>
                    </a:lnB>
                  </a:tcPr>
                </a:tc>
              </a:tr>
              <a:tr h="320216">
                <a:tc>
                  <a:txBody>
                    <a:bodyPr/>
                    <a:lstStyle/>
                    <a:p>
                      <a:r>
                        <a:rPr lang="en-GB" sz="700"/>
                        <a:t>one old Feather Bedd Pillow &amp; two Happins</a:t>
                      </a:r>
                    </a:p>
                  </a:txBody>
                  <a:tcPr marL="34735" marR="34735" marT="17368" marB="17368" anchor="ctr">
                    <a:lnL>
                      <a:noFill/>
                    </a:lnL>
                    <a:lnR>
                      <a:noFill/>
                    </a:lnR>
                    <a:lnT>
                      <a:noFill/>
                    </a:lnT>
                    <a:lnB>
                      <a:noFill/>
                    </a:lnB>
                  </a:tcPr>
                </a:tc>
                <a:tc>
                  <a:txBody>
                    <a:bodyPr/>
                    <a:lstStyle/>
                    <a:p>
                      <a:r>
                        <a:rPr lang="en-GB" sz="700"/>
                        <a:t>00 : 05 : 08</a:t>
                      </a:r>
                    </a:p>
                  </a:txBody>
                  <a:tcPr marL="34735" marR="34735" marT="17368" marB="17368" anchor="ctr">
                    <a:lnL>
                      <a:noFill/>
                    </a:lnL>
                    <a:lnR>
                      <a:noFill/>
                    </a:lnR>
                    <a:lnT>
                      <a:noFill/>
                    </a:lnT>
                    <a:lnB>
                      <a:noFill/>
                    </a:lnB>
                  </a:tcPr>
                </a:tc>
              </a:tr>
              <a:tr h="182525">
                <a:tc>
                  <a:txBody>
                    <a:bodyPr/>
                    <a:lstStyle/>
                    <a:p>
                      <a:r>
                        <a:rPr lang="en-GB" sz="700"/>
                        <a:t>two Paire of Coarse Lin[en] Sheats</a:t>
                      </a:r>
                    </a:p>
                  </a:txBody>
                  <a:tcPr marL="34735" marR="34735" marT="17368" marB="17368" anchor="ctr">
                    <a:lnL>
                      <a:noFill/>
                    </a:lnL>
                    <a:lnR>
                      <a:noFill/>
                    </a:lnR>
                    <a:lnT>
                      <a:noFill/>
                    </a:lnT>
                    <a:lnB>
                      <a:noFill/>
                    </a:lnB>
                  </a:tcPr>
                </a:tc>
                <a:tc>
                  <a:txBody>
                    <a:bodyPr/>
                    <a:lstStyle/>
                    <a:p>
                      <a:r>
                        <a:rPr lang="en-GB" sz="700"/>
                        <a:t>00 : 07 : 00</a:t>
                      </a:r>
                    </a:p>
                  </a:txBody>
                  <a:tcPr marL="34735" marR="34735" marT="17368" marB="17368" anchor="ctr">
                    <a:lnL>
                      <a:noFill/>
                    </a:lnL>
                    <a:lnR>
                      <a:noFill/>
                    </a:lnR>
                    <a:lnT>
                      <a:noFill/>
                    </a:lnT>
                    <a:lnB>
                      <a:noFill/>
                    </a:lnB>
                  </a:tcPr>
                </a:tc>
              </a:tr>
              <a:tr h="182525">
                <a:tc>
                  <a:txBody>
                    <a:bodyPr/>
                    <a:lstStyle/>
                    <a:p>
                      <a:r>
                        <a:rPr lang="en-GB" sz="700" dirty="0"/>
                        <a:t>four </a:t>
                      </a:r>
                      <a:r>
                        <a:rPr lang="en-GB" sz="700" dirty="0" err="1"/>
                        <a:t>paire</a:t>
                      </a:r>
                      <a:r>
                        <a:rPr lang="en-GB" sz="700" dirty="0"/>
                        <a:t> of old harden </a:t>
                      </a:r>
                      <a:r>
                        <a:rPr lang="en-GB" sz="700" dirty="0" err="1"/>
                        <a:t>Sheats</a:t>
                      </a:r>
                      <a:endParaRPr lang="en-GB" sz="700" dirty="0"/>
                    </a:p>
                  </a:txBody>
                  <a:tcPr marL="34735" marR="34735" marT="17368" marB="17368" anchor="ctr">
                    <a:lnL>
                      <a:noFill/>
                    </a:lnL>
                    <a:lnR>
                      <a:noFill/>
                    </a:lnR>
                    <a:lnT>
                      <a:noFill/>
                    </a:lnT>
                    <a:lnB>
                      <a:noFill/>
                    </a:lnB>
                  </a:tcPr>
                </a:tc>
                <a:tc>
                  <a:txBody>
                    <a:bodyPr/>
                    <a:lstStyle/>
                    <a:p>
                      <a:r>
                        <a:rPr lang="en-GB" sz="700"/>
                        <a:t>00 : 05 : 00</a:t>
                      </a:r>
                    </a:p>
                  </a:txBody>
                  <a:tcPr marL="34735" marR="34735" marT="17368" marB="17368" anchor="ctr">
                    <a:lnL>
                      <a:noFill/>
                    </a:lnL>
                    <a:lnR>
                      <a:noFill/>
                    </a:lnR>
                    <a:lnT>
                      <a:noFill/>
                    </a:lnT>
                    <a:lnB>
                      <a:noFill/>
                    </a:lnB>
                  </a:tcPr>
                </a:tc>
              </a:tr>
              <a:tr h="320216">
                <a:tc>
                  <a:txBody>
                    <a:bodyPr/>
                    <a:lstStyle/>
                    <a:p>
                      <a:r>
                        <a:rPr lang="en-GB" sz="700" dirty="0"/>
                        <a:t>two </a:t>
                      </a:r>
                      <a:r>
                        <a:rPr lang="en-GB" sz="700" dirty="0" err="1"/>
                        <a:t>Paire</a:t>
                      </a:r>
                      <a:r>
                        <a:rPr lang="en-GB" sz="700" dirty="0"/>
                        <a:t> of old harden </a:t>
                      </a:r>
                      <a:r>
                        <a:rPr lang="en-GB" sz="700" dirty="0" err="1"/>
                        <a:t>Pillowbers</a:t>
                      </a:r>
                      <a:r>
                        <a:rPr lang="en-GB" sz="700" dirty="0"/>
                        <a:t> [pillowcase]</a:t>
                      </a:r>
                    </a:p>
                  </a:txBody>
                  <a:tcPr marL="34735" marR="34735" marT="17368" marB="17368" anchor="ctr">
                    <a:lnL>
                      <a:noFill/>
                    </a:lnL>
                    <a:lnR>
                      <a:noFill/>
                    </a:lnR>
                    <a:lnT>
                      <a:noFill/>
                    </a:lnT>
                    <a:lnB>
                      <a:noFill/>
                    </a:lnB>
                  </a:tcPr>
                </a:tc>
                <a:tc>
                  <a:txBody>
                    <a:bodyPr/>
                    <a:lstStyle/>
                    <a:p>
                      <a:r>
                        <a:rPr lang="en-GB" sz="700"/>
                        <a:t>00 : 00 : 08</a:t>
                      </a:r>
                    </a:p>
                  </a:txBody>
                  <a:tcPr marL="34735" marR="34735" marT="17368" marB="17368" anchor="ctr">
                    <a:lnL>
                      <a:noFill/>
                    </a:lnL>
                    <a:lnR>
                      <a:noFill/>
                    </a:lnR>
                    <a:lnT>
                      <a:noFill/>
                    </a:lnT>
                    <a:lnB>
                      <a:noFill/>
                    </a:lnB>
                  </a:tcPr>
                </a:tc>
              </a:tr>
              <a:tr h="182525">
                <a:tc>
                  <a:txBody>
                    <a:bodyPr/>
                    <a:lstStyle/>
                    <a:p>
                      <a:r>
                        <a:rPr lang="en-GB" sz="700"/>
                        <a:t>two old Table Cloaths &amp; five Napkins</a:t>
                      </a:r>
                    </a:p>
                  </a:txBody>
                  <a:tcPr marL="34735" marR="34735" marT="17368" marB="17368" anchor="ctr">
                    <a:lnL>
                      <a:noFill/>
                    </a:lnL>
                    <a:lnR>
                      <a:noFill/>
                    </a:lnR>
                    <a:lnT>
                      <a:noFill/>
                    </a:lnT>
                    <a:lnB>
                      <a:noFill/>
                    </a:lnB>
                  </a:tcPr>
                </a:tc>
                <a:tc>
                  <a:txBody>
                    <a:bodyPr/>
                    <a:lstStyle/>
                    <a:p>
                      <a:r>
                        <a:rPr lang="en-GB" sz="700"/>
                        <a:t>00 : 02 : 06</a:t>
                      </a:r>
                    </a:p>
                  </a:txBody>
                  <a:tcPr marL="34735" marR="34735" marT="17368" marB="17368" anchor="ctr">
                    <a:lnL>
                      <a:noFill/>
                    </a:lnL>
                    <a:lnR>
                      <a:noFill/>
                    </a:lnR>
                    <a:lnT>
                      <a:noFill/>
                    </a:lnT>
                    <a:lnB>
                      <a:noFill/>
                    </a:lnB>
                  </a:tcPr>
                </a:tc>
              </a:tr>
              <a:tr h="320216">
                <a:tc>
                  <a:txBody>
                    <a:bodyPr/>
                    <a:lstStyle/>
                    <a:p>
                      <a:r>
                        <a:rPr lang="en-GB" sz="700"/>
                        <a:t>two old Darnick Curtons one old Vallance &amp; Carpett</a:t>
                      </a:r>
                    </a:p>
                  </a:txBody>
                  <a:tcPr marL="34735" marR="34735" marT="17368" marB="17368" anchor="ctr">
                    <a:lnL>
                      <a:noFill/>
                    </a:lnL>
                    <a:lnR>
                      <a:noFill/>
                    </a:lnR>
                    <a:lnT>
                      <a:noFill/>
                    </a:lnT>
                    <a:lnB>
                      <a:noFill/>
                    </a:lnB>
                  </a:tcPr>
                </a:tc>
                <a:tc>
                  <a:txBody>
                    <a:bodyPr/>
                    <a:lstStyle/>
                    <a:p>
                      <a:r>
                        <a:rPr lang="en-GB" sz="700"/>
                        <a:t>00 : 01 : 01</a:t>
                      </a:r>
                    </a:p>
                  </a:txBody>
                  <a:tcPr marL="34735" marR="34735" marT="17368" marB="17368" anchor="ctr">
                    <a:lnL>
                      <a:noFill/>
                    </a:lnL>
                    <a:lnR>
                      <a:noFill/>
                    </a:lnR>
                    <a:lnT>
                      <a:noFill/>
                    </a:lnT>
                    <a:lnB>
                      <a:noFill/>
                    </a:lnB>
                  </a:tcPr>
                </a:tc>
              </a:tr>
              <a:tr h="182525">
                <a:tc>
                  <a:txBody>
                    <a:bodyPr/>
                    <a:lstStyle/>
                    <a:p>
                      <a:r>
                        <a:rPr lang="en-GB" sz="700"/>
                        <a:t>one Dozen &amp; halfe of Trenchers</a:t>
                      </a:r>
                    </a:p>
                  </a:txBody>
                  <a:tcPr marL="34735" marR="34735" marT="17368" marB="17368" anchor="ctr">
                    <a:lnL>
                      <a:noFill/>
                    </a:lnL>
                    <a:lnR>
                      <a:noFill/>
                    </a:lnR>
                    <a:lnT>
                      <a:noFill/>
                    </a:lnT>
                    <a:lnB>
                      <a:noFill/>
                    </a:lnB>
                  </a:tcPr>
                </a:tc>
                <a:tc>
                  <a:txBody>
                    <a:bodyPr/>
                    <a:lstStyle/>
                    <a:p>
                      <a:r>
                        <a:rPr lang="en-GB" sz="700"/>
                        <a:t>00 : 01 : 00</a:t>
                      </a:r>
                    </a:p>
                  </a:txBody>
                  <a:tcPr marL="34735" marR="34735" marT="17368" marB="17368" anchor="ctr">
                    <a:lnL>
                      <a:noFill/>
                    </a:lnL>
                    <a:lnR>
                      <a:noFill/>
                    </a:lnR>
                    <a:lnT>
                      <a:noFill/>
                    </a:lnT>
                    <a:lnB>
                      <a:noFill/>
                    </a:lnB>
                  </a:tcPr>
                </a:tc>
              </a:tr>
              <a:tr h="182525">
                <a:tc>
                  <a:txBody>
                    <a:bodyPr/>
                    <a:lstStyle/>
                    <a:p>
                      <a:r>
                        <a:rPr lang="en-GB" sz="700"/>
                        <a:t>two little Panns &amp; one pott</a:t>
                      </a:r>
                    </a:p>
                  </a:txBody>
                  <a:tcPr marL="34735" marR="34735" marT="17368" marB="17368" anchor="ctr">
                    <a:lnL>
                      <a:noFill/>
                    </a:lnL>
                    <a:lnR>
                      <a:noFill/>
                    </a:lnR>
                    <a:lnT>
                      <a:noFill/>
                    </a:lnT>
                    <a:lnB>
                      <a:noFill/>
                    </a:lnB>
                  </a:tcPr>
                </a:tc>
                <a:tc>
                  <a:txBody>
                    <a:bodyPr/>
                    <a:lstStyle/>
                    <a:p>
                      <a:r>
                        <a:rPr lang="en-GB" sz="700"/>
                        <a:t>00 : 03 : 00</a:t>
                      </a:r>
                    </a:p>
                  </a:txBody>
                  <a:tcPr marL="34735" marR="34735" marT="17368" marB="17368" anchor="ctr">
                    <a:lnL>
                      <a:noFill/>
                    </a:lnL>
                    <a:lnR>
                      <a:noFill/>
                    </a:lnR>
                    <a:lnT>
                      <a:noFill/>
                    </a:lnT>
                    <a:lnB>
                      <a:noFill/>
                    </a:lnB>
                  </a:tcPr>
                </a:tc>
              </a:tr>
              <a:tr h="320216">
                <a:tc>
                  <a:txBody>
                    <a:bodyPr/>
                    <a:lstStyle/>
                    <a:p>
                      <a:r>
                        <a:rPr lang="en-GB" sz="700"/>
                        <a:t>one Skeel Washing Tubb tray &amp; one Bowle</a:t>
                      </a:r>
                    </a:p>
                  </a:txBody>
                  <a:tcPr marL="34735" marR="34735" marT="17368" marB="17368" anchor="ctr">
                    <a:lnL>
                      <a:noFill/>
                    </a:lnL>
                    <a:lnR>
                      <a:noFill/>
                    </a:lnR>
                    <a:lnT>
                      <a:noFill/>
                    </a:lnT>
                    <a:lnB>
                      <a:noFill/>
                    </a:lnB>
                  </a:tcPr>
                </a:tc>
                <a:tc>
                  <a:txBody>
                    <a:bodyPr/>
                    <a:lstStyle/>
                    <a:p>
                      <a:r>
                        <a:rPr lang="en-GB" sz="700"/>
                        <a:t>00 : 01 : 06</a:t>
                      </a:r>
                    </a:p>
                  </a:txBody>
                  <a:tcPr marL="34735" marR="34735" marT="17368" marB="17368" anchor="ctr">
                    <a:lnL>
                      <a:noFill/>
                    </a:lnL>
                    <a:lnR>
                      <a:noFill/>
                    </a:lnR>
                    <a:lnT>
                      <a:noFill/>
                    </a:lnT>
                    <a:lnB>
                      <a:noFill/>
                    </a:lnB>
                  </a:tcPr>
                </a:tc>
              </a:tr>
              <a:tr h="182525">
                <a:tc>
                  <a:txBody>
                    <a:bodyPr/>
                    <a:lstStyle/>
                    <a:p>
                      <a:r>
                        <a:rPr lang="en-GB" sz="700"/>
                        <a:t>Eight little old Pewter Dishes</a:t>
                      </a:r>
                    </a:p>
                  </a:txBody>
                  <a:tcPr marL="34735" marR="34735" marT="17368" marB="17368" anchor="ctr">
                    <a:lnL>
                      <a:noFill/>
                    </a:lnL>
                    <a:lnR>
                      <a:noFill/>
                    </a:lnR>
                    <a:lnT>
                      <a:noFill/>
                    </a:lnT>
                    <a:lnB>
                      <a:noFill/>
                    </a:lnB>
                  </a:tcPr>
                </a:tc>
                <a:tc>
                  <a:txBody>
                    <a:bodyPr/>
                    <a:lstStyle/>
                    <a:p>
                      <a:r>
                        <a:rPr lang="en-GB" sz="700"/>
                        <a:t>00 : 05 : 08</a:t>
                      </a:r>
                    </a:p>
                  </a:txBody>
                  <a:tcPr marL="34735" marR="34735" marT="17368" marB="17368" anchor="ctr">
                    <a:lnL>
                      <a:noFill/>
                    </a:lnL>
                    <a:lnR>
                      <a:noFill/>
                    </a:lnR>
                    <a:lnT>
                      <a:noFill/>
                    </a:lnT>
                    <a:lnB>
                      <a:noFill/>
                    </a:lnB>
                  </a:tcPr>
                </a:tc>
              </a:tr>
              <a:tr h="182525">
                <a:tc>
                  <a:txBody>
                    <a:bodyPr/>
                    <a:lstStyle/>
                    <a:p>
                      <a:r>
                        <a:rPr lang="en-GB" sz="700"/>
                        <a:t>two old Tanketts &amp; one quart pott</a:t>
                      </a:r>
                    </a:p>
                  </a:txBody>
                  <a:tcPr marL="34735" marR="34735" marT="17368" marB="17368" anchor="ctr">
                    <a:lnL>
                      <a:noFill/>
                    </a:lnL>
                    <a:lnR>
                      <a:noFill/>
                    </a:lnR>
                    <a:lnT>
                      <a:noFill/>
                    </a:lnT>
                    <a:lnB>
                      <a:noFill/>
                    </a:lnB>
                  </a:tcPr>
                </a:tc>
                <a:tc>
                  <a:txBody>
                    <a:bodyPr/>
                    <a:lstStyle/>
                    <a:p>
                      <a:r>
                        <a:rPr lang="en-GB" sz="700"/>
                        <a:t>00 : 01 : 03</a:t>
                      </a:r>
                    </a:p>
                  </a:txBody>
                  <a:tcPr marL="34735" marR="34735" marT="17368" marB="17368" anchor="ctr">
                    <a:lnL>
                      <a:noFill/>
                    </a:lnL>
                    <a:lnR>
                      <a:noFill/>
                    </a:lnR>
                    <a:lnT>
                      <a:noFill/>
                    </a:lnT>
                    <a:lnB>
                      <a:noFill/>
                    </a:lnB>
                  </a:tcPr>
                </a:tc>
              </a:tr>
              <a:tr h="182525">
                <a:tc>
                  <a:txBody>
                    <a:bodyPr/>
                    <a:lstStyle/>
                    <a:p>
                      <a:r>
                        <a:rPr lang="en-GB" sz="700"/>
                        <a:t>one Gill pott &amp; a Quarterne Pott</a:t>
                      </a:r>
                    </a:p>
                  </a:txBody>
                  <a:tcPr marL="34735" marR="34735" marT="17368" marB="17368" anchor="ctr">
                    <a:lnL>
                      <a:noFill/>
                    </a:lnL>
                    <a:lnR>
                      <a:noFill/>
                    </a:lnR>
                    <a:lnT>
                      <a:noFill/>
                    </a:lnT>
                    <a:lnB>
                      <a:noFill/>
                    </a:lnB>
                  </a:tcPr>
                </a:tc>
                <a:tc>
                  <a:txBody>
                    <a:bodyPr/>
                    <a:lstStyle/>
                    <a:p>
                      <a:r>
                        <a:rPr lang="en-GB" sz="700"/>
                        <a:t>00 : 00 : 04</a:t>
                      </a:r>
                    </a:p>
                  </a:txBody>
                  <a:tcPr marL="34735" marR="34735" marT="17368" marB="17368" anchor="ctr">
                    <a:lnL>
                      <a:noFill/>
                    </a:lnL>
                    <a:lnR>
                      <a:noFill/>
                    </a:lnR>
                    <a:lnT>
                      <a:noFill/>
                    </a:lnT>
                    <a:lnB>
                      <a:noFill/>
                    </a:lnB>
                  </a:tcPr>
                </a:tc>
              </a:tr>
              <a:tr h="182525">
                <a:tc>
                  <a:txBody>
                    <a:bodyPr/>
                    <a:lstStyle/>
                    <a:p>
                      <a:r>
                        <a:rPr lang="en-GB" sz="700"/>
                        <a:t>one Pewter Cup Salt &amp; pewter Taster</a:t>
                      </a:r>
                    </a:p>
                  </a:txBody>
                  <a:tcPr marL="34735" marR="34735" marT="17368" marB="17368" anchor="ctr">
                    <a:lnL>
                      <a:noFill/>
                    </a:lnL>
                    <a:lnR>
                      <a:noFill/>
                    </a:lnR>
                    <a:lnT>
                      <a:noFill/>
                    </a:lnT>
                    <a:lnB>
                      <a:noFill/>
                    </a:lnB>
                  </a:tcPr>
                </a:tc>
                <a:tc>
                  <a:txBody>
                    <a:bodyPr/>
                    <a:lstStyle/>
                    <a:p>
                      <a:r>
                        <a:rPr lang="en-GB" sz="700"/>
                        <a:t>00 : 00 : 03</a:t>
                      </a:r>
                    </a:p>
                  </a:txBody>
                  <a:tcPr marL="34735" marR="34735" marT="17368" marB="17368" anchor="ctr">
                    <a:lnL>
                      <a:noFill/>
                    </a:lnL>
                    <a:lnR>
                      <a:noFill/>
                    </a:lnR>
                    <a:lnT>
                      <a:noFill/>
                    </a:lnT>
                    <a:lnB>
                      <a:noFill/>
                    </a:lnB>
                  </a:tcPr>
                </a:tc>
              </a:tr>
              <a:tr h="182525">
                <a:tc>
                  <a:txBody>
                    <a:bodyPr/>
                    <a:lstStyle/>
                    <a:p>
                      <a:r>
                        <a:rPr lang="en-GB" sz="700"/>
                        <a:t>one old Latten Candlstick &amp; Six Spoons</a:t>
                      </a:r>
                    </a:p>
                  </a:txBody>
                  <a:tcPr marL="34735" marR="34735" marT="17368" marB="17368" anchor="ctr">
                    <a:lnL>
                      <a:noFill/>
                    </a:lnL>
                    <a:lnR>
                      <a:noFill/>
                    </a:lnR>
                    <a:lnT>
                      <a:noFill/>
                    </a:lnT>
                    <a:lnB>
                      <a:noFill/>
                    </a:lnB>
                  </a:tcPr>
                </a:tc>
                <a:tc>
                  <a:txBody>
                    <a:bodyPr/>
                    <a:lstStyle/>
                    <a:p>
                      <a:r>
                        <a:rPr lang="en-GB" sz="700"/>
                        <a:t>00 : 00 : 07</a:t>
                      </a:r>
                    </a:p>
                  </a:txBody>
                  <a:tcPr marL="34735" marR="34735" marT="17368" marB="17368" anchor="ctr">
                    <a:lnL>
                      <a:noFill/>
                    </a:lnL>
                    <a:lnR>
                      <a:noFill/>
                    </a:lnR>
                    <a:lnT>
                      <a:noFill/>
                    </a:lnT>
                    <a:lnB>
                      <a:noFill/>
                    </a:lnB>
                  </a:tcPr>
                </a:tc>
              </a:tr>
              <a:tr h="320216">
                <a:tc>
                  <a:txBody>
                    <a:bodyPr/>
                    <a:lstStyle/>
                    <a:p>
                      <a:r>
                        <a:rPr lang="en-GB" sz="700"/>
                        <a:t>one old Table &amp; one Furr Dresser kubbert</a:t>
                      </a:r>
                    </a:p>
                  </a:txBody>
                  <a:tcPr marL="34735" marR="34735" marT="17368" marB="17368" anchor="ctr">
                    <a:lnL>
                      <a:noFill/>
                    </a:lnL>
                    <a:lnR>
                      <a:noFill/>
                    </a:lnR>
                    <a:lnT>
                      <a:noFill/>
                    </a:lnT>
                    <a:lnB>
                      <a:noFill/>
                    </a:lnB>
                  </a:tcPr>
                </a:tc>
                <a:tc>
                  <a:txBody>
                    <a:bodyPr/>
                    <a:lstStyle/>
                    <a:p>
                      <a:r>
                        <a:rPr lang="en-GB" sz="700"/>
                        <a:t>00 : 03 : 04</a:t>
                      </a:r>
                    </a:p>
                  </a:txBody>
                  <a:tcPr marL="34735" marR="34735" marT="17368" marB="17368" anchor="ctr">
                    <a:lnL>
                      <a:noFill/>
                    </a:lnL>
                    <a:lnR>
                      <a:noFill/>
                    </a:lnR>
                    <a:lnT>
                      <a:noFill/>
                    </a:lnT>
                    <a:lnB>
                      <a:noFill/>
                    </a:lnB>
                  </a:tcPr>
                </a:tc>
              </a:tr>
              <a:tr h="182525">
                <a:tc>
                  <a:txBody>
                    <a:bodyPr/>
                    <a:lstStyle/>
                    <a:p>
                      <a:r>
                        <a:rPr lang="en-GB" sz="700"/>
                        <a:t>two Joint Stoolls &amp; two Furr Chaires</a:t>
                      </a:r>
                    </a:p>
                  </a:txBody>
                  <a:tcPr marL="34735" marR="34735" marT="17368" marB="17368" anchor="ctr">
                    <a:lnL>
                      <a:noFill/>
                    </a:lnL>
                    <a:lnR>
                      <a:noFill/>
                    </a:lnR>
                    <a:lnT>
                      <a:noFill/>
                    </a:lnT>
                    <a:lnB>
                      <a:noFill/>
                    </a:lnB>
                  </a:tcPr>
                </a:tc>
                <a:tc>
                  <a:txBody>
                    <a:bodyPr/>
                    <a:lstStyle/>
                    <a:p>
                      <a:r>
                        <a:rPr lang="en-GB" sz="700"/>
                        <a:t>00 : 00 : 09</a:t>
                      </a:r>
                    </a:p>
                  </a:txBody>
                  <a:tcPr marL="34735" marR="34735" marT="17368" marB="17368" anchor="ctr">
                    <a:lnL>
                      <a:noFill/>
                    </a:lnL>
                    <a:lnR>
                      <a:noFill/>
                    </a:lnR>
                    <a:lnT>
                      <a:noFill/>
                    </a:lnT>
                    <a:lnB>
                      <a:noFill/>
                    </a:lnB>
                  </a:tcPr>
                </a:tc>
              </a:tr>
              <a:tr h="182525">
                <a:tc>
                  <a:txBody>
                    <a:bodyPr/>
                    <a:lstStyle/>
                    <a:p>
                      <a:r>
                        <a:rPr lang="en-GB" sz="700"/>
                        <a:t>one little hanging Shelfe &amp; small firr box</a:t>
                      </a:r>
                    </a:p>
                  </a:txBody>
                  <a:tcPr marL="34735" marR="34735" marT="17368" marB="17368" anchor="ctr">
                    <a:lnL>
                      <a:noFill/>
                    </a:lnL>
                    <a:lnR>
                      <a:noFill/>
                    </a:lnR>
                    <a:lnT>
                      <a:noFill/>
                    </a:lnT>
                    <a:lnB>
                      <a:noFill/>
                    </a:lnB>
                  </a:tcPr>
                </a:tc>
                <a:tc>
                  <a:txBody>
                    <a:bodyPr/>
                    <a:lstStyle/>
                    <a:p>
                      <a:r>
                        <a:rPr lang="en-GB" sz="700"/>
                        <a:t>00 : 00 : 06</a:t>
                      </a:r>
                    </a:p>
                  </a:txBody>
                  <a:tcPr marL="34735" marR="34735" marT="17368" marB="17368" anchor="ctr">
                    <a:lnL>
                      <a:noFill/>
                    </a:lnL>
                    <a:lnR>
                      <a:noFill/>
                    </a:lnR>
                    <a:lnT>
                      <a:noFill/>
                    </a:lnT>
                    <a:lnB>
                      <a:noFill/>
                    </a:lnB>
                  </a:tcPr>
                </a:tc>
              </a:tr>
              <a:tr h="182525">
                <a:tc>
                  <a:txBody>
                    <a:bodyPr/>
                    <a:lstStyle/>
                    <a:p>
                      <a:r>
                        <a:rPr lang="en-GB" sz="700"/>
                        <a:t>one small looking Glass &amp; an old Pickter</a:t>
                      </a:r>
                    </a:p>
                  </a:txBody>
                  <a:tcPr marL="34735" marR="34735" marT="17368" marB="17368" anchor="ctr">
                    <a:lnL>
                      <a:noFill/>
                    </a:lnL>
                    <a:lnR>
                      <a:noFill/>
                    </a:lnR>
                    <a:lnT>
                      <a:noFill/>
                    </a:lnT>
                    <a:lnB>
                      <a:noFill/>
                    </a:lnB>
                  </a:tcPr>
                </a:tc>
                <a:tc>
                  <a:txBody>
                    <a:bodyPr/>
                    <a:lstStyle/>
                    <a:p>
                      <a:r>
                        <a:rPr lang="en-GB" sz="700"/>
                        <a:t>00 : 00 : 09</a:t>
                      </a:r>
                    </a:p>
                  </a:txBody>
                  <a:tcPr marL="34735" marR="34735" marT="17368" marB="17368" anchor="ctr">
                    <a:lnL>
                      <a:noFill/>
                    </a:lnL>
                    <a:lnR>
                      <a:noFill/>
                    </a:lnR>
                    <a:lnT>
                      <a:noFill/>
                    </a:lnT>
                    <a:lnB>
                      <a:noFill/>
                    </a:lnB>
                  </a:tcPr>
                </a:tc>
              </a:tr>
              <a:tr h="182525">
                <a:tc>
                  <a:txBody>
                    <a:bodyPr/>
                    <a:lstStyle/>
                    <a:p>
                      <a:r>
                        <a:rPr lang="en-GB" sz="700"/>
                        <a:t>three Wood Dishes &amp; an old Salt kitt</a:t>
                      </a:r>
                    </a:p>
                  </a:txBody>
                  <a:tcPr marL="34735" marR="34735" marT="17368" marB="17368" anchor="ctr">
                    <a:lnL>
                      <a:noFill/>
                    </a:lnL>
                    <a:lnR>
                      <a:noFill/>
                    </a:lnR>
                    <a:lnT>
                      <a:noFill/>
                    </a:lnT>
                    <a:lnB>
                      <a:noFill/>
                    </a:lnB>
                  </a:tcPr>
                </a:tc>
                <a:tc>
                  <a:txBody>
                    <a:bodyPr/>
                    <a:lstStyle/>
                    <a:p>
                      <a:r>
                        <a:rPr lang="en-GB" sz="700"/>
                        <a:t>00 : 00 : 04</a:t>
                      </a:r>
                    </a:p>
                  </a:txBody>
                  <a:tcPr marL="34735" marR="34735" marT="17368" marB="17368" anchor="ctr">
                    <a:lnL>
                      <a:noFill/>
                    </a:lnL>
                    <a:lnR>
                      <a:noFill/>
                    </a:lnR>
                    <a:lnT>
                      <a:noFill/>
                    </a:lnT>
                    <a:lnB>
                      <a:noFill/>
                    </a:lnB>
                  </a:tcPr>
                </a:tc>
              </a:tr>
              <a:tr h="182525">
                <a:tc>
                  <a:txBody>
                    <a:bodyPr/>
                    <a:lstStyle/>
                    <a:p>
                      <a:r>
                        <a:rPr lang="en-GB" sz="700"/>
                        <a:t>one old fire Shovell porr &amp; Tongues</a:t>
                      </a:r>
                    </a:p>
                  </a:txBody>
                  <a:tcPr marL="34735" marR="34735" marT="17368" marB="17368" anchor="ctr">
                    <a:lnL>
                      <a:noFill/>
                    </a:lnL>
                    <a:lnR>
                      <a:noFill/>
                    </a:lnR>
                    <a:lnT>
                      <a:noFill/>
                    </a:lnT>
                    <a:lnB>
                      <a:noFill/>
                    </a:lnB>
                  </a:tcPr>
                </a:tc>
                <a:tc>
                  <a:txBody>
                    <a:bodyPr/>
                    <a:lstStyle/>
                    <a:p>
                      <a:r>
                        <a:rPr lang="en-GB" sz="700"/>
                        <a:t>00 : 00 : 07</a:t>
                      </a:r>
                    </a:p>
                  </a:txBody>
                  <a:tcPr marL="34735" marR="34735" marT="17368" marB="17368" anchor="ctr">
                    <a:lnL>
                      <a:noFill/>
                    </a:lnL>
                    <a:lnR>
                      <a:noFill/>
                    </a:lnR>
                    <a:lnT>
                      <a:noFill/>
                    </a:lnT>
                    <a:lnB>
                      <a:noFill/>
                    </a:lnB>
                  </a:tcPr>
                </a:tc>
              </a:tr>
              <a:tr h="182525">
                <a:tc>
                  <a:txBody>
                    <a:bodyPr/>
                    <a:lstStyle/>
                    <a:p>
                      <a:r>
                        <a:rPr lang="en-GB" sz="700"/>
                        <a:t>one Diging Spade &amp; an Ax</a:t>
                      </a:r>
                    </a:p>
                  </a:txBody>
                  <a:tcPr marL="34735" marR="34735" marT="17368" marB="17368" anchor="ctr">
                    <a:lnL>
                      <a:noFill/>
                    </a:lnL>
                    <a:lnR>
                      <a:noFill/>
                    </a:lnR>
                    <a:lnT>
                      <a:noFill/>
                    </a:lnT>
                    <a:lnB>
                      <a:noFill/>
                    </a:lnB>
                  </a:tcPr>
                </a:tc>
                <a:tc>
                  <a:txBody>
                    <a:bodyPr/>
                    <a:lstStyle/>
                    <a:p>
                      <a:r>
                        <a:rPr lang="en-GB" sz="700"/>
                        <a:t>00 : 01 : 00</a:t>
                      </a:r>
                    </a:p>
                  </a:txBody>
                  <a:tcPr marL="34735" marR="34735" marT="17368" marB="17368" anchor="ctr">
                    <a:lnL>
                      <a:noFill/>
                    </a:lnL>
                    <a:lnR>
                      <a:noFill/>
                    </a:lnR>
                    <a:lnT>
                      <a:noFill/>
                    </a:lnT>
                    <a:lnB>
                      <a:noFill/>
                    </a:lnB>
                  </a:tcPr>
                </a:tc>
              </a:tr>
              <a:tr h="182525">
                <a:tc>
                  <a:txBody>
                    <a:bodyPr/>
                    <a:lstStyle/>
                    <a:p>
                      <a:r>
                        <a:rPr lang="en-GB" sz="700"/>
                        <a:t>one how &amp; a small Crow of Iron</a:t>
                      </a:r>
                    </a:p>
                  </a:txBody>
                  <a:tcPr marL="34735" marR="34735" marT="17368" marB="17368" anchor="ctr">
                    <a:lnL>
                      <a:noFill/>
                    </a:lnL>
                    <a:lnR>
                      <a:noFill/>
                    </a:lnR>
                    <a:lnT>
                      <a:noFill/>
                    </a:lnT>
                    <a:lnB>
                      <a:noFill/>
                    </a:lnB>
                  </a:tcPr>
                </a:tc>
                <a:tc>
                  <a:txBody>
                    <a:bodyPr/>
                    <a:lstStyle/>
                    <a:p>
                      <a:r>
                        <a:rPr lang="en-GB" sz="700"/>
                        <a:t>00 : 01 : 00</a:t>
                      </a:r>
                    </a:p>
                  </a:txBody>
                  <a:tcPr marL="34735" marR="34735" marT="17368" marB="17368" anchor="ctr">
                    <a:lnL>
                      <a:noFill/>
                    </a:lnL>
                    <a:lnR>
                      <a:noFill/>
                    </a:lnR>
                    <a:lnT>
                      <a:noFill/>
                    </a:lnT>
                    <a:lnB>
                      <a:noFill/>
                    </a:lnB>
                  </a:tcPr>
                </a:tc>
              </a:tr>
              <a:tr h="182525">
                <a:tc>
                  <a:txBody>
                    <a:bodyPr/>
                    <a:lstStyle/>
                    <a:p>
                      <a:r>
                        <a:rPr lang="en-GB" sz="700"/>
                        <a:t>one old Bible &amp; little Sermon Book</a:t>
                      </a:r>
                    </a:p>
                  </a:txBody>
                  <a:tcPr marL="34735" marR="34735" marT="17368" marB="17368" anchor="ctr">
                    <a:lnL>
                      <a:noFill/>
                    </a:lnL>
                    <a:lnR>
                      <a:noFill/>
                    </a:lnR>
                    <a:lnT>
                      <a:noFill/>
                    </a:lnT>
                    <a:lnB>
                      <a:noFill/>
                    </a:lnB>
                  </a:tcPr>
                </a:tc>
                <a:tc>
                  <a:txBody>
                    <a:bodyPr/>
                    <a:lstStyle/>
                    <a:p>
                      <a:r>
                        <a:rPr lang="en-GB" sz="700"/>
                        <a:t>00 : 01 : 01</a:t>
                      </a:r>
                    </a:p>
                  </a:txBody>
                  <a:tcPr marL="34735" marR="34735" marT="17368" marB="17368" anchor="ctr">
                    <a:lnL>
                      <a:noFill/>
                    </a:lnL>
                    <a:lnR>
                      <a:noFill/>
                    </a:lnR>
                    <a:lnT>
                      <a:noFill/>
                    </a:lnT>
                    <a:lnB>
                      <a:noFill/>
                    </a:lnB>
                  </a:tcPr>
                </a:tc>
              </a:tr>
              <a:tr h="182525">
                <a:tc>
                  <a:txBody>
                    <a:bodyPr/>
                    <a:lstStyle/>
                    <a:p>
                      <a:pPr algn="r"/>
                      <a:r>
                        <a:rPr lang="en-GB" sz="700"/>
                        <a:t>£</a:t>
                      </a:r>
                    </a:p>
                  </a:txBody>
                  <a:tcPr marL="34735" marR="34735" marT="17368" marB="17368" anchor="ctr">
                    <a:lnL>
                      <a:noFill/>
                    </a:lnL>
                    <a:lnR>
                      <a:noFill/>
                    </a:lnR>
                    <a:lnT>
                      <a:noFill/>
                    </a:lnT>
                    <a:lnB>
                      <a:noFill/>
                    </a:lnB>
                  </a:tcPr>
                </a:tc>
                <a:tc>
                  <a:txBody>
                    <a:bodyPr/>
                    <a:lstStyle/>
                    <a:p>
                      <a:r>
                        <a:rPr lang="en-GB" sz="700" dirty="0"/>
                        <a:t>02 : 14 : 10</a:t>
                      </a:r>
                    </a:p>
                  </a:txBody>
                  <a:tcPr marL="34735" marR="34735" marT="17368" marB="17368" anchor="ctr">
                    <a:lnL>
                      <a:noFill/>
                    </a:lnL>
                    <a:lnR>
                      <a:noFill/>
                    </a:lnR>
                    <a:lnT>
                      <a:noFill/>
                    </a:lnT>
                    <a:lnB>
                      <a:noFill/>
                    </a:lnB>
                  </a:tcPr>
                </a:tc>
              </a:tr>
            </a:tbl>
          </a:graphicData>
        </a:graphic>
      </p:graphicFrame>
      <p:sp>
        <p:nvSpPr>
          <p:cNvPr id="24579" name="Rectangle 3"/>
          <p:cNvSpPr>
            <a:spLocks noChangeArrowheads="1"/>
          </p:cNvSpPr>
          <p:nvPr/>
        </p:nvSpPr>
        <p:spPr bwMode="auto">
          <a:xfrm>
            <a:off x="467544" y="1890681"/>
            <a:ext cx="11521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Inventory of</a:t>
            </a:r>
            <a:r>
              <a:rPr kumimoji="0" lang="en-US" sz="1800" b="0" i="0" u="none" strike="noStrike" cap="none" normalizeH="0" dirty="0" smtClean="0">
                <a:ln>
                  <a:noFill/>
                </a:ln>
                <a:solidFill>
                  <a:schemeClr val="tx1"/>
                </a:solidFill>
                <a:effectLst/>
                <a:latin typeface="Arial" pitchFamily="34" charset="0"/>
                <a:cs typeface="Arial" pitchFamily="34" charset="0"/>
              </a:rPr>
              <a:t> </a:t>
            </a:r>
            <a:r>
              <a:rPr kumimoji="0" lang="en-US" sz="1800" b="0" i="0" u="none" strike="noStrike" cap="none" normalizeH="0" baseline="0" dirty="0" smtClean="0">
                <a:ln>
                  <a:noFill/>
                </a:ln>
                <a:solidFill>
                  <a:schemeClr val="tx1"/>
                </a:solidFill>
                <a:effectLst/>
                <a:latin typeface="Arial" pitchFamily="34" charset="0"/>
                <a:cs typeface="Arial" pitchFamily="34" charset="0"/>
              </a:rPr>
              <a:t>Thomas Carr of Swallwell</a:t>
            </a:r>
            <a:r>
              <a:rPr lang="en-US" dirty="0" smtClean="0">
                <a:latin typeface="Arial" pitchFamily="34" charset="0"/>
                <a:cs typeface="Arial" pitchFamily="34" charset="0"/>
              </a:rPr>
              <a:t>1692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Male and female consumption</a:t>
            </a:r>
            <a:endParaRPr lang="en-GB" dirty="0"/>
          </a:p>
        </p:txBody>
      </p:sp>
      <p:sp>
        <p:nvSpPr>
          <p:cNvPr id="3" name="Content Placeholder 2"/>
          <p:cNvSpPr>
            <a:spLocks noGrp="1"/>
          </p:cNvSpPr>
          <p:nvPr>
            <p:ph idx="1"/>
          </p:nvPr>
        </p:nvSpPr>
        <p:spPr/>
        <p:txBody>
          <a:bodyPr>
            <a:normAutofit fontScale="47500" lnSpcReduction="20000"/>
          </a:bodyPr>
          <a:lstStyle/>
          <a:p>
            <a:r>
              <a:rPr lang="en-GB" dirty="0"/>
              <a:t>Vickery </a:t>
            </a:r>
            <a:r>
              <a:rPr lang="en-GB" dirty="0" smtClean="0"/>
              <a:t>uses </a:t>
            </a:r>
            <a:r>
              <a:rPr lang="en-GB" dirty="0"/>
              <a:t>micro history to study the habits of one female consumer - Eliza </a:t>
            </a:r>
            <a:r>
              <a:rPr lang="en-GB" dirty="0" err="1"/>
              <a:t>Shackleton</a:t>
            </a:r>
            <a:r>
              <a:rPr lang="en-GB" dirty="0"/>
              <a:t> of </a:t>
            </a:r>
            <a:r>
              <a:rPr lang="en-GB" dirty="0" smtClean="0"/>
              <a:t>Lancashire</a:t>
            </a:r>
            <a:r>
              <a:rPr lang="en-GB" dirty="0"/>
              <a:t> </a:t>
            </a:r>
            <a:r>
              <a:rPr lang="en-GB" dirty="0" smtClean="0"/>
              <a:t>– includes letters, diaries, and household account books</a:t>
            </a:r>
          </a:p>
          <a:p>
            <a:r>
              <a:rPr lang="en-GB" dirty="0" smtClean="0"/>
              <a:t>Papers show men </a:t>
            </a:r>
            <a:r>
              <a:rPr lang="en-GB" dirty="0"/>
              <a:t>and women were both skilful consumers but of different sorts of products. </a:t>
            </a:r>
            <a:r>
              <a:rPr lang="en-GB" dirty="0" err="1"/>
              <a:t>Eg</a:t>
            </a:r>
            <a:r>
              <a:rPr lang="en-GB" dirty="0"/>
              <a:t> </a:t>
            </a:r>
            <a:r>
              <a:rPr lang="en-GB" dirty="0" err="1" smtClean="0"/>
              <a:t>Bessy</a:t>
            </a:r>
            <a:r>
              <a:rPr lang="en-GB" dirty="0" smtClean="0"/>
              <a:t> </a:t>
            </a:r>
            <a:r>
              <a:rPr lang="en-GB" dirty="0" err="1"/>
              <a:t>Ramsden</a:t>
            </a:r>
            <a:r>
              <a:rPr lang="en-GB" dirty="0"/>
              <a:t> bought the 'gowns, caps, ruffles and such like female accoutrements' and her husband 'the wafers, paper and pocket book.' Women bought the humdrum groceries, whilst men the snuff, good tea, wine, game and oysters. </a:t>
            </a:r>
            <a:r>
              <a:rPr lang="en-GB" dirty="0" smtClean="0"/>
              <a:t> NB: criticised by Margot Finn</a:t>
            </a:r>
          </a:p>
          <a:p>
            <a:r>
              <a:rPr lang="en-GB" dirty="0" smtClean="0"/>
              <a:t>Vickery </a:t>
            </a:r>
            <a:r>
              <a:rPr lang="en-GB" dirty="0"/>
              <a:t>sums up male and female consumption patterns thus: 'while female consumption was repetitive and relatively mundane, male consumption was by contrast occasional and impulsive, or expensive and dynastic.'  </a:t>
            </a:r>
          </a:p>
          <a:p>
            <a:r>
              <a:rPr lang="en-GB" dirty="0" err="1"/>
              <a:t>Stana</a:t>
            </a:r>
            <a:r>
              <a:rPr lang="en-GB" dirty="0"/>
              <a:t> </a:t>
            </a:r>
            <a:r>
              <a:rPr lang="en-GB" dirty="0" err="1"/>
              <a:t>Nenadic's</a:t>
            </a:r>
            <a:r>
              <a:rPr lang="en-GB" dirty="0"/>
              <a:t> study of Edinburgh and Glasgow </a:t>
            </a:r>
            <a:r>
              <a:rPr lang="en-GB" dirty="0" smtClean="0"/>
              <a:t>uses probate inventories </a:t>
            </a:r>
            <a:r>
              <a:rPr lang="en-GB" dirty="0"/>
              <a:t>supplemented by diaries and household </a:t>
            </a:r>
            <a:r>
              <a:rPr lang="en-GB" dirty="0" smtClean="0"/>
              <a:t>accounts in her study of Edinburgh and Glasgow</a:t>
            </a:r>
          </a:p>
          <a:p>
            <a:r>
              <a:rPr lang="en-GB" dirty="0" smtClean="0"/>
              <a:t>These </a:t>
            </a:r>
            <a:r>
              <a:rPr lang="en-GB" dirty="0"/>
              <a:t>illustrate that for most of the middle ranks of the population, the purchase of household objects and especially luxuries, was a relatively rare event not undertaken without considerable planning.  </a:t>
            </a:r>
          </a:p>
          <a:p>
            <a:r>
              <a:rPr lang="en-GB" dirty="0" smtClean="0"/>
              <a:t>Notes trend </a:t>
            </a:r>
            <a:r>
              <a:rPr lang="en-GB" dirty="0"/>
              <a:t>towards </a:t>
            </a:r>
            <a:r>
              <a:rPr lang="en-GB" dirty="0" smtClean="0"/>
              <a:t>'affectionate </a:t>
            </a:r>
            <a:r>
              <a:rPr lang="en-GB" dirty="0"/>
              <a:t>consumption', that is the collection of items which provided their owners with tangible reminders of links with their relatives, their friends or a reminder of a past life. </a:t>
            </a:r>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4.bp.blogspot.com/_XtUtoOiHzYo/TC3lJ0ZxK9I/AAAAAAAAABY/JVyUe6tIuv0/s1600/Blog+archifau+-+Hil.jpg"/>
          <p:cNvPicPr>
            <a:picLocks noChangeAspect="1" noChangeArrowheads="1"/>
          </p:cNvPicPr>
          <p:nvPr/>
        </p:nvPicPr>
        <p:blipFill>
          <a:blip r:embed="rId2" cstate="print"/>
          <a:srcRect/>
          <a:stretch>
            <a:fillRect/>
          </a:stretch>
        </p:blipFill>
        <p:spPr bwMode="auto">
          <a:xfrm>
            <a:off x="109899" y="1"/>
            <a:ext cx="9034101" cy="5877272"/>
          </a:xfrm>
          <a:prstGeom prst="rect">
            <a:avLst/>
          </a:prstGeom>
          <a:noFill/>
        </p:spPr>
      </p:pic>
      <p:sp>
        <p:nvSpPr>
          <p:cNvPr id="6" name="TextBox 5"/>
          <p:cNvSpPr txBox="1"/>
          <p:nvPr/>
        </p:nvSpPr>
        <p:spPr>
          <a:xfrm>
            <a:off x="827584" y="6093296"/>
            <a:ext cx="7488832" cy="369332"/>
          </a:xfrm>
          <a:prstGeom prst="rect">
            <a:avLst/>
          </a:prstGeom>
          <a:noFill/>
        </p:spPr>
        <p:txBody>
          <a:bodyPr wrap="square" rtlCol="0">
            <a:spAutoFit/>
          </a:bodyPr>
          <a:lstStyle/>
          <a:p>
            <a:r>
              <a:rPr lang="en-GB" dirty="0" smtClean="0"/>
              <a:t>Account book of Sir </a:t>
            </a:r>
            <a:r>
              <a:rPr lang="en-GB" dirty="0" err="1" smtClean="0"/>
              <a:t>Watkin</a:t>
            </a:r>
            <a:r>
              <a:rPr lang="en-GB" dirty="0" smtClean="0"/>
              <a:t> Williams Wynn, 1768-1773</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79512" y="1124744"/>
          <a:ext cx="8964488" cy="5504796"/>
        </p:xfrm>
        <a:graphic>
          <a:graphicData uri="http://schemas.openxmlformats.org/drawingml/2006/table">
            <a:tbl>
              <a:tblPr firstRow="1" bandRow="1">
                <a:tableStyleId>{5C22544A-7EE6-4342-B048-85BDC9FD1C3A}</a:tableStyleId>
              </a:tblPr>
              <a:tblGrid>
                <a:gridCol w="1619672"/>
                <a:gridCol w="792088"/>
                <a:gridCol w="792088"/>
                <a:gridCol w="1188640"/>
                <a:gridCol w="792088"/>
                <a:gridCol w="648072"/>
                <a:gridCol w="864096"/>
                <a:gridCol w="720080"/>
                <a:gridCol w="720080"/>
                <a:gridCol w="827584"/>
              </a:tblGrid>
              <a:tr h="701398">
                <a:tc>
                  <a:txBody>
                    <a:bodyPr/>
                    <a:lstStyle/>
                    <a:p>
                      <a:r>
                        <a:rPr lang="en-GB" sz="1400" dirty="0" smtClean="0"/>
                        <a:t>Social</a:t>
                      </a:r>
                      <a:r>
                        <a:rPr lang="en-GB" sz="1400" baseline="0" dirty="0" smtClean="0"/>
                        <a:t> Status</a:t>
                      </a:r>
                      <a:endParaRPr lang="en-GB" sz="1400" dirty="0"/>
                    </a:p>
                  </a:txBody>
                  <a:tcPr/>
                </a:tc>
                <a:tc>
                  <a:txBody>
                    <a:bodyPr/>
                    <a:lstStyle/>
                    <a:p>
                      <a:r>
                        <a:rPr lang="en-GB" sz="1400" dirty="0" smtClean="0"/>
                        <a:t>Cooking pots</a:t>
                      </a:r>
                      <a:endParaRPr lang="en-GB" sz="1400" dirty="0"/>
                    </a:p>
                  </a:txBody>
                  <a:tcPr/>
                </a:tc>
                <a:tc>
                  <a:txBody>
                    <a:bodyPr/>
                    <a:lstStyle/>
                    <a:p>
                      <a:r>
                        <a:rPr lang="en-GB" sz="1400" dirty="0" smtClean="0"/>
                        <a:t>Pewter</a:t>
                      </a:r>
                      <a:endParaRPr lang="en-GB" sz="1400" dirty="0"/>
                    </a:p>
                  </a:txBody>
                  <a:tcPr/>
                </a:tc>
                <a:tc>
                  <a:txBody>
                    <a:bodyPr/>
                    <a:lstStyle/>
                    <a:p>
                      <a:r>
                        <a:rPr lang="en-GB" sz="1400" dirty="0" smtClean="0"/>
                        <a:t>Earthenware</a:t>
                      </a:r>
                      <a:endParaRPr lang="en-GB" sz="1400" dirty="0"/>
                    </a:p>
                  </a:txBody>
                  <a:tcPr/>
                </a:tc>
                <a:tc>
                  <a:txBody>
                    <a:bodyPr/>
                    <a:lstStyle/>
                    <a:p>
                      <a:r>
                        <a:rPr lang="en-GB" sz="1400" dirty="0" smtClean="0"/>
                        <a:t>Books</a:t>
                      </a:r>
                      <a:endParaRPr lang="en-GB" sz="1400" dirty="0"/>
                    </a:p>
                  </a:txBody>
                  <a:tcPr/>
                </a:tc>
                <a:tc>
                  <a:txBody>
                    <a:bodyPr/>
                    <a:lstStyle/>
                    <a:p>
                      <a:r>
                        <a:rPr lang="en-GB" sz="1400" dirty="0" smtClean="0"/>
                        <a:t>Clocks</a:t>
                      </a:r>
                      <a:endParaRPr lang="en-GB" sz="1400" dirty="0"/>
                    </a:p>
                  </a:txBody>
                  <a:tcPr/>
                </a:tc>
                <a:tc>
                  <a:txBody>
                    <a:bodyPr/>
                    <a:lstStyle/>
                    <a:p>
                      <a:r>
                        <a:rPr lang="en-GB" sz="1400" dirty="0" smtClean="0"/>
                        <a:t>Pictures</a:t>
                      </a:r>
                      <a:endParaRPr lang="en-GB" sz="1400" dirty="0"/>
                    </a:p>
                  </a:txBody>
                  <a:tcPr/>
                </a:tc>
                <a:tc>
                  <a:txBody>
                    <a:bodyPr/>
                    <a:lstStyle/>
                    <a:p>
                      <a:r>
                        <a:rPr lang="en-GB" sz="1400" dirty="0" smtClean="0"/>
                        <a:t>Table Linen</a:t>
                      </a:r>
                      <a:endParaRPr lang="en-GB" sz="1400" dirty="0"/>
                    </a:p>
                  </a:txBody>
                  <a:tcPr/>
                </a:tc>
                <a:tc>
                  <a:txBody>
                    <a:bodyPr/>
                    <a:lstStyle/>
                    <a:p>
                      <a:r>
                        <a:rPr lang="en-GB" sz="1400" dirty="0" smtClean="0"/>
                        <a:t>China</a:t>
                      </a:r>
                      <a:endParaRPr lang="en-GB" sz="1400" dirty="0"/>
                    </a:p>
                  </a:txBody>
                  <a:tcPr/>
                </a:tc>
                <a:tc>
                  <a:txBody>
                    <a:bodyPr/>
                    <a:lstStyle/>
                    <a:p>
                      <a:r>
                        <a:rPr lang="en-GB" sz="1400" dirty="0" smtClean="0"/>
                        <a:t>Silver</a:t>
                      </a:r>
                      <a:endParaRPr lang="en-GB" sz="1400" dirty="0"/>
                    </a:p>
                  </a:txBody>
                  <a:tcPr/>
                </a:tc>
              </a:tr>
              <a:tr h="404732">
                <a:tc>
                  <a:txBody>
                    <a:bodyPr/>
                    <a:lstStyle/>
                    <a:p>
                      <a:r>
                        <a:rPr lang="en-GB" sz="1400" dirty="0" smtClean="0"/>
                        <a:t>Gentry</a:t>
                      </a:r>
                      <a:endParaRPr lang="en-GB" sz="1400" dirty="0"/>
                    </a:p>
                  </a:txBody>
                  <a:tcPr/>
                </a:tc>
                <a:tc>
                  <a:txBody>
                    <a:bodyPr/>
                    <a:lstStyle/>
                    <a:p>
                      <a:r>
                        <a:rPr lang="en-GB" sz="1400" dirty="0" smtClean="0"/>
                        <a:t>84</a:t>
                      </a:r>
                      <a:endParaRPr lang="en-GB" sz="1400" dirty="0"/>
                    </a:p>
                  </a:txBody>
                  <a:tcPr/>
                </a:tc>
                <a:tc>
                  <a:txBody>
                    <a:bodyPr/>
                    <a:lstStyle/>
                    <a:p>
                      <a:r>
                        <a:rPr lang="en-GB" sz="1400" dirty="0" smtClean="0"/>
                        <a:t>93</a:t>
                      </a:r>
                      <a:endParaRPr lang="en-GB" sz="1400" dirty="0"/>
                    </a:p>
                  </a:txBody>
                  <a:tcPr/>
                </a:tc>
                <a:tc>
                  <a:txBody>
                    <a:bodyPr/>
                    <a:lstStyle/>
                    <a:p>
                      <a:r>
                        <a:rPr lang="en-GB" sz="1400" dirty="0" smtClean="0"/>
                        <a:t>39</a:t>
                      </a:r>
                      <a:endParaRPr lang="en-GB" sz="1400" dirty="0"/>
                    </a:p>
                  </a:txBody>
                  <a:tcPr/>
                </a:tc>
                <a:tc>
                  <a:txBody>
                    <a:bodyPr/>
                    <a:lstStyle/>
                    <a:p>
                      <a:r>
                        <a:rPr lang="en-GB" sz="1400" dirty="0" smtClean="0"/>
                        <a:t>39</a:t>
                      </a:r>
                      <a:endParaRPr lang="en-GB" sz="1400" dirty="0"/>
                    </a:p>
                  </a:txBody>
                  <a:tcPr/>
                </a:tc>
                <a:tc>
                  <a:txBody>
                    <a:bodyPr/>
                    <a:lstStyle/>
                    <a:p>
                      <a:r>
                        <a:rPr lang="en-GB" sz="1400" dirty="0" smtClean="0"/>
                        <a:t>51</a:t>
                      </a:r>
                      <a:endParaRPr lang="en-GB" sz="1400" dirty="0"/>
                    </a:p>
                  </a:txBody>
                  <a:tcPr/>
                </a:tc>
                <a:tc>
                  <a:txBody>
                    <a:bodyPr/>
                    <a:lstStyle/>
                    <a:p>
                      <a:r>
                        <a:rPr lang="en-GB" sz="1400" dirty="0" smtClean="0"/>
                        <a:t>33</a:t>
                      </a:r>
                      <a:endParaRPr lang="en-GB" sz="1400" dirty="0"/>
                    </a:p>
                  </a:txBody>
                  <a:tcPr/>
                </a:tc>
                <a:tc>
                  <a:txBody>
                    <a:bodyPr/>
                    <a:lstStyle/>
                    <a:p>
                      <a:r>
                        <a:rPr lang="en-GB" sz="1400" dirty="0" smtClean="0"/>
                        <a:t>60</a:t>
                      </a:r>
                      <a:endParaRPr lang="en-GB" sz="1400" dirty="0"/>
                    </a:p>
                  </a:txBody>
                  <a:tcPr/>
                </a:tc>
                <a:tc>
                  <a:txBody>
                    <a:bodyPr/>
                    <a:lstStyle/>
                    <a:p>
                      <a:r>
                        <a:rPr lang="en-GB" sz="1400" dirty="0" smtClean="0"/>
                        <a:t>6</a:t>
                      </a:r>
                      <a:endParaRPr lang="en-GB" sz="1400" dirty="0"/>
                    </a:p>
                  </a:txBody>
                  <a:tcPr/>
                </a:tc>
                <a:tc>
                  <a:txBody>
                    <a:bodyPr/>
                    <a:lstStyle/>
                    <a:p>
                      <a:r>
                        <a:rPr lang="en-GB" sz="1400" dirty="0" smtClean="0"/>
                        <a:t>61</a:t>
                      </a:r>
                      <a:endParaRPr lang="en-GB" sz="1400" dirty="0"/>
                    </a:p>
                  </a:txBody>
                  <a:tcPr/>
                </a:tc>
              </a:tr>
              <a:tr h="401689">
                <a:tc>
                  <a:txBody>
                    <a:bodyPr/>
                    <a:lstStyle/>
                    <a:p>
                      <a:r>
                        <a:rPr lang="en-GB" sz="1400" dirty="0" smtClean="0"/>
                        <a:t>Trades of high status</a:t>
                      </a:r>
                      <a:endParaRPr lang="en-GB" sz="1400" dirty="0"/>
                    </a:p>
                  </a:txBody>
                  <a:tcPr/>
                </a:tc>
                <a:tc>
                  <a:txBody>
                    <a:bodyPr/>
                    <a:lstStyle/>
                    <a:p>
                      <a:r>
                        <a:rPr lang="en-GB" sz="1400" dirty="0" smtClean="0"/>
                        <a:t>75</a:t>
                      </a:r>
                      <a:endParaRPr lang="en-GB" sz="1400" dirty="0"/>
                    </a:p>
                  </a:txBody>
                  <a:tcPr/>
                </a:tc>
                <a:tc>
                  <a:txBody>
                    <a:bodyPr/>
                    <a:lstStyle/>
                    <a:p>
                      <a:r>
                        <a:rPr lang="en-GB" sz="1400" dirty="0" smtClean="0"/>
                        <a:t>95</a:t>
                      </a:r>
                      <a:endParaRPr lang="en-GB" sz="1400" dirty="0"/>
                    </a:p>
                  </a:txBody>
                  <a:tcPr/>
                </a:tc>
                <a:tc>
                  <a:txBody>
                    <a:bodyPr/>
                    <a:lstStyle/>
                    <a:p>
                      <a:r>
                        <a:rPr lang="en-GB" sz="1400" dirty="0" smtClean="0"/>
                        <a:t>53</a:t>
                      </a:r>
                      <a:endParaRPr lang="en-GB" sz="1400" dirty="0"/>
                    </a:p>
                  </a:txBody>
                  <a:tcPr/>
                </a:tc>
                <a:tc>
                  <a:txBody>
                    <a:bodyPr/>
                    <a:lstStyle/>
                    <a:p>
                      <a:r>
                        <a:rPr lang="en-GB" sz="1400" dirty="0" smtClean="0"/>
                        <a:t>45</a:t>
                      </a:r>
                      <a:endParaRPr lang="en-GB" sz="1400" dirty="0"/>
                    </a:p>
                  </a:txBody>
                  <a:tcPr/>
                </a:tc>
                <a:tc>
                  <a:txBody>
                    <a:bodyPr/>
                    <a:lstStyle/>
                    <a:p>
                      <a:r>
                        <a:rPr lang="en-GB" sz="1400" dirty="0" smtClean="0"/>
                        <a:t>34</a:t>
                      </a:r>
                      <a:endParaRPr lang="en-GB" sz="1400" dirty="0"/>
                    </a:p>
                  </a:txBody>
                  <a:tcPr/>
                </a:tc>
                <a:tc>
                  <a:txBody>
                    <a:bodyPr/>
                    <a:lstStyle/>
                    <a:p>
                      <a:r>
                        <a:rPr lang="en-GB" sz="1400" dirty="0" smtClean="0"/>
                        <a:t>35</a:t>
                      </a:r>
                      <a:endParaRPr lang="en-GB" sz="1400" dirty="0"/>
                    </a:p>
                  </a:txBody>
                  <a:tcPr/>
                </a:tc>
                <a:tc>
                  <a:txBody>
                    <a:bodyPr/>
                    <a:lstStyle/>
                    <a:p>
                      <a:r>
                        <a:rPr lang="en-GB" sz="1400" dirty="0" smtClean="0"/>
                        <a:t>63</a:t>
                      </a:r>
                      <a:endParaRPr lang="en-GB" sz="1400" dirty="0"/>
                    </a:p>
                  </a:txBody>
                  <a:tcPr/>
                </a:tc>
                <a:tc>
                  <a:txBody>
                    <a:bodyPr/>
                    <a:lstStyle/>
                    <a:p>
                      <a:r>
                        <a:rPr lang="en-GB" sz="1400" dirty="0" smtClean="0"/>
                        <a:t>11</a:t>
                      </a:r>
                      <a:endParaRPr lang="en-GB" sz="1400" dirty="0"/>
                    </a:p>
                  </a:txBody>
                  <a:tcPr/>
                </a:tc>
                <a:tc>
                  <a:txBody>
                    <a:bodyPr/>
                    <a:lstStyle/>
                    <a:p>
                      <a:r>
                        <a:rPr lang="en-GB" sz="1400" dirty="0" smtClean="0"/>
                        <a:t>51</a:t>
                      </a:r>
                      <a:endParaRPr lang="en-GB" sz="1400" dirty="0"/>
                    </a:p>
                  </a:txBody>
                  <a:tcPr/>
                </a:tc>
              </a:tr>
              <a:tr h="558890">
                <a:tc>
                  <a:txBody>
                    <a:bodyPr/>
                    <a:lstStyle/>
                    <a:p>
                      <a:r>
                        <a:rPr lang="en-GB" sz="1400" dirty="0" smtClean="0"/>
                        <a:t>Trades of</a:t>
                      </a:r>
                      <a:r>
                        <a:rPr lang="en-GB" sz="1400" baseline="0" dirty="0" smtClean="0"/>
                        <a:t> intermediate status</a:t>
                      </a:r>
                      <a:endParaRPr lang="en-GB" sz="1400" dirty="0"/>
                    </a:p>
                  </a:txBody>
                  <a:tcPr/>
                </a:tc>
                <a:tc>
                  <a:txBody>
                    <a:bodyPr/>
                    <a:lstStyle/>
                    <a:p>
                      <a:r>
                        <a:rPr lang="en-GB" sz="1400" dirty="0" smtClean="0"/>
                        <a:t>77</a:t>
                      </a:r>
                      <a:endParaRPr lang="en-GB" sz="1400" dirty="0"/>
                    </a:p>
                  </a:txBody>
                  <a:tcPr/>
                </a:tc>
                <a:tc>
                  <a:txBody>
                    <a:bodyPr/>
                    <a:lstStyle/>
                    <a:p>
                      <a:r>
                        <a:rPr lang="en-GB" sz="1400" dirty="0" smtClean="0"/>
                        <a:t>94</a:t>
                      </a:r>
                      <a:endParaRPr lang="en-GB" sz="1400" dirty="0"/>
                    </a:p>
                  </a:txBody>
                  <a:tcPr/>
                </a:tc>
                <a:tc>
                  <a:txBody>
                    <a:bodyPr/>
                    <a:lstStyle/>
                    <a:p>
                      <a:r>
                        <a:rPr lang="en-GB" sz="1400" dirty="0" smtClean="0"/>
                        <a:t>49</a:t>
                      </a:r>
                      <a:endParaRPr lang="en-GB" sz="1400" dirty="0"/>
                    </a:p>
                  </a:txBody>
                  <a:tcPr/>
                </a:tc>
                <a:tc>
                  <a:txBody>
                    <a:bodyPr/>
                    <a:lstStyle/>
                    <a:p>
                      <a:r>
                        <a:rPr lang="en-GB" sz="1400" dirty="0" smtClean="0"/>
                        <a:t>24</a:t>
                      </a:r>
                      <a:endParaRPr lang="en-GB" sz="1400" dirty="0"/>
                    </a:p>
                  </a:txBody>
                  <a:tcPr/>
                </a:tc>
                <a:tc>
                  <a:txBody>
                    <a:bodyPr/>
                    <a:lstStyle/>
                    <a:p>
                      <a:r>
                        <a:rPr lang="en-GB" sz="1400" dirty="0" smtClean="0"/>
                        <a:t>25</a:t>
                      </a:r>
                      <a:endParaRPr lang="en-GB" sz="1400" dirty="0"/>
                    </a:p>
                  </a:txBody>
                  <a:tcPr/>
                </a:tc>
                <a:tc>
                  <a:txBody>
                    <a:bodyPr/>
                    <a:lstStyle/>
                    <a:p>
                      <a:r>
                        <a:rPr lang="en-GB" sz="1400" dirty="0" smtClean="0"/>
                        <a:t>29</a:t>
                      </a:r>
                      <a:endParaRPr lang="en-GB" sz="1400" dirty="0"/>
                    </a:p>
                  </a:txBody>
                  <a:tcPr/>
                </a:tc>
                <a:tc>
                  <a:txBody>
                    <a:bodyPr/>
                    <a:lstStyle/>
                    <a:p>
                      <a:r>
                        <a:rPr lang="en-GB" sz="1400" dirty="0" smtClean="0"/>
                        <a:t>58</a:t>
                      </a:r>
                      <a:endParaRPr lang="en-GB" sz="1400" dirty="0"/>
                    </a:p>
                  </a:txBody>
                  <a:tcPr/>
                </a:tc>
                <a:tc>
                  <a:txBody>
                    <a:bodyPr/>
                    <a:lstStyle/>
                    <a:p>
                      <a:r>
                        <a:rPr lang="en-GB" sz="1400" dirty="0" smtClean="0"/>
                        <a:t>9</a:t>
                      </a:r>
                      <a:endParaRPr lang="en-GB" sz="1400" dirty="0"/>
                    </a:p>
                  </a:txBody>
                  <a:tcPr/>
                </a:tc>
                <a:tc>
                  <a:txBody>
                    <a:bodyPr/>
                    <a:lstStyle/>
                    <a:p>
                      <a:r>
                        <a:rPr lang="en-GB" sz="1400" dirty="0" smtClean="0"/>
                        <a:t>38</a:t>
                      </a:r>
                      <a:endParaRPr lang="en-GB" sz="1400" dirty="0"/>
                    </a:p>
                  </a:txBody>
                  <a:tcPr/>
                </a:tc>
              </a:tr>
              <a:tr h="461751">
                <a:tc>
                  <a:txBody>
                    <a:bodyPr/>
                    <a:lstStyle/>
                    <a:p>
                      <a:r>
                        <a:rPr lang="en-GB" sz="1400" dirty="0" smtClean="0"/>
                        <a:t>Yeomen</a:t>
                      </a:r>
                      <a:endParaRPr lang="en-GB" sz="1400" dirty="0"/>
                    </a:p>
                  </a:txBody>
                  <a:tcPr/>
                </a:tc>
                <a:tc>
                  <a:txBody>
                    <a:bodyPr/>
                    <a:lstStyle/>
                    <a:p>
                      <a:r>
                        <a:rPr lang="en-GB" sz="1400" dirty="0" smtClean="0"/>
                        <a:t>69</a:t>
                      </a:r>
                      <a:endParaRPr lang="en-GB" sz="1400" dirty="0"/>
                    </a:p>
                  </a:txBody>
                  <a:tcPr/>
                </a:tc>
                <a:tc>
                  <a:txBody>
                    <a:bodyPr/>
                    <a:lstStyle/>
                    <a:p>
                      <a:r>
                        <a:rPr lang="en-GB" sz="1400" dirty="0" smtClean="0"/>
                        <a:t>95</a:t>
                      </a:r>
                      <a:endParaRPr lang="en-GB" sz="1400" dirty="0"/>
                    </a:p>
                  </a:txBody>
                  <a:tcPr/>
                </a:tc>
                <a:tc>
                  <a:txBody>
                    <a:bodyPr/>
                    <a:lstStyle/>
                    <a:p>
                      <a:r>
                        <a:rPr lang="en-GB" sz="1400" dirty="0" smtClean="0"/>
                        <a:t>33</a:t>
                      </a:r>
                      <a:endParaRPr lang="en-GB" sz="1400" dirty="0"/>
                    </a:p>
                  </a:txBody>
                  <a:tcPr/>
                </a:tc>
                <a:tc>
                  <a:txBody>
                    <a:bodyPr/>
                    <a:lstStyle/>
                    <a:p>
                      <a:r>
                        <a:rPr lang="en-GB" sz="1400" dirty="0" smtClean="0"/>
                        <a:t>18</a:t>
                      </a:r>
                      <a:endParaRPr lang="en-GB" sz="1400" dirty="0"/>
                    </a:p>
                  </a:txBody>
                  <a:tcPr/>
                </a:tc>
                <a:tc>
                  <a:txBody>
                    <a:bodyPr/>
                    <a:lstStyle/>
                    <a:p>
                      <a:r>
                        <a:rPr lang="en-GB" sz="1400" dirty="0" smtClean="0"/>
                        <a:t>19</a:t>
                      </a:r>
                      <a:endParaRPr lang="en-GB" sz="1400" dirty="0"/>
                    </a:p>
                  </a:txBody>
                  <a:tcPr/>
                </a:tc>
                <a:tc>
                  <a:txBody>
                    <a:bodyPr/>
                    <a:lstStyle/>
                    <a:p>
                      <a:r>
                        <a:rPr lang="en-GB" sz="1400" dirty="0" smtClean="0"/>
                        <a:t>4</a:t>
                      </a:r>
                      <a:endParaRPr lang="en-GB" sz="1400" dirty="0"/>
                    </a:p>
                  </a:txBody>
                  <a:tcPr/>
                </a:tc>
                <a:tc>
                  <a:txBody>
                    <a:bodyPr/>
                    <a:lstStyle/>
                    <a:p>
                      <a:r>
                        <a:rPr lang="en-GB" sz="1400" dirty="0" smtClean="0"/>
                        <a:t>35</a:t>
                      </a:r>
                      <a:endParaRPr lang="en-GB" sz="1400" dirty="0"/>
                    </a:p>
                  </a:txBody>
                  <a:tcPr/>
                </a:tc>
                <a:tc>
                  <a:txBody>
                    <a:bodyPr/>
                    <a:lstStyle/>
                    <a:p>
                      <a:r>
                        <a:rPr lang="en-GB" sz="1400" dirty="0" smtClean="0"/>
                        <a:t>1</a:t>
                      </a:r>
                      <a:endParaRPr lang="en-GB" sz="1400" dirty="0"/>
                    </a:p>
                  </a:txBody>
                  <a:tcPr/>
                </a:tc>
                <a:tc>
                  <a:txBody>
                    <a:bodyPr/>
                    <a:lstStyle/>
                    <a:p>
                      <a:r>
                        <a:rPr lang="en-GB" sz="1400" dirty="0" smtClean="0"/>
                        <a:t>13</a:t>
                      </a:r>
                      <a:endParaRPr lang="en-GB" sz="1400" dirty="0"/>
                    </a:p>
                  </a:txBody>
                  <a:tcPr/>
                </a:tc>
              </a:tr>
              <a:tr h="429657">
                <a:tc>
                  <a:txBody>
                    <a:bodyPr/>
                    <a:lstStyle/>
                    <a:p>
                      <a:r>
                        <a:rPr lang="en-GB" sz="1400" dirty="0" smtClean="0"/>
                        <a:t>Trades of low status</a:t>
                      </a:r>
                      <a:endParaRPr lang="en-GB" sz="1400" dirty="0"/>
                    </a:p>
                  </a:txBody>
                  <a:tcPr/>
                </a:tc>
                <a:tc>
                  <a:txBody>
                    <a:bodyPr/>
                    <a:lstStyle/>
                    <a:p>
                      <a:r>
                        <a:rPr lang="en-GB" sz="1400" dirty="0" smtClean="0"/>
                        <a:t>74</a:t>
                      </a:r>
                      <a:endParaRPr lang="en-GB" sz="1400" dirty="0"/>
                    </a:p>
                  </a:txBody>
                  <a:tcPr/>
                </a:tc>
                <a:tc>
                  <a:txBody>
                    <a:bodyPr/>
                    <a:lstStyle/>
                    <a:p>
                      <a:r>
                        <a:rPr lang="en-GB" sz="1400" dirty="0" smtClean="0"/>
                        <a:t>96</a:t>
                      </a:r>
                      <a:endParaRPr lang="en-GB" sz="1400" dirty="0"/>
                    </a:p>
                  </a:txBody>
                  <a:tcPr/>
                </a:tc>
                <a:tc>
                  <a:txBody>
                    <a:bodyPr/>
                    <a:lstStyle/>
                    <a:p>
                      <a:r>
                        <a:rPr lang="en-GB" sz="1400" dirty="0" smtClean="0"/>
                        <a:t>42</a:t>
                      </a:r>
                      <a:endParaRPr lang="en-GB" sz="1400" dirty="0"/>
                    </a:p>
                  </a:txBody>
                  <a:tcPr/>
                </a:tc>
                <a:tc>
                  <a:txBody>
                    <a:bodyPr/>
                    <a:lstStyle/>
                    <a:p>
                      <a:r>
                        <a:rPr lang="en-GB" sz="1400" dirty="0" smtClean="0"/>
                        <a:t>17</a:t>
                      </a:r>
                      <a:endParaRPr lang="en-GB" sz="1400" dirty="0"/>
                    </a:p>
                  </a:txBody>
                  <a:tcPr/>
                </a:tc>
                <a:tc>
                  <a:txBody>
                    <a:bodyPr/>
                    <a:lstStyle/>
                    <a:p>
                      <a:r>
                        <a:rPr lang="en-GB" sz="1400" dirty="0" smtClean="0"/>
                        <a:t>18</a:t>
                      </a:r>
                      <a:endParaRPr lang="en-GB" sz="1400" dirty="0"/>
                    </a:p>
                  </a:txBody>
                  <a:tcPr/>
                </a:tc>
                <a:tc>
                  <a:txBody>
                    <a:bodyPr/>
                    <a:lstStyle/>
                    <a:p>
                      <a:r>
                        <a:rPr lang="en-GB" sz="1400" dirty="0" smtClean="0"/>
                        <a:t>15</a:t>
                      </a:r>
                      <a:endParaRPr lang="en-GB" sz="1400" dirty="0"/>
                    </a:p>
                  </a:txBody>
                  <a:tcPr/>
                </a:tc>
                <a:tc>
                  <a:txBody>
                    <a:bodyPr/>
                    <a:lstStyle/>
                    <a:p>
                      <a:r>
                        <a:rPr lang="en-GB" sz="1400" dirty="0" smtClean="0"/>
                        <a:t>50</a:t>
                      </a:r>
                      <a:endParaRPr lang="en-GB" sz="1400" dirty="0"/>
                    </a:p>
                  </a:txBody>
                  <a:tcPr/>
                </a:tc>
                <a:tc>
                  <a:txBody>
                    <a:bodyPr/>
                    <a:lstStyle/>
                    <a:p>
                      <a:r>
                        <a:rPr lang="en-GB" sz="1400" dirty="0" smtClean="0"/>
                        <a:t>3</a:t>
                      </a:r>
                      <a:endParaRPr lang="en-GB" sz="1400" dirty="0"/>
                    </a:p>
                  </a:txBody>
                  <a:tcPr/>
                </a:tc>
                <a:tc>
                  <a:txBody>
                    <a:bodyPr/>
                    <a:lstStyle/>
                    <a:p>
                      <a:r>
                        <a:rPr lang="en-GB" sz="1400" dirty="0" smtClean="0"/>
                        <a:t>23</a:t>
                      </a:r>
                      <a:endParaRPr lang="en-GB" sz="1400" dirty="0"/>
                    </a:p>
                  </a:txBody>
                  <a:tcPr/>
                </a:tc>
              </a:tr>
              <a:tr h="405035">
                <a:tc>
                  <a:txBody>
                    <a:bodyPr/>
                    <a:lstStyle/>
                    <a:p>
                      <a:r>
                        <a:rPr lang="en-GB" sz="1400" dirty="0" smtClean="0"/>
                        <a:t>Husbandmen</a:t>
                      </a:r>
                      <a:endParaRPr lang="en-GB" sz="1400" dirty="0"/>
                    </a:p>
                  </a:txBody>
                  <a:tcPr/>
                </a:tc>
                <a:tc>
                  <a:txBody>
                    <a:bodyPr/>
                    <a:lstStyle/>
                    <a:p>
                      <a:r>
                        <a:rPr lang="en-GB" sz="1400" dirty="0" smtClean="0"/>
                        <a:t>57</a:t>
                      </a:r>
                      <a:endParaRPr lang="en-GB" sz="1400" dirty="0"/>
                    </a:p>
                  </a:txBody>
                  <a:tcPr/>
                </a:tc>
                <a:tc>
                  <a:txBody>
                    <a:bodyPr/>
                    <a:lstStyle/>
                    <a:p>
                      <a:r>
                        <a:rPr lang="en-GB" sz="1400" dirty="0" smtClean="0"/>
                        <a:t>89</a:t>
                      </a:r>
                      <a:endParaRPr lang="en-GB" sz="1400" dirty="0"/>
                    </a:p>
                  </a:txBody>
                  <a:tcPr/>
                </a:tc>
                <a:tc>
                  <a:txBody>
                    <a:bodyPr/>
                    <a:lstStyle/>
                    <a:p>
                      <a:r>
                        <a:rPr lang="en-GB" sz="1400" dirty="0" smtClean="0"/>
                        <a:t>28</a:t>
                      </a:r>
                      <a:endParaRPr lang="en-GB" sz="1400" dirty="0"/>
                    </a:p>
                  </a:txBody>
                  <a:tcPr/>
                </a:tc>
                <a:tc>
                  <a:txBody>
                    <a:bodyPr/>
                    <a:lstStyle/>
                    <a:p>
                      <a:r>
                        <a:rPr lang="en-GB" sz="1400" dirty="0" smtClean="0"/>
                        <a:t>4</a:t>
                      </a:r>
                      <a:endParaRPr lang="en-GB" sz="1400" dirty="0"/>
                    </a:p>
                  </a:txBody>
                  <a:tcPr/>
                </a:tc>
                <a:tc>
                  <a:txBody>
                    <a:bodyPr/>
                    <a:lstStyle/>
                    <a:p>
                      <a:r>
                        <a:rPr lang="en-GB" sz="1400" dirty="0" smtClean="0"/>
                        <a:t>4</a:t>
                      </a:r>
                      <a:endParaRPr lang="en-GB" sz="1400" dirty="0"/>
                    </a:p>
                  </a:txBody>
                  <a:tcPr/>
                </a:tc>
                <a:tc>
                  <a:txBody>
                    <a:bodyPr/>
                    <a:lstStyle/>
                    <a:p>
                      <a:r>
                        <a:rPr lang="en-GB" sz="1400" dirty="0" smtClean="0"/>
                        <a:t>0</a:t>
                      </a:r>
                      <a:endParaRPr lang="en-GB" sz="1400" dirty="0"/>
                    </a:p>
                  </a:txBody>
                  <a:tcPr/>
                </a:tc>
                <a:tc>
                  <a:txBody>
                    <a:bodyPr/>
                    <a:lstStyle/>
                    <a:p>
                      <a:r>
                        <a:rPr lang="en-GB" sz="1400" dirty="0" smtClean="0"/>
                        <a:t>16</a:t>
                      </a:r>
                      <a:endParaRPr lang="en-GB" sz="1400" dirty="0"/>
                    </a:p>
                  </a:txBody>
                  <a:tcPr/>
                </a:tc>
                <a:tc>
                  <a:txBody>
                    <a:bodyPr/>
                    <a:lstStyle/>
                    <a:p>
                      <a:r>
                        <a:rPr lang="en-GB" sz="1400" dirty="0" smtClean="0"/>
                        <a:t>0</a:t>
                      </a:r>
                      <a:endParaRPr lang="en-GB" sz="1400" dirty="0"/>
                    </a:p>
                  </a:txBody>
                  <a:tcPr/>
                </a:tc>
                <a:tc>
                  <a:txBody>
                    <a:bodyPr/>
                    <a:lstStyle/>
                    <a:p>
                      <a:r>
                        <a:rPr lang="en-GB" sz="1400" dirty="0" smtClean="0"/>
                        <a:t>2</a:t>
                      </a:r>
                      <a:endParaRPr lang="en-GB" sz="1400" dirty="0"/>
                    </a:p>
                  </a:txBody>
                  <a:tcPr/>
                </a:tc>
              </a:tr>
              <a:tr h="413335">
                <a:tc>
                  <a:txBody>
                    <a:bodyPr/>
                    <a:lstStyle/>
                    <a:p>
                      <a:r>
                        <a:rPr lang="en-GB" sz="1400" dirty="0" smtClean="0"/>
                        <a:t>Labourers</a:t>
                      </a:r>
                      <a:endParaRPr lang="en-GB" sz="1400" dirty="0"/>
                    </a:p>
                  </a:txBody>
                  <a:tcPr/>
                </a:tc>
                <a:tc>
                  <a:txBody>
                    <a:bodyPr/>
                    <a:lstStyle/>
                    <a:p>
                      <a:r>
                        <a:rPr lang="en-GB" sz="1400" dirty="0" smtClean="0"/>
                        <a:t>79</a:t>
                      </a:r>
                      <a:endParaRPr lang="en-GB" sz="1400" dirty="0"/>
                    </a:p>
                  </a:txBody>
                  <a:tcPr/>
                </a:tc>
                <a:tc>
                  <a:txBody>
                    <a:bodyPr/>
                    <a:lstStyle/>
                    <a:p>
                      <a:r>
                        <a:rPr lang="en-GB" sz="1400" dirty="0" smtClean="0"/>
                        <a:t>89</a:t>
                      </a:r>
                      <a:endParaRPr lang="en-GB" sz="1400" dirty="0"/>
                    </a:p>
                  </a:txBody>
                  <a:tcPr/>
                </a:tc>
                <a:tc>
                  <a:txBody>
                    <a:bodyPr/>
                    <a:lstStyle/>
                    <a:p>
                      <a:r>
                        <a:rPr lang="en-GB" sz="1400" dirty="0" smtClean="0"/>
                        <a:t>43</a:t>
                      </a:r>
                      <a:endParaRPr lang="en-GB" sz="1400" dirty="0"/>
                    </a:p>
                  </a:txBody>
                  <a:tcPr/>
                </a:tc>
                <a:tc>
                  <a:txBody>
                    <a:bodyPr/>
                    <a:lstStyle/>
                    <a:p>
                      <a:r>
                        <a:rPr lang="en-GB" sz="1400" dirty="0" smtClean="0"/>
                        <a:t>4</a:t>
                      </a:r>
                      <a:endParaRPr lang="en-GB" sz="1400" dirty="0"/>
                    </a:p>
                  </a:txBody>
                  <a:tcPr/>
                </a:tc>
                <a:tc>
                  <a:txBody>
                    <a:bodyPr/>
                    <a:lstStyle/>
                    <a:p>
                      <a:r>
                        <a:rPr lang="en-GB" sz="1400" dirty="0" smtClean="0"/>
                        <a:t>0</a:t>
                      </a:r>
                      <a:endParaRPr lang="en-GB" sz="1400" dirty="0"/>
                    </a:p>
                  </a:txBody>
                  <a:tcPr/>
                </a:tc>
                <a:tc>
                  <a:txBody>
                    <a:bodyPr/>
                    <a:lstStyle/>
                    <a:p>
                      <a:r>
                        <a:rPr lang="en-GB" sz="1400" dirty="0" smtClean="0"/>
                        <a:t>4</a:t>
                      </a:r>
                      <a:endParaRPr lang="en-GB" sz="1400" dirty="0"/>
                    </a:p>
                  </a:txBody>
                  <a:tcPr/>
                </a:tc>
                <a:tc>
                  <a:txBody>
                    <a:bodyPr/>
                    <a:lstStyle/>
                    <a:p>
                      <a:r>
                        <a:rPr lang="en-GB" sz="1400" dirty="0" smtClean="0"/>
                        <a:t>18</a:t>
                      </a:r>
                      <a:endParaRPr lang="en-GB" sz="1400" dirty="0"/>
                    </a:p>
                  </a:txBody>
                  <a:tcPr/>
                </a:tc>
                <a:tc>
                  <a:txBody>
                    <a:bodyPr/>
                    <a:lstStyle/>
                    <a:p>
                      <a:r>
                        <a:rPr lang="en-GB" sz="1400" dirty="0" smtClean="0"/>
                        <a:t>4</a:t>
                      </a:r>
                      <a:endParaRPr lang="en-GB" sz="1400" dirty="0"/>
                    </a:p>
                  </a:txBody>
                  <a:tcPr/>
                </a:tc>
                <a:tc>
                  <a:txBody>
                    <a:bodyPr/>
                    <a:lstStyle/>
                    <a:p>
                      <a:r>
                        <a:rPr lang="en-GB" sz="1400" dirty="0" smtClean="0"/>
                        <a:t>0</a:t>
                      </a:r>
                      <a:endParaRPr lang="en-GB" sz="1400" dirty="0"/>
                    </a:p>
                  </a:txBody>
                  <a:tcPr/>
                </a:tc>
              </a:tr>
              <a:tr h="468668">
                <a:tc>
                  <a:txBody>
                    <a:bodyPr/>
                    <a:lstStyle/>
                    <a:p>
                      <a:r>
                        <a:rPr lang="en-GB" sz="1400" dirty="0" smtClean="0"/>
                        <a:t>Widows/Spinsters</a:t>
                      </a:r>
                      <a:endParaRPr lang="en-GB" sz="1400" dirty="0"/>
                    </a:p>
                  </a:txBody>
                  <a:tcPr/>
                </a:tc>
                <a:tc>
                  <a:txBody>
                    <a:bodyPr/>
                    <a:lstStyle/>
                    <a:p>
                      <a:r>
                        <a:rPr lang="en-GB" sz="1400" dirty="0" smtClean="0"/>
                        <a:t>66</a:t>
                      </a:r>
                      <a:endParaRPr lang="en-GB" sz="1400" dirty="0"/>
                    </a:p>
                  </a:txBody>
                  <a:tcPr/>
                </a:tc>
                <a:tc>
                  <a:txBody>
                    <a:bodyPr/>
                    <a:lstStyle/>
                    <a:p>
                      <a:r>
                        <a:rPr lang="en-GB" sz="1400" dirty="0" smtClean="0"/>
                        <a:t>89</a:t>
                      </a:r>
                      <a:endParaRPr lang="en-GB" sz="1400" dirty="0"/>
                    </a:p>
                  </a:txBody>
                  <a:tcPr/>
                </a:tc>
                <a:tc>
                  <a:txBody>
                    <a:bodyPr/>
                    <a:lstStyle/>
                    <a:p>
                      <a:r>
                        <a:rPr lang="en-GB" sz="1400" dirty="0" smtClean="0"/>
                        <a:t>33</a:t>
                      </a:r>
                      <a:endParaRPr lang="en-GB" sz="1400" dirty="0"/>
                    </a:p>
                  </a:txBody>
                  <a:tcPr/>
                </a:tc>
                <a:tc>
                  <a:txBody>
                    <a:bodyPr/>
                    <a:lstStyle/>
                    <a:p>
                      <a:r>
                        <a:rPr lang="en-GB" sz="1400" dirty="0" smtClean="0"/>
                        <a:t>18</a:t>
                      </a:r>
                      <a:endParaRPr lang="en-GB" sz="1400" dirty="0"/>
                    </a:p>
                  </a:txBody>
                  <a:tcPr/>
                </a:tc>
                <a:tc>
                  <a:txBody>
                    <a:bodyPr/>
                    <a:lstStyle/>
                    <a:p>
                      <a:r>
                        <a:rPr lang="en-GB" sz="1400" dirty="0" smtClean="0"/>
                        <a:t>13</a:t>
                      </a:r>
                      <a:endParaRPr lang="en-GB" sz="1400" dirty="0"/>
                    </a:p>
                  </a:txBody>
                  <a:tcPr/>
                </a:tc>
                <a:tc>
                  <a:txBody>
                    <a:bodyPr/>
                    <a:lstStyle/>
                    <a:p>
                      <a:r>
                        <a:rPr lang="en-GB" sz="1400" dirty="0" smtClean="0"/>
                        <a:t>12</a:t>
                      </a:r>
                      <a:endParaRPr lang="en-GB" sz="1400" dirty="0"/>
                    </a:p>
                  </a:txBody>
                  <a:tcPr/>
                </a:tc>
                <a:tc>
                  <a:txBody>
                    <a:bodyPr/>
                    <a:lstStyle/>
                    <a:p>
                      <a:r>
                        <a:rPr lang="en-GB" sz="1400" dirty="0" smtClean="0"/>
                        <a:t>46</a:t>
                      </a:r>
                      <a:endParaRPr lang="en-GB" sz="1400" dirty="0"/>
                    </a:p>
                  </a:txBody>
                  <a:tcPr/>
                </a:tc>
                <a:tc>
                  <a:txBody>
                    <a:bodyPr/>
                    <a:lstStyle/>
                    <a:p>
                      <a:r>
                        <a:rPr lang="en-GB" sz="1400" dirty="0" smtClean="0"/>
                        <a:t>4</a:t>
                      </a:r>
                      <a:endParaRPr lang="en-GB" sz="1400" dirty="0"/>
                    </a:p>
                  </a:txBody>
                  <a:tcPr/>
                </a:tc>
                <a:tc>
                  <a:txBody>
                    <a:bodyPr/>
                    <a:lstStyle/>
                    <a:p>
                      <a:r>
                        <a:rPr lang="en-GB" sz="1400" dirty="0" smtClean="0"/>
                        <a:t>37</a:t>
                      </a:r>
                      <a:endParaRPr lang="en-GB" sz="1400" dirty="0"/>
                    </a:p>
                  </a:txBody>
                  <a:tcPr/>
                </a:tc>
              </a:tr>
              <a:tr h="383730">
                <a:tc>
                  <a:txBody>
                    <a:bodyPr/>
                    <a:lstStyle/>
                    <a:p>
                      <a:r>
                        <a:rPr lang="en-GB" sz="1400" dirty="0" smtClean="0"/>
                        <a:t>Other trades</a:t>
                      </a:r>
                      <a:endParaRPr lang="en-GB" sz="1400" dirty="0"/>
                    </a:p>
                  </a:txBody>
                  <a:tcPr/>
                </a:tc>
                <a:tc>
                  <a:txBody>
                    <a:bodyPr/>
                    <a:lstStyle/>
                    <a:p>
                      <a:r>
                        <a:rPr lang="en-GB" sz="1400" dirty="0" smtClean="0"/>
                        <a:t>82</a:t>
                      </a:r>
                      <a:endParaRPr lang="en-GB" sz="1400" dirty="0"/>
                    </a:p>
                  </a:txBody>
                  <a:tcPr/>
                </a:tc>
                <a:tc>
                  <a:txBody>
                    <a:bodyPr/>
                    <a:lstStyle/>
                    <a:p>
                      <a:r>
                        <a:rPr lang="en-GB" sz="1400" dirty="0" smtClean="0"/>
                        <a:t>88</a:t>
                      </a:r>
                      <a:endParaRPr lang="en-GB" sz="1400" dirty="0"/>
                    </a:p>
                  </a:txBody>
                  <a:tcPr/>
                </a:tc>
                <a:tc>
                  <a:txBody>
                    <a:bodyPr/>
                    <a:lstStyle/>
                    <a:p>
                      <a:r>
                        <a:rPr lang="en-GB" sz="1400" dirty="0" smtClean="0"/>
                        <a:t>50</a:t>
                      </a:r>
                      <a:endParaRPr lang="en-GB" sz="1400" dirty="0"/>
                    </a:p>
                  </a:txBody>
                  <a:tcPr/>
                </a:tc>
                <a:tc>
                  <a:txBody>
                    <a:bodyPr/>
                    <a:lstStyle/>
                    <a:p>
                      <a:r>
                        <a:rPr lang="en-GB" sz="1400" dirty="0" smtClean="0"/>
                        <a:t>32</a:t>
                      </a:r>
                      <a:endParaRPr lang="en-GB" sz="1400" dirty="0"/>
                    </a:p>
                  </a:txBody>
                  <a:tcPr/>
                </a:tc>
                <a:tc>
                  <a:txBody>
                    <a:bodyPr/>
                    <a:lstStyle/>
                    <a:p>
                      <a:r>
                        <a:rPr lang="en-GB" sz="1400" dirty="0" smtClean="0"/>
                        <a:t>29</a:t>
                      </a:r>
                      <a:endParaRPr lang="en-GB" sz="1400" dirty="0"/>
                    </a:p>
                  </a:txBody>
                  <a:tcPr/>
                </a:tc>
                <a:tc>
                  <a:txBody>
                    <a:bodyPr/>
                    <a:lstStyle/>
                    <a:p>
                      <a:r>
                        <a:rPr lang="en-GB" sz="1400" dirty="0" smtClean="0"/>
                        <a:t>32</a:t>
                      </a:r>
                      <a:endParaRPr lang="en-GB" sz="1400" dirty="0"/>
                    </a:p>
                  </a:txBody>
                  <a:tcPr/>
                </a:tc>
                <a:tc>
                  <a:txBody>
                    <a:bodyPr/>
                    <a:lstStyle/>
                    <a:p>
                      <a:r>
                        <a:rPr lang="en-GB" sz="1400" dirty="0" smtClean="0"/>
                        <a:t>61</a:t>
                      </a:r>
                      <a:endParaRPr lang="en-GB" sz="1400" dirty="0"/>
                    </a:p>
                  </a:txBody>
                  <a:tcPr/>
                </a:tc>
                <a:tc>
                  <a:txBody>
                    <a:bodyPr/>
                    <a:lstStyle/>
                    <a:p>
                      <a:r>
                        <a:rPr lang="en-GB" sz="1400" dirty="0" smtClean="0"/>
                        <a:t>11</a:t>
                      </a:r>
                      <a:endParaRPr lang="en-GB" sz="1400" dirty="0"/>
                    </a:p>
                  </a:txBody>
                  <a:tcPr/>
                </a:tc>
                <a:tc>
                  <a:txBody>
                    <a:bodyPr/>
                    <a:lstStyle/>
                    <a:p>
                      <a:r>
                        <a:rPr lang="en-GB" sz="1400" dirty="0" smtClean="0"/>
                        <a:t>46</a:t>
                      </a:r>
                      <a:endParaRPr lang="en-GB" sz="1400" dirty="0"/>
                    </a:p>
                  </a:txBody>
                  <a:tcPr/>
                </a:tc>
              </a:tr>
              <a:tr h="354405">
                <a:tc>
                  <a:txBody>
                    <a:bodyPr/>
                    <a:lstStyle/>
                    <a:p>
                      <a:r>
                        <a:rPr lang="en-GB" sz="1400" dirty="0" smtClean="0"/>
                        <a:t>Unknown</a:t>
                      </a:r>
                      <a:endParaRPr lang="en-GB" sz="1400" dirty="0"/>
                    </a:p>
                  </a:txBody>
                  <a:tcPr/>
                </a:tc>
                <a:tc>
                  <a:txBody>
                    <a:bodyPr/>
                    <a:lstStyle/>
                    <a:p>
                      <a:r>
                        <a:rPr lang="en-GB" sz="1400" dirty="0" smtClean="0"/>
                        <a:t>70</a:t>
                      </a:r>
                      <a:endParaRPr lang="en-GB" sz="1400" dirty="0"/>
                    </a:p>
                  </a:txBody>
                  <a:tcPr/>
                </a:tc>
                <a:tc>
                  <a:txBody>
                    <a:bodyPr/>
                    <a:lstStyle/>
                    <a:p>
                      <a:r>
                        <a:rPr lang="en-GB" sz="1400" dirty="0" smtClean="0"/>
                        <a:t>88</a:t>
                      </a:r>
                      <a:endParaRPr lang="en-GB" sz="1400" dirty="0"/>
                    </a:p>
                  </a:txBody>
                  <a:tcPr/>
                </a:tc>
                <a:tc>
                  <a:txBody>
                    <a:bodyPr/>
                    <a:lstStyle/>
                    <a:p>
                      <a:r>
                        <a:rPr lang="en-GB" sz="1400" dirty="0" smtClean="0"/>
                        <a:t>27</a:t>
                      </a:r>
                      <a:endParaRPr lang="en-GB" sz="1400" dirty="0"/>
                    </a:p>
                  </a:txBody>
                  <a:tcPr/>
                </a:tc>
                <a:tc>
                  <a:txBody>
                    <a:bodyPr/>
                    <a:lstStyle/>
                    <a:p>
                      <a:r>
                        <a:rPr lang="en-GB" sz="1400" dirty="0" smtClean="0"/>
                        <a:t>17</a:t>
                      </a:r>
                      <a:endParaRPr lang="en-GB" sz="1400" dirty="0"/>
                    </a:p>
                  </a:txBody>
                  <a:tcPr/>
                </a:tc>
                <a:tc>
                  <a:txBody>
                    <a:bodyPr/>
                    <a:lstStyle/>
                    <a:p>
                      <a:r>
                        <a:rPr lang="en-GB" sz="1400" dirty="0" smtClean="0"/>
                        <a:t>14</a:t>
                      </a:r>
                      <a:endParaRPr lang="en-GB" sz="1400" dirty="0"/>
                    </a:p>
                  </a:txBody>
                  <a:tcPr/>
                </a:tc>
                <a:tc>
                  <a:txBody>
                    <a:bodyPr/>
                    <a:lstStyle/>
                    <a:p>
                      <a:r>
                        <a:rPr lang="en-GB" sz="1400" dirty="0" smtClean="0"/>
                        <a:t>18</a:t>
                      </a:r>
                      <a:endParaRPr lang="en-GB" sz="1400" dirty="0"/>
                    </a:p>
                  </a:txBody>
                  <a:tcPr/>
                </a:tc>
                <a:tc>
                  <a:txBody>
                    <a:bodyPr/>
                    <a:lstStyle/>
                    <a:p>
                      <a:r>
                        <a:rPr lang="en-GB" sz="1400" dirty="0" smtClean="0"/>
                        <a:t>40</a:t>
                      </a:r>
                      <a:endParaRPr lang="en-GB" sz="1400" dirty="0"/>
                    </a:p>
                  </a:txBody>
                  <a:tcPr/>
                </a:tc>
                <a:tc>
                  <a:txBody>
                    <a:bodyPr/>
                    <a:lstStyle/>
                    <a:p>
                      <a:r>
                        <a:rPr lang="en-GB" sz="1400" dirty="0" smtClean="0"/>
                        <a:t>5</a:t>
                      </a:r>
                      <a:endParaRPr lang="en-GB" sz="1400" dirty="0"/>
                    </a:p>
                  </a:txBody>
                  <a:tcPr/>
                </a:tc>
                <a:tc>
                  <a:txBody>
                    <a:bodyPr/>
                    <a:lstStyle/>
                    <a:p>
                      <a:r>
                        <a:rPr lang="en-GB" sz="1400" dirty="0" smtClean="0"/>
                        <a:t>23</a:t>
                      </a:r>
                      <a:endParaRPr lang="en-GB" sz="1400" dirty="0"/>
                    </a:p>
                  </a:txBody>
                  <a:tcPr/>
                </a:tc>
              </a:tr>
              <a:tr h="405035">
                <a:tc>
                  <a:txBody>
                    <a:bodyPr/>
                    <a:lstStyle/>
                    <a:p>
                      <a:r>
                        <a:rPr lang="en-GB" sz="1400" dirty="0" smtClean="0"/>
                        <a:t>Total</a:t>
                      </a:r>
                      <a:endParaRPr lang="en-GB" sz="1400" dirty="0"/>
                    </a:p>
                  </a:txBody>
                  <a:tcPr/>
                </a:tc>
                <a:tc>
                  <a:txBody>
                    <a:bodyPr/>
                    <a:lstStyle/>
                    <a:p>
                      <a:r>
                        <a:rPr lang="en-GB" sz="1400" dirty="0" smtClean="0"/>
                        <a:t>70</a:t>
                      </a:r>
                      <a:endParaRPr lang="en-GB" sz="1400" dirty="0"/>
                    </a:p>
                  </a:txBody>
                  <a:tcPr/>
                </a:tc>
                <a:tc>
                  <a:txBody>
                    <a:bodyPr/>
                    <a:lstStyle/>
                    <a:p>
                      <a:r>
                        <a:rPr lang="en-GB" sz="1400" dirty="0" smtClean="0"/>
                        <a:t>93</a:t>
                      </a:r>
                      <a:endParaRPr lang="en-GB" sz="1400" dirty="0"/>
                    </a:p>
                  </a:txBody>
                  <a:tcPr/>
                </a:tc>
                <a:tc>
                  <a:txBody>
                    <a:bodyPr/>
                    <a:lstStyle/>
                    <a:p>
                      <a:r>
                        <a:rPr lang="en-GB" sz="1400" dirty="0" smtClean="0"/>
                        <a:t>37</a:t>
                      </a:r>
                      <a:endParaRPr lang="en-GB" sz="1400" dirty="0"/>
                    </a:p>
                  </a:txBody>
                  <a:tcPr/>
                </a:tc>
                <a:tc>
                  <a:txBody>
                    <a:bodyPr/>
                    <a:lstStyle/>
                    <a:p>
                      <a:r>
                        <a:rPr lang="en-GB" sz="1400" dirty="0" smtClean="0"/>
                        <a:t>19</a:t>
                      </a:r>
                      <a:endParaRPr lang="en-GB" sz="1400" dirty="0"/>
                    </a:p>
                  </a:txBody>
                  <a:tcPr/>
                </a:tc>
                <a:tc>
                  <a:txBody>
                    <a:bodyPr/>
                    <a:lstStyle/>
                    <a:p>
                      <a:r>
                        <a:rPr lang="en-GB" sz="1400" dirty="0" smtClean="0"/>
                        <a:t>19</a:t>
                      </a:r>
                      <a:endParaRPr lang="en-GB" sz="1400" dirty="0"/>
                    </a:p>
                  </a:txBody>
                  <a:tcPr/>
                </a:tc>
                <a:tc>
                  <a:txBody>
                    <a:bodyPr/>
                    <a:lstStyle/>
                    <a:p>
                      <a:r>
                        <a:rPr lang="en-GB" sz="1400" dirty="0" smtClean="0"/>
                        <a:t>13</a:t>
                      </a:r>
                      <a:endParaRPr lang="en-GB" sz="1400" dirty="0"/>
                    </a:p>
                  </a:txBody>
                  <a:tcPr/>
                </a:tc>
                <a:tc>
                  <a:txBody>
                    <a:bodyPr/>
                    <a:lstStyle/>
                    <a:p>
                      <a:r>
                        <a:rPr lang="en-GB" sz="1400" dirty="0" smtClean="0"/>
                        <a:t>42</a:t>
                      </a:r>
                      <a:endParaRPr lang="en-GB" sz="1400" dirty="0"/>
                    </a:p>
                  </a:txBody>
                  <a:tcPr/>
                </a:tc>
                <a:tc>
                  <a:txBody>
                    <a:bodyPr/>
                    <a:lstStyle/>
                    <a:p>
                      <a:r>
                        <a:rPr lang="en-GB" sz="1400" dirty="0" smtClean="0"/>
                        <a:t>4</a:t>
                      </a:r>
                      <a:endParaRPr lang="en-GB" sz="1400" dirty="0"/>
                    </a:p>
                  </a:txBody>
                  <a:tcPr/>
                </a:tc>
                <a:tc>
                  <a:txBody>
                    <a:bodyPr/>
                    <a:lstStyle/>
                    <a:p>
                      <a:r>
                        <a:rPr lang="en-GB" sz="1400" dirty="0" smtClean="0"/>
                        <a:t>23</a:t>
                      </a:r>
                      <a:endParaRPr lang="en-GB" sz="1400" dirty="0"/>
                    </a:p>
                  </a:txBody>
                  <a:tcPr/>
                </a:tc>
              </a:tr>
            </a:tbl>
          </a:graphicData>
        </a:graphic>
      </p:graphicFrame>
      <p:sp>
        <p:nvSpPr>
          <p:cNvPr id="4" name="TextBox 3"/>
          <p:cNvSpPr txBox="1"/>
          <p:nvPr/>
        </p:nvSpPr>
        <p:spPr>
          <a:xfrm>
            <a:off x="467544" y="260648"/>
            <a:ext cx="8424936" cy="646331"/>
          </a:xfrm>
          <a:prstGeom prst="rect">
            <a:avLst/>
          </a:prstGeom>
          <a:noFill/>
        </p:spPr>
        <p:txBody>
          <a:bodyPr wrap="square" rtlCol="0">
            <a:spAutoFit/>
          </a:bodyPr>
          <a:lstStyle/>
          <a:p>
            <a:r>
              <a:rPr lang="en-GB" dirty="0" smtClean="0"/>
              <a:t>Lorna </a:t>
            </a:r>
            <a:r>
              <a:rPr lang="en-GB" dirty="0" err="1" smtClean="0"/>
              <a:t>Weatherill’s</a:t>
            </a:r>
            <a:r>
              <a:rPr lang="en-GB" dirty="0" smtClean="0"/>
              <a:t> analysis of social status and ownership of goods (John Brewer &amp; Roy Porter, </a:t>
            </a:r>
            <a:r>
              <a:rPr lang="en-GB" i="1" dirty="0" smtClean="0"/>
              <a:t>Consumption and the World of Goods</a:t>
            </a:r>
            <a:r>
              <a:rPr lang="en-GB" dirty="0" smtClean="0"/>
              <a:t>)</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Analysis of women's </a:t>
            </a:r>
            <a:r>
              <a:rPr lang="en-GB" dirty="0"/>
              <a:t>property holding and their consumption of </a:t>
            </a:r>
            <a:r>
              <a:rPr lang="en-GB" dirty="0" smtClean="0"/>
              <a:t>goods </a:t>
            </a:r>
            <a:r>
              <a:rPr lang="en-GB" dirty="0"/>
              <a:t>is </a:t>
            </a:r>
            <a:r>
              <a:rPr lang="en-GB" dirty="0" smtClean="0"/>
              <a:t>more </a:t>
            </a:r>
            <a:r>
              <a:rPr lang="en-GB" dirty="0"/>
              <a:t>complex than historians such as Davidoff and Hall have </a:t>
            </a:r>
            <a:r>
              <a:rPr lang="en-GB" dirty="0" smtClean="0"/>
              <a:t>painted</a:t>
            </a:r>
          </a:p>
          <a:p>
            <a:r>
              <a:rPr lang="en-GB" dirty="0" smtClean="0"/>
              <a:t>Davidoff </a:t>
            </a:r>
            <a:r>
              <a:rPr lang="en-GB" dirty="0"/>
              <a:t>and Hall </a:t>
            </a:r>
            <a:r>
              <a:rPr lang="en-GB" dirty="0" smtClean="0"/>
              <a:t>charted rise </a:t>
            </a:r>
            <a:r>
              <a:rPr lang="en-GB" dirty="0"/>
              <a:t>of the cult of domesticity </a:t>
            </a:r>
            <a:r>
              <a:rPr lang="en-GB" dirty="0" smtClean="0"/>
              <a:t>and focus on the fact </a:t>
            </a:r>
            <a:r>
              <a:rPr lang="en-GB" dirty="0"/>
              <a:t>that legally married women could own no </a:t>
            </a:r>
            <a:r>
              <a:rPr lang="en-GB" dirty="0" smtClean="0"/>
              <a:t>property </a:t>
            </a:r>
          </a:p>
          <a:p>
            <a:r>
              <a:rPr lang="en-GB" dirty="0" smtClean="0"/>
              <a:t>Recent research has </a:t>
            </a:r>
            <a:r>
              <a:rPr lang="en-GB" dirty="0"/>
              <a:t>challenged that view and uncovered a gulf between legal theory and </a:t>
            </a:r>
            <a:r>
              <a:rPr lang="en-GB" dirty="0" smtClean="0"/>
              <a:t>practice </a:t>
            </a:r>
          </a:p>
          <a:p>
            <a:r>
              <a:rPr lang="en-GB" dirty="0"/>
              <a:t>C</a:t>
            </a:r>
            <a:r>
              <a:rPr lang="en-GB" dirty="0" smtClean="0"/>
              <a:t>onsumer </a:t>
            </a:r>
            <a:r>
              <a:rPr lang="en-GB" dirty="0"/>
              <a:t>revolution/industrious revolution </a:t>
            </a:r>
            <a:r>
              <a:rPr lang="en-GB" dirty="0" smtClean="0"/>
              <a:t>brought explosion </a:t>
            </a:r>
            <a:r>
              <a:rPr lang="en-GB" dirty="0"/>
              <a:t>in the types and range of goods women and men </a:t>
            </a:r>
            <a:r>
              <a:rPr lang="en-GB" dirty="0" smtClean="0"/>
              <a:t>possessed </a:t>
            </a:r>
          </a:p>
          <a:p>
            <a:r>
              <a:rPr lang="en-GB" dirty="0" smtClean="0"/>
              <a:t>Research challenges </a:t>
            </a:r>
            <a:r>
              <a:rPr lang="en-GB" dirty="0"/>
              <a:t>previously accepted models of gender </a:t>
            </a:r>
            <a:r>
              <a:rPr lang="en-GB" dirty="0" smtClean="0"/>
              <a:t>relations</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the Law</a:t>
            </a:r>
            <a:endParaRPr lang="en-GB" dirty="0"/>
          </a:p>
        </p:txBody>
      </p:sp>
      <p:sp>
        <p:nvSpPr>
          <p:cNvPr id="3" name="Content Placeholder 2"/>
          <p:cNvSpPr>
            <a:spLocks noGrp="1"/>
          </p:cNvSpPr>
          <p:nvPr>
            <p:ph idx="1"/>
          </p:nvPr>
        </p:nvSpPr>
        <p:spPr>
          <a:xfrm>
            <a:off x="457200" y="1600200"/>
            <a:ext cx="5050904" cy="4525963"/>
          </a:xfrm>
        </p:spPr>
        <p:txBody>
          <a:bodyPr>
            <a:normAutofit lnSpcReduction="10000"/>
          </a:bodyPr>
          <a:lstStyle/>
          <a:p>
            <a:r>
              <a:rPr lang="en-GB" dirty="0" smtClean="0"/>
              <a:t>Four </a:t>
            </a:r>
            <a:r>
              <a:rPr lang="en-GB" dirty="0"/>
              <a:t>separate bodies of law administered by four different sets of </a:t>
            </a:r>
            <a:r>
              <a:rPr lang="en-GB" dirty="0" smtClean="0"/>
              <a:t>courts:</a:t>
            </a:r>
          </a:p>
          <a:p>
            <a:pPr lvl="1"/>
            <a:r>
              <a:rPr lang="en-GB" dirty="0" smtClean="0"/>
              <a:t>Common </a:t>
            </a:r>
            <a:r>
              <a:rPr lang="en-GB" dirty="0" smtClean="0"/>
              <a:t>law</a:t>
            </a:r>
            <a:endParaRPr lang="en-GB" dirty="0" smtClean="0"/>
          </a:p>
          <a:p>
            <a:pPr lvl="1"/>
            <a:r>
              <a:rPr lang="en-GB" dirty="0" smtClean="0"/>
              <a:t>Equity</a:t>
            </a:r>
            <a:endParaRPr lang="en-GB" dirty="0" smtClean="0"/>
          </a:p>
          <a:p>
            <a:pPr lvl="1"/>
            <a:r>
              <a:rPr lang="en-GB" dirty="0" smtClean="0"/>
              <a:t>Ecclesiastical </a:t>
            </a:r>
            <a:r>
              <a:rPr lang="en-GB" dirty="0" smtClean="0"/>
              <a:t>law</a:t>
            </a:r>
            <a:endParaRPr lang="en-GB" dirty="0" smtClean="0"/>
          </a:p>
          <a:p>
            <a:pPr lvl="1"/>
            <a:r>
              <a:rPr lang="en-GB" dirty="0" smtClean="0"/>
              <a:t>Maritime law </a:t>
            </a:r>
          </a:p>
          <a:p>
            <a:r>
              <a:rPr lang="en-GB" dirty="0" smtClean="0"/>
              <a:t>Jurisdictions confused </a:t>
            </a:r>
            <a:r>
              <a:rPr lang="en-GB" dirty="0"/>
              <a:t>and </a:t>
            </a:r>
            <a:r>
              <a:rPr lang="en-GB" dirty="0" smtClean="0"/>
              <a:t>overlapping</a:t>
            </a:r>
            <a:endParaRPr lang="en-GB" dirty="0"/>
          </a:p>
          <a:p>
            <a:endParaRPr lang="en-GB" dirty="0"/>
          </a:p>
        </p:txBody>
      </p:sp>
      <p:pic>
        <p:nvPicPr>
          <p:cNvPr id="4" name="Picture 3"/>
          <p:cNvPicPr>
            <a:picLocks noChangeAspect="1"/>
          </p:cNvPicPr>
          <p:nvPr/>
        </p:nvPicPr>
        <p:blipFill>
          <a:blip r:embed="rId2"/>
          <a:stretch>
            <a:fillRect/>
          </a:stretch>
        </p:blipFill>
        <p:spPr>
          <a:xfrm>
            <a:off x="5508104" y="1600199"/>
            <a:ext cx="3078088" cy="459148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the Law</a:t>
            </a:r>
            <a:endParaRPr lang="en-GB" dirty="0"/>
          </a:p>
        </p:txBody>
      </p:sp>
      <p:sp>
        <p:nvSpPr>
          <p:cNvPr id="3" name="Content Placeholder 2"/>
          <p:cNvSpPr>
            <a:spLocks noGrp="1"/>
          </p:cNvSpPr>
          <p:nvPr>
            <p:ph idx="1"/>
          </p:nvPr>
        </p:nvSpPr>
        <p:spPr>
          <a:xfrm>
            <a:off x="457200" y="1340768"/>
            <a:ext cx="5338936" cy="4968552"/>
          </a:xfrm>
        </p:spPr>
        <p:txBody>
          <a:bodyPr>
            <a:normAutofit/>
          </a:bodyPr>
          <a:lstStyle/>
          <a:p>
            <a:r>
              <a:rPr lang="en-GB" sz="3600" dirty="0" smtClean="0"/>
              <a:t>William </a:t>
            </a:r>
            <a:r>
              <a:rPr lang="en-GB" sz="3600" dirty="0"/>
              <a:t>Blackstone, 'in law husband and wife are one person and the husband is that </a:t>
            </a:r>
            <a:r>
              <a:rPr lang="en-GB" sz="3600" dirty="0" smtClean="0"/>
              <a:t>person... she </a:t>
            </a:r>
            <a:r>
              <a:rPr lang="en-GB" sz="3600" dirty="0"/>
              <a:t>is therefore called in our law a </a:t>
            </a:r>
            <a:r>
              <a:rPr lang="en-GB" sz="3600" i="1" dirty="0" err="1"/>
              <a:t>feme</a:t>
            </a:r>
            <a:r>
              <a:rPr lang="en-GB" sz="3600" i="1" dirty="0"/>
              <a:t> covert</a:t>
            </a:r>
            <a:r>
              <a:rPr lang="en-GB" sz="3600" dirty="0"/>
              <a:t>.' </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1417638"/>
            <a:ext cx="2540000" cy="34925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the Law</a:t>
            </a:r>
            <a:endParaRPr lang="en-GB" dirty="0"/>
          </a:p>
        </p:txBody>
      </p:sp>
      <p:sp>
        <p:nvSpPr>
          <p:cNvPr id="3" name="Content Placeholder 2"/>
          <p:cNvSpPr>
            <a:spLocks noGrp="1"/>
          </p:cNvSpPr>
          <p:nvPr>
            <p:ph idx="1"/>
          </p:nvPr>
        </p:nvSpPr>
        <p:spPr/>
        <p:txBody>
          <a:bodyPr>
            <a:normAutofit fontScale="70000" lnSpcReduction="20000"/>
          </a:bodyPr>
          <a:lstStyle/>
          <a:p>
            <a:r>
              <a:rPr lang="en-GB" dirty="0"/>
              <a:t>Common law recognised distinction between </a:t>
            </a:r>
            <a:r>
              <a:rPr lang="en-GB" b="1" dirty="0"/>
              <a:t>real </a:t>
            </a:r>
            <a:r>
              <a:rPr lang="en-GB" dirty="0"/>
              <a:t>property (property in land) and </a:t>
            </a:r>
            <a:r>
              <a:rPr lang="en-GB" b="1" dirty="0"/>
              <a:t>personal </a:t>
            </a:r>
            <a:r>
              <a:rPr lang="en-GB" dirty="0"/>
              <a:t>property.  Common law gave wives considerable protection with regard to real property but none at all for personal property. </a:t>
            </a:r>
          </a:p>
          <a:p>
            <a:r>
              <a:rPr lang="en-GB" dirty="0" smtClean="0"/>
              <a:t>All </a:t>
            </a:r>
            <a:r>
              <a:rPr lang="en-GB" dirty="0"/>
              <a:t>personal property belonging to a woman at marriage belonged to her husband absolutely. </a:t>
            </a:r>
          </a:p>
          <a:p>
            <a:r>
              <a:rPr lang="en-GB" dirty="0"/>
              <a:t>Exception was </a:t>
            </a:r>
            <a:r>
              <a:rPr lang="en-GB" b="1" dirty="0"/>
              <a:t>paraphernalia</a:t>
            </a:r>
            <a:r>
              <a:rPr lang="en-GB" dirty="0"/>
              <a:t>, that is the clothing and personal ornaments a woman possessed at the time of her marriage or that her husband gave her during marriage. </a:t>
            </a:r>
          </a:p>
          <a:p>
            <a:r>
              <a:rPr lang="en-GB" dirty="0"/>
              <a:t>Technically a married woman could enter no contracts in her own name but could enter into contracts in her husband's name as his agent. </a:t>
            </a:r>
          </a:p>
          <a:p>
            <a:r>
              <a:rPr lang="en-GB" dirty="0"/>
              <a:t>Under the </a:t>
            </a:r>
            <a:r>
              <a:rPr lang="en-GB" b="1" dirty="0"/>
              <a:t>law of agency</a:t>
            </a:r>
            <a:r>
              <a:rPr lang="en-GB" dirty="0"/>
              <a:t>, a woman could pledge her husband's credit with tradesmen for the supply of </a:t>
            </a:r>
            <a:r>
              <a:rPr lang="en-GB" dirty="0" smtClean="0"/>
              <a:t>necessaries</a:t>
            </a:r>
            <a:endParaRPr lang="en-GB" dirty="0"/>
          </a:p>
        </p:txBody>
      </p:sp>
    </p:spTree>
    <p:extLst>
      <p:ext uri="{BB962C8B-B14F-4D97-AF65-F5344CB8AC3E}">
        <p14:creationId xmlns:p14="http://schemas.microsoft.com/office/powerpoint/2010/main" val="226324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law in practice</a:t>
            </a:r>
            <a:endParaRPr lang="en-GB" dirty="0"/>
          </a:p>
        </p:txBody>
      </p:sp>
      <p:sp>
        <p:nvSpPr>
          <p:cNvPr id="3" name="Content Placeholder 2"/>
          <p:cNvSpPr>
            <a:spLocks noGrp="1"/>
          </p:cNvSpPr>
          <p:nvPr>
            <p:ph idx="1"/>
          </p:nvPr>
        </p:nvSpPr>
        <p:spPr>
          <a:xfrm>
            <a:off x="3851920" y="1600200"/>
            <a:ext cx="4834880" cy="4525963"/>
          </a:xfrm>
        </p:spPr>
        <p:txBody>
          <a:bodyPr>
            <a:normAutofit fontScale="70000" lnSpcReduction="20000"/>
          </a:bodyPr>
          <a:lstStyle/>
          <a:p>
            <a:r>
              <a:rPr lang="en-GB" dirty="0" smtClean="0"/>
              <a:t>Married </a:t>
            </a:r>
            <a:r>
              <a:rPr lang="en-GB" dirty="0"/>
              <a:t>women used </a:t>
            </a:r>
            <a:r>
              <a:rPr lang="en-GB" dirty="0" smtClean="0"/>
              <a:t>law </a:t>
            </a:r>
            <a:r>
              <a:rPr lang="en-GB" dirty="0"/>
              <a:t>as a strategy to evade the control of their </a:t>
            </a:r>
            <a:r>
              <a:rPr lang="en-GB" dirty="0" smtClean="0"/>
              <a:t>husbands. Margot Finn argues women could evade </a:t>
            </a:r>
            <a:r>
              <a:rPr lang="en-GB" dirty="0"/>
              <a:t>the theoretical constraints of the law. </a:t>
            </a:r>
            <a:endParaRPr lang="en-GB" dirty="0" smtClean="0"/>
          </a:p>
          <a:p>
            <a:r>
              <a:rPr lang="en-GB" dirty="0" smtClean="0"/>
              <a:t>Davidoff </a:t>
            </a:r>
            <a:r>
              <a:rPr lang="en-GB" dirty="0"/>
              <a:t>and Hall in </a:t>
            </a:r>
            <a:r>
              <a:rPr lang="en-GB" i="1" dirty="0"/>
              <a:t>Family Fortunes</a:t>
            </a:r>
            <a:r>
              <a:rPr lang="en-GB" dirty="0"/>
              <a:t> </a:t>
            </a:r>
            <a:r>
              <a:rPr lang="en-GB" dirty="0" smtClean="0"/>
              <a:t>underscore </a:t>
            </a:r>
            <a:r>
              <a:rPr lang="en-GB" dirty="0"/>
              <a:t>the limitations on women's economic opportunities before the Married Women's Property Acts </a:t>
            </a:r>
            <a:endParaRPr lang="en-GB" dirty="0" smtClean="0"/>
          </a:p>
          <a:p>
            <a:r>
              <a:rPr lang="en-GB" dirty="0" smtClean="0"/>
              <a:t>Tim </a:t>
            </a:r>
            <a:r>
              <a:rPr lang="en-GB" dirty="0"/>
              <a:t>Meldrum </a:t>
            </a:r>
            <a:r>
              <a:rPr lang="en-GB" dirty="0" smtClean="0"/>
              <a:t>argued </a:t>
            </a:r>
            <a:r>
              <a:rPr lang="en-GB" dirty="0"/>
              <a:t>that there was an increasing feminisation in the business of the consistory </a:t>
            </a:r>
            <a:r>
              <a:rPr lang="en-GB" dirty="0" smtClean="0"/>
              <a:t>court</a:t>
            </a:r>
            <a:endParaRPr lang="en-GB" dirty="0"/>
          </a:p>
        </p:txBody>
      </p:sp>
      <p:pic>
        <p:nvPicPr>
          <p:cNvPr id="4" name="Picture 3"/>
          <p:cNvPicPr>
            <a:picLocks noChangeAspect="1"/>
          </p:cNvPicPr>
          <p:nvPr/>
        </p:nvPicPr>
        <p:blipFill>
          <a:blip r:embed="rId2"/>
          <a:stretch>
            <a:fillRect/>
          </a:stretch>
        </p:blipFill>
        <p:spPr>
          <a:xfrm>
            <a:off x="1187624" y="1600200"/>
            <a:ext cx="2466975" cy="3505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law in practice</a:t>
            </a:r>
            <a:endParaRPr lang="en-GB" dirty="0"/>
          </a:p>
        </p:txBody>
      </p:sp>
      <p:sp>
        <p:nvSpPr>
          <p:cNvPr id="3" name="Content Placeholder 2"/>
          <p:cNvSpPr>
            <a:spLocks noGrp="1"/>
          </p:cNvSpPr>
          <p:nvPr>
            <p:ph idx="1"/>
          </p:nvPr>
        </p:nvSpPr>
        <p:spPr>
          <a:xfrm>
            <a:off x="457200" y="1600200"/>
            <a:ext cx="3970784" cy="3628999"/>
          </a:xfrm>
        </p:spPr>
        <p:txBody>
          <a:bodyPr>
            <a:noAutofit/>
          </a:bodyPr>
          <a:lstStyle/>
          <a:p>
            <a:r>
              <a:rPr lang="en-GB" sz="1600" b="1" dirty="0" smtClean="0"/>
              <a:t>law </a:t>
            </a:r>
            <a:r>
              <a:rPr lang="en-GB" sz="1600" b="1" dirty="0"/>
              <a:t>of </a:t>
            </a:r>
            <a:r>
              <a:rPr lang="en-GB" sz="1600" b="1" dirty="0" smtClean="0"/>
              <a:t>necessaries: </a:t>
            </a:r>
            <a:r>
              <a:rPr lang="en-GB" sz="1600" dirty="0" smtClean="0"/>
              <a:t>married </a:t>
            </a:r>
            <a:r>
              <a:rPr lang="en-GB" sz="1600" dirty="0"/>
              <a:t>women </a:t>
            </a:r>
            <a:r>
              <a:rPr lang="en-GB" sz="1600" dirty="0" smtClean="0"/>
              <a:t>could make </a:t>
            </a:r>
            <a:r>
              <a:rPr lang="en-GB" sz="1600" dirty="0"/>
              <a:t>contracts on their husbands behalf </a:t>
            </a:r>
            <a:endParaRPr lang="en-GB" sz="1600" dirty="0" smtClean="0"/>
          </a:p>
          <a:p>
            <a:r>
              <a:rPr lang="en-GB" sz="1600" dirty="0" smtClean="0"/>
              <a:t>use </a:t>
            </a:r>
            <a:r>
              <a:rPr lang="en-GB" sz="1600" dirty="0"/>
              <a:t>of the law of necessaries as an instrument of </a:t>
            </a:r>
            <a:r>
              <a:rPr lang="en-GB" sz="1600" b="1" dirty="0"/>
              <a:t>credit </a:t>
            </a:r>
            <a:endParaRPr lang="en-GB" sz="1600" b="1" dirty="0" smtClean="0"/>
          </a:p>
          <a:p>
            <a:r>
              <a:rPr lang="en-GB" sz="1600" dirty="0" smtClean="0"/>
              <a:t>actions </a:t>
            </a:r>
            <a:r>
              <a:rPr lang="en-GB" sz="1600" dirty="0"/>
              <a:t>in the </a:t>
            </a:r>
            <a:r>
              <a:rPr lang="en-GB" sz="1600" b="1" dirty="0"/>
              <a:t>court of requests </a:t>
            </a:r>
            <a:r>
              <a:rPr lang="en-GB" sz="1600" dirty="0"/>
              <a:t>and the </a:t>
            </a:r>
            <a:r>
              <a:rPr lang="en-GB" sz="1600" b="1" dirty="0"/>
              <a:t>county courts </a:t>
            </a:r>
            <a:r>
              <a:rPr lang="en-GB" sz="1600" dirty="0"/>
              <a:t>which acted as small claims </a:t>
            </a:r>
            <a:r>
              <a:rPr lang="en-GB" sz="1600" dirty="0" smtClean="0"/>
              <a:t>courts</a:t>
            </a:r>
            <a:endParaRPr lang="en-GB" sz="1600" dirty="0"/>
          </a:p>
          <a:p>
            <a:r>
              <a:rPr lang="en-GB" sz="1600" dirty="0" smtClean="0"/>
              <a:t>women </a:t>
            </a:r>
            <a:r>
              <a:rPr lang="en-GB" sz="1600" dirty="0"/>
              <a:t>made up only a small proportion of insolvent debtors </a:t>
            </a:r>
            <a:r>
              <a:rPr lang="en-GB" sz="1600" dirty="0" smtClean="0"/>
              <a:t>at Lincoln 4.7</a:t>
            </a:r>
            <a:r>
              <a:rPr lang="en-GB" sz="1600" dirty="0"/>
              <a:t>% of debtors were women, at Lancaster </a:t>
            </a:r>
            <a:r>
              <a:rPr lang="en-GB" sz="1600" dirty="0" smtClean="0"/>
              <a:t>2%</a:t>
            </a:r>
            <a:endParaRPr lang="en-GB" sz="1600" dirty="0"/>
          </a:p>
          <a:p>
            <a:r>
              <a:rPr lang="en-GB" sz="1600" dirty="0" smtClean="0"/>
              <a:t>Small </a:t>
            </a:r>
            <a:r>
              <a:rPr lang="en-GB" sz="1600" dirty="0"/>
              <a:t>traders </a:t>
            </a:r>
            <a:r>
              <a:rPr lang="en-GB" sz="1600" dirty="0" smtClean="0"/>
              <a:t>could be prosecuted </a:t>
            </a:r>
            <a:r>
              <a:rPr lang="en-GB" sz="1600" dirty="0"/>
              <a:t>for the debts of their estranged </a:t>
            </a:r>
            <a:r>
              <a:rPr lang="en-GB" sz="1600" dirty="0" smtClean="0"/>
              <a:t>wives</a:t>
            </a:r>
            <a:endParaRPr lang="en-GB" sz="1600" dirty="0"/>
          </a:p>
          <a:p>
            <a:endParaRPr lang="en-GB" sz="1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3126" y="1621938"/>
            <a:ext cx="3384277" cy="2674813"/>
          </a:xfrm>
          <a:prstGeom prst="rect">
            <a:avLst/>
          </a:prstGeom>
        </p:spPr>
      </p:pic>
    </p:spTree>
    <p:extLst>
      <p:ext uri="{BB962C8B-B14F-4D97-AF65-F5344CB8AC3E}">
        <p14:creationId xmlns:p14="http://schemas.microsoft.com/office/powerpoint/2010/main" val="3270551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Equity</a:t>
            </a:r>
            <a:endParaRPr lang="en-GB" dirty="0"/>
          </a:p>
        </p:txBody>
      </p:sp>
      <p:sp>
        <p:nvSpPr>
          <p:cNvPr id="3" name="Content Placeholder 2"/>
          <p:cNvSpPr>
            <a:spLocks noGrp="1"/>
          </p:cNvSpPr>
          <p:nvPr>
            <p:ph idx="1"/>
          </p:nvPr>
        </p:nvSpPr>
        <p:spPr>
          <a:xfrm>
            <a:off x="3923928" y="1600200"/>
            <a:ext cx="4762872" cy="4525963"/>
          </a:xfrm>
        </p:spPr>
        <p:txBody>
          <a:bodyPr>
            <a:normAutofit fontScale="62500" lnSpcReduction="20000"/>
          </a:bodyPr>
          <a:lstStyle/>
          <a:p>
            <a:r>
              <a:rPr lang="en-GB" dirty="0" smtClean="0"/>
              <a:t>Equity </a:t>
            </a:r>
            <a:r>
              <a:rPr lang="en-GB" dirty="0"/>
              <a:t>developed the trust settlement of property. Trusts enabled landowners to make provision for their wives and children after their </a:t>
            </a:r>
            <a:r>
              <a:rPr lang="en-GB" dirty="0" smtClean="0"/>
              <a:t>death </a:t>
            </a:r>
          </a:p>
          <a:p>
            <a:r>
              <a:rPr lang="en-GB" dirty="0" smtClean="0"/>
              <a:t>Court </a:t>
            </a:r>
            <a:r>
              <a:rPr lang="en-GB" dirty="0"/>
              <a:t>of Chancery allowed the creation of a special category of property, the so-called separate property or separate estate of a married </a:t>
            </a:r>
            <a:r>
              <a:rPr lang="en-GB" dirty="0" smtClean="0"/>
              <a:t>woman </a:t>
            </a:r>
          </a:p>
          <a:p>
            <a:r>
              <a:rPr lang="en-GB" dirty="0" smtClean="0"/>
              <a:t>Only </a:t>
            </a:r>
            <a:r>
              <a:rPr lang="en-GB" dirty="0"/>
              <a:t>applied to wealthy </a:t>
            </a:r>
            <a:r>
              <a:rPr lang="en-GB" dirty="0" smtClean="0"/>
              <a:t>women </a:t>
            </a:r>
            <a:r>
              <a:rPr lang="en-GB" dirty="0" smtClean="0"/>
              <a:t>(10%) as </a:t>
            </a:r>
            <a:r>
              <a:rPr lang="en-GB" dirty="0" smtClean="0"/>
              <a:t>was impractical </a:t>
            </a:r>
            <a:r>
              <a:rPr lang="en-GB" dirty="0"/>
              <a:t>to tie up small sums of money in trust </a:t>
            </a:r>
            <a:r>
              <a:rPr lang="en-GB" dirty="0" smtClean="0"/>
              <a:t>settlements</a:t>
            </a:r>
          </a:p>
          <a:p>
            <a:r>
              <a:rPr lang="en-GB" dirty="0" smtClean="0"/>
              <a:t>Amy </a:t>
            </a:r>
            <a:r>
              <a:rPr lang="en-GB" dirty="0" smtClean="0"/>
              <a:t>Erickson </a:t>
            </a:r>
            <a:r>
              <a:rPr lang="en-GB" dirty="0"/>
              <a:t>found that at least 10% of non-elite married women protected their property with </a:t>
            </a:r>
            <a:r>
              <a:rPr lang="en-GB" dirty="0" smtClean="0"/>
              <a:t>informal settlements</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417638"/>
            <a:ext cx="2952328" cy="469420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An allegorical composition with the main elements identified by lettering: on the left a doorway &quot;The high road to law&quot;, in the centre a mountain &quot;The court of Chancery&quot; from which gold coins flow, and in the right foreground a dragon labelled &quot;The monster law&quot;. 1824/8&#10;&#10;Hand-coloured etching with aquatint&#10;THIS IMAGE SHOWS A SECTION OF THE ETCHING ONLY"/>
          <p:cNvPicPr>
            <a:picLocks noChangeAspect="1" noChangeArrowheads="1"/>
          </p:cNvPicPr>
          <p:nvPr/>
        </p:nvPicPr>
        <p:blipFill>
          <a:blip r:embed="rId2" cstate="print"/>
          <a:srcRect b="14342"/>
          <a:stretch>
            <a:fillRect/>
          </a:stretch>
        </p:blipFill>
        <p:spPr bwMode="auto">
          <a:xfrm>
            <a:off x="395536" y="0"/>
            <a:ext cx="7992888" cy="5605056"/>
          </a:xfrm>
          <a:prstGeom prst="rect">
            <a:avLst/>
          </a:prstGeom>
          <a:noFill/>
        </p:spPr>
      </p:pic>
      <p:sp>
        <p:nvSpPr>
          <p:cNvPr id="5" name="Rectangle 4"/>
          <p:cNvSpPr/>
          <p:nvPr/>
        </p:nvSpPr>
        <p:spPr>
          <a:xfrm>
            <a:off x="395536" y="5589240"/>
            <a:ext cx="8568952" cy="1354217"/>
          </a:xfrm>
          <a:prstGeom prst="rect">
            <a:avLst/>
          </a:prstGeom>
        </p:spPr>
        <p:txBody>
          <a:bodyPr wrap="square">
            <a:spAutoFit/>
          </a:bodyPr>
          <a:lstStyle/>
          <a:p>
            <a:r>
              <a:rPr lang="en-GB" sz="1600" b="1" dirty="0" smtClean="0"/>
              <a:t>Law gorging on the spoils of fools &amp; rogues &amp; honest men among folly &amp; knavery producing </a:t>
            </a:r>
            <a:r>
              <a:rPr lang="en-GB" sz="1600" b="1" dirty="0" err="1" smtClean="0"/>
              <a:t>repentence</a:t>
            </a:r>
            <a:r>
              <a:rPr lang="en-GB" sz="1600" b="1" dirty="0" smtClean="0"/>
              <a:t> &amp; ruin. Or the fatal effects of legal rapacity.</a:t>
            </a:r>
          </a:p>
          <a:p>
            <a:r>
              <a:rPr lang="en-GB" sz="1600" dirty="0" smtClean="0"/>
              <a:t>On the left a doorway "The high road to law", in the centre a mountain "The court of Chancery" from which gold coins flow, and in the right foreground a dragon labelled "The monster law" </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4034</TotalTime>
  <Words>1714</Words>
  <Application>Microsoft Office PowerPoint</Application>
  <PresentationFormat>On-screen Show (4:3)</PresentationFormat>
  <Paragraphs>256</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Property and consumption</vt:lpstr>
      <vt:lpstr>Outline</vt:lpstr>
      <vt:lpstr>Women and the Law</vt:lpstr>
      <vt:lpstr>Women and the Law</vt:lpstr>
      <vt:lpstr>Women and the Law</vt:lpstr>
      <vt:lpstr>The law in practice</vt:lpstr>
      <vt:lpstr>The law in practice</vt:lpstr>
      <vt:lpstr>Equity</vt:lpstr>
      <vt:lpstr>PowerPoint Presentation</vt:lpstr>
      <vt:lpstr>Wills</vt:lpstr>
      <vt:lpstr>PowerPoint Presentation</vt:lpstr>
      <vt:lpstr>Consumption</vt:lpstr>
      <vt:lpstr>PowerPoint Presentation</vt:lpstr>
      <vt:lpstr>Historiography</vt:lpstr>
      <vt:lpstr>Average adult male earnings</vt:lpstr>
      <vt:lpstr>Women and consumption</vt:lpstr>
      <vt:lpstr>PowerPoint Presentation</vt:lpstr>
      <vt:lpstr>PowerPoint Presentation</vt:lpstr>
      <vt:lpstr>PowerPoint Presentation</vt:lpstr>
      <vt:lpstr>PowerPoint Presentation</vt:lpstr>
      <vt:lpstr>Male and female consumption</vt:lpstr>
      <vt:lpstr>PowerPoint Presentation</vt:lpstr>
      <vt:lpstr>PowerPoint Presentation</vt:lpstr>
      <vt:lpstr>Conclusions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Property and consumption</dc:title>
  <dc:creator>Sarah 1</dc:creator>
  <cp:lastModifiedBy>Richardson, Sarah</cp:lastModifiedBy>
  <cp:revision>3</cp:revision>
  <dcterms:created xsi:type="dcterms:W3CDTF">2010-10-31T12:13:07Z</dcterms:created>
  <dcterms:modified xsi:type="dcterms:W3CDTF">2018-10-31T08:37:43Z</dcterms:modified>
</cp:coreProperties>
</file>