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E034A-AABC-41E2-B7A0-B2AFCEB25F85}" type="datetimeFigureOut">
              <a:rPr lang="en-GB" smtClean="0"/>
              <a:pPr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41070-5B73-43B2-B4C8-AC5D16B1853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Prostitution and Vice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6" y="332656"/>
          <a:ext cx="7200798" cy="548640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400266"/>
                <a:gridCol w="2400266"/>
                <a:gridCol w="2400266"/>
              </a:tblGrid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Year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London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England &amp; Wales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1839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6,371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-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1841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9,409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-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1857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8,600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-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1858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7,194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27,113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1859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6,649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28,743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1860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6,940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28,927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1861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7,124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29,572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1862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5,795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28,449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1863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5,581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27,411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1864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5,689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26,802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1865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5,911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26,213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1866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5,554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24,717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1867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5,628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24,299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1868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5,678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24,311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5949280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Police Estimates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Contemporary reactions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Before </a:t>
            </a:r>
            <a:r>
              <a:rPr lang="en-GB" dirty="0"/>
              <a:t>1839 street walkers </a:t>
            </a:r>
            <a:r>
              <a:rPr lang="en-GB" dirty="0" smtClean="0"/>
              <a:t>arrested </a:t>
            </a:r>
            <a:r>
              <a:rPr lang="en-GB" dirty="0"/>
              <a:t>under vagrancy </a:t>
            </a:r>
            <a:r>
              <a:rPr lang="en-GB" dirty="0" smtClean="0"/>
              <a:t>legislation </a:t>
            </a:r>
          </a:p>
          <a:p>
            <a:r>
              <a:rPr lang="en-GB" dirty="0" smtClean="0"/>
              <a:t>In </a:t>
            </a:r>
            <a:r>
              <a:rPr lang="en-GB" dirty="0"/>
              <a:t>1839 a clause in the Police Act introduced the notion of a ‘common prostitute’ </a:t>
            </a:r>
            <a:endParaRPr lang="en-GB" dirty="0" smtClean="0"/>
          </a:p>
          <a:p>
            <a:r>
              <a:rPr lang="en-GB" dirty="0" smtClean="0"/>
              <a:t>1830s </a:t>
            </a:r>
            <a:r>
              <a:rPr lang="en-GB" dirty="0"/>
              <a:t>and 1840s witnessed </a:t>
            </a:r>
            <a:r>
              <a:rPr lang="en-GB" dirty="0" smtClean="0"/>
              <a:t>resurgence </a:t>
            </a:r>
            <a:r>
              <a:rPr lang="en-GB" dirty="0"/>
              <a:t>in public sympathy for the </a:t>
            </a:r>
            <a:r>
              <a:rPr lang="en-GB" dirty="0" smtClean="0"/>
              <a:t>prostitute</a:t>
            </a:r>
          </a:p>
          <a:p>
            <a:r>
              <a:rPr lang="en-GB" dirty="0" smtClean="0"/>
              <a:t>From 1840s social </a:t>
            </a:r>
            <a:r>
              <a:rPr lang="en-GB" dirty="0"/>
              <a:t>investigators </a:t>
            </a:r>
            <a:r>
              <a:rPr lang="en-GB" dirty="0" smtClean="0"/>
              <a:t>used new </a:t>
            </a:r>
            <a:r>
              <a:rPr lang="en-GB" dirty="0"/>
              <a:t>statistical techniques </a:t>
            </a:r>
            <a:r>
              <a:rPr lang="en-GB" dirty="0" smtClean="0"/>
              <a:t>to </a:t>
            </a:r>
            <a:r>
              <a:rPr lang="en-GB" dirty="0"/>
              <a:t>produce several detailed studies of prostitution </a:t>
            </a:r>
            <a:r>
              <a:rPr lang="en-GB" dirty="0" err="1"/>
              <a:t>eg</a:t>
            </a:r>
            <a:r>
              <a:rPr lang="en-GB" dirty="0"/>
              <a:t> William </a:t>
            </a:r>
            <a:r>
              <a:rPr lang="en-GB" dirty="0" err="1"/>
              <a:t>Tait</a:t>
            </a:r>
            <a:r>
              <a:rPr lang="en-GB" dirty="0"/>
              <a:t>, </a:t>
            </a:r>
            <a:r>
              <a:rPr lang="en-GB" i="1" dirty="0" err="1"/>
              <a:t>Magdalenism</a:t>
            </a:r>
            <a:r>
              <a:rPr lang="en-GB" i="1" dirty="0"/>
              <a:t> </a:t>
            </a:r>
            <a:r>
              <a:rPr lang="en-GB" dirty="0"/>
              <a:t>(1840), W R Greg, ‘Prostitution’ in </a:t>
            </a:r>
            <a:r>
              <a:rPr lang="en-GB" i="1" dirty="0"/>
              <a:t>Westminster Review</a:t>
            </a:r>
            <a:r>
              <a:rPr lang="en-GB" dirty="0"/>
              <a:t> (1850) and William Acton, </a:t>
            </a:r>
            <a:r>
              <a:rPr lang="en-GB" i="1" dirty="0"/>
              <a:t>Prostitution</a:t>
            </a:r>
            <a:r>
              <a:rPr lang="en-GB" dirty="0"/>
              <a:t> (1870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Contagious Diseases 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Venereal disease became a public </a:t>
            </a:r>
            <a:r>
              <a:rPr lang="en-GB" dirty="0" smtClean="0"/>
              <a:t>issue  most </a:t>
            </a:r>
            <a:r>
              <a:rPr lang="en-GB" dirty="0"/>
              <a:t>evident among the </a:t>
            </a:r>
            <a:r>
              <a:rPr lang="en-GB" dirty="0" smtClean="0"/>
              <a:t>military</a:t>
            </a:r>
          </a:p>
          <a:p>
            <a:r>
              <a:rPr lang="en-GB" dirty="0" smtClean="0"/>
              <a:t>Contagious </a:t>
            </a:r>
            <a:r>
              <a:rPr lang="en-GB" dirty="0"/>
              <a:t>Diseases Acts </a:t>
            </a:r>
            <a:r>
              <a:rPr lang="en-GB" dirty="0" smtClean="0"/>
              <a:t>passed </a:t>
            </a:r>
            <a:r>
              <a:rPr lang="en-GB" dirty="0"/>
              <a:t>in 1864 and amended in 1866 and </a:t>
            </a:r>
            <a:r>
              <a:rPr lang="en-GB" dirty="0" smtClean="0"/>
              <a:t>1869 </a:t>
            </a:r>
          </a:p>
          <a:p>
            <a:r>
              <a:rPr lang="en-GB" dirty="0" smtClean="0"/>
              <a:t>Policemen given mandate </a:t>
            </a:r>
            <a:r>
              <a:rPr lang="en-GB" dirty="0"/>
              <a:t>to identify women as common </a:t>
            </a:r>
            <a:r>
              <a:rPr lang="en-GB" dirty="0" smtClean="0"/>
              <a:t>prostitutes; submit them to fortnightly </a:t>
            </a:r>
            <a:r>
              <a:rPr lang="en-GB" dirty="0"/>
              <a:t>internal </a:t>
            </a:r>
            <a:r>
              <a:rPr lang="en-GB" dirty="0" smtClean="0"/>
              <a:t>examination; if gonorrhoea </a:t>
            </a:r>
            <a:r>
              <a:rPr lang="en-GB" dirty="0"/>
              <a:t>or syphilis </a:t>
            </a:r>
            <a:r>
              <a:rPr lang="en-GB" dirty="0" smtClean="0"/>
              <a:t>found detained women in lock hospitals for </a:t>
            </a:r>
            <a:r>
              <a:rPr lang="en-GB" dirty="0"/>
              <a:t>3-9 </a:t>
            </a:r>
            <a:r>
              <a:rPr lang="en-GB" dirty="0" smtClean="0"/>
              <a:t>months </a:t>
            </a:r>
          </a:p>
          <a:p>
            <a:r>
              <a:rPr lang="en-GB" dirty="0" smtClean="0"/>
              <a:t>Acts first </a:t>
            </a:r>
            <a:r>
              <a:rPr lang="en-GB" dirty="0"/>
              <a:t>applied to 11 garrison and port towns and then to a further 5 </a:t>
            </a:r>
            <a:r>
              <a:rPr lang="en-GB" dirty="0" smtClean="0"/>
              <a:t>districts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emonstrating women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92696"/>
            <a:ext cx="6261063" cy="372533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87625" y="4797152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Women demonstrating against Contagious Diseases Acts, </a:t>
            </a:r>
            <a:r>
              <a:rPr lang="en-GB" i="1" dirty="0" smtClean="0"/>
              <a:t>Illustrated </a:t>
            </a:r>
            <a:r>
              <a:rPr lang="en-GB" i="1" dirty="0"/>
              <a:t>London </a:t>
            </a:r>
            <a:r>
              <a:rPr lang="en-GB" i="1" dirty="0" smtClean="0"/>
              <a:t>News</a:t>
            </a:r>
            <a:r>
              <a:rPr lang="en-GB" dirty="0" smtClean="0"/>
              <a:t>, 1889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Resistance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Repealers</a:t>
            </a:r>
            <a:r>
              <a:rPr lang="en-GB" dirty="0" smtClean="0"/>
              <a:t> published </a:t>
            </a:r>
            <a:r>
              <a:rPr lang="en-GB" dirty="0"/>
              <a:t>around 520 books and pamphlets on the topic with those arguing for their retention generating a similar </a:t>
            </a:r>
            <a:r>
              <a:rPr lang="en-GB" dirty="0" smtClean="0"/>
              <a:t>number </a:t>
            </a:r>
          </a:p>
          <a:p>
            <a:r>
              <a:rPr lang="en-GB" dirty="0" smtClean="0"/>
              <a:t>The </a:t>
            </a:r>
            <a:r>
              <a:rPr lang="en-GB" dirty="0"/>
              <a:t>National Association for the Repeal of the Contagious Diseases Acts, founded in 1869 joined together provincial nonconformists </a:t>
            </a:r>
            <a:r>
              <a:rPr lang="en-GB" dirty="0" smtClean="0"/>
              <a:t>and </a:t>
            </a:r>
            <a:r>
              <a:rPr lang="en-GB" dirty="0"/>
              <a:t>metropolitan </a:t>
            </a:r>
            <a:r>
              <a:rPr lang="en-GB" dirty="0" smtClean="0"/>
              <a:t>radicals</a:t>
            </a:r>
            <a:endParaRPr lang="en-GB" dirty="0"/>
          </a:p>
          <a:p>
            <a:r>
              <a:rPr lang="en-GB" dirty="0" smtClean="0"/>
              <a:t>Ladies</a:t>
            </a:r>
            <a:r>
              <a:rPr lang="en-GB" dirty="0"/>
              <a:t>’ National  Association </a:t>
            </a:r>
            <a:r>
              <a:rPr lang="en-GB" dirty="0" smtClean="0"/>
              <a:t>also </a:t>
            </a:r>
            <a:r>
              <a:rPr lang="en-GB" dirty="0"/>
              <a:t>founded in </a:t>
            </a:r>
            <a:r>
              <a:rPr lang="en-GB" dirty="0" smtClean="0"/>
              <a:t>1869. </a:t>
            </a:r>
            <a:r>
              <a:rPr lang="en-GB" dirty="0"/>
              <a:t>Led by Josephine Butler, a feminist of strong religious convictions, the LNA gathered together women in 104 local branches by 1884.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(before 1974) portrait in watercolour, head and shoulders, copied from the 1851 drawing by George Richmond by E.H.Odell [ref. JB 2/1/2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908720"/>
            <a:ext cx="2813298" cy="4636316"/>
          </a:xfrm>
          <a:prstGeom prst="rect">
            <a:avLst/>
          </a:prstGeom>
          <a:noFill/>
        </p:spPr>
      </p:pic>
      <p:pic>
        <p:nvPicPr>
          <p:cNvPr id="27652" name="Picture 4" descr="http://farm4.static.flickr.com/3616/3492488610_2740fceaa5.jpg"/>
          <p:cNvPicPr>
            <a:picLocks noChangeAspect="1" noChangeArrowheads="1"/>
          </p:cNvPicPr>
          <p:nvPr/>
        </p:nvPicPr>
        <p:blipFill>
          <a:blip r:embed="rId3" cstate="print"/>
          <a:srcRect l="52919" r="1721"/>
          <a:stretch>
            <a:fillRect/>
          </a:stretch>
        </p:blipFill>
        <p:spPr bwMode="auto">
          <a:xfrm>
            <a:off x="1475656" y="908720"/>
            <a:ext cx="3096344" cy="41503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5445224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Josephine Butler depicted in the ‘Noble Women’ windows, Liverpool Cathedral 1910 and in a drawing of 1851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Approach of LNA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Made efforts </a:t>
            </a:r>
            <a:r>
              <a:rPr lang="en-GB" dirty="0"/>
              <a:t>to ‘protect’ working class women but </a:t>
            </a:r>
            <a:r>
              <a:rPr lang="en-GB" dirty="0" smtClean="0"/>
              <a:t>also empowered them </a:t>
            </a:r>
          </a:p>
          <a:p>
            <a:r>
              <a:rPr lang="en-GB" dirty="0" smtClean="0"/>
              <a:t>Formed </a:t>
            </a:r>
            <a:r>
              <a:rPr lang="en-GB" dirty="0"/>
              <a:t>alliances with working class men who perceived </a:t>
            </a:r>
            <a:r>
              <a:rPr lang="en-GB" dirty="0" smtClean="0"/>
              <a:t>Acts </a:t>
            </a:r>
            <a:r>
              <a:rPr lang="en-GB" dirty="0"/>
              <a:t>as </a:t>
            </a:r>
            <a:r>
              <a:rPr lang="en-GB" dirty="0" smtClean="0"/>
              <a:t>aristocratic </a:t>
            </a:r>
            <a:r>
              <a:rPr lang="en-GB" dirty="0"/>
              <a:t>sexual exploitation of poor </a:t>
            </a:r>
            <a:r>
              <a:rPr lang="en-GB" dirty="0" smtClean="0"/>
              <a:t>girls </a:t>
            </a:r>
          </a:p>
          <a:p>
            <a:r>
              <a:rPr lang="en-GB" dirty="0" smtClean="0"/>
              <a:t>Butler </a:t>
            </a:r>
            <a:r>
              <a:rPr lang="en-GB" dirty="0"/>
              <a:t>frequently presented the Acts as a ‘slave code’ imposed on women drawing a close parallel with the abolition of slavery. </a:t>
            </a:r>
            <a:endParaRPr lang="en-GB" dirty="0" smtClean="0"/>
          </a:p>
          <a:p>
            <a:r>
              <a:rPr lang="en-GB" dirty="0" smtClean="0"/>
              <a:t>Male </a:t>
            </a:r>
            <a:r>
              <a:rPr lang="en-GB" dirty="0"/>
              <a:t>supporters and organisers </a:t>
            </a:r>
            <a:r>
              <a:rPr lang="en-GB" dirty="0" smtClean="0"/>
              <a:t>discouraged active </a:t>
            </a:r>
            <a:r>
              <a:rPr lang="en-GB" dirty="0"/>
              <a:t>participation of </a:t>
            </a:r>
            <a:r>
              <a:rPr lang="en-GB" dirty="0" smtClean="0"/>
              <a:t>women</a:t>
            </a:r>
            <a:r>
              <a:rPr lang="en-GB" dirty="0"/>
              <a:t> </a:t>
            </a:r>
          </a:p>
          <a:p>
            <a:r>
              <a:rPr lang="en-GB" dirty="0" smtClean="0"/>
              <a:t>1870-1885 were </a:t>
            </a:r>
            <a:r>
              <a:rPr lang="en-GB" dirty="0"/>
              <a:t>over 17,000 petitions </a:t>
            </a:r>
            <a:r>
              <a:rPr lang="en-GB" dirty="0" smtClean="0"/>
              <a:t>with </a:t>
            </a:r>
            <a:r>
              <a:rPr lang="en-GB" dirty="0"/>
              <a:t>around 2.6 million </a:t>
            </a:r>
            <a:r>
              <a:rPr lang="en-GB" dirty="0" smtClean="0"/>
              <a:t>signatures; 900 </a:t>
            </a:r>
            <a:r>
              <a:rPr lang="en-GB" dirty="0"/>
              <a:t>public meetings matched again by meetings held by their </a:t>
            </a:r>
            <a:r>
              <a:rPr lang="en-GB" dirty="0" smtClean="0"/>
              <a:t>opponents </a:t>
            </a:r>
          </a:p>
          <a:p>
            <a:r>
              <a:rPr lang="en-GB" dirty="0" smtClean="0"/>
              <a:t>Liberal </a:t>
            </a:r>
            <a:r>
              <a:rPr lang="en-GB" dirty="0"/>
              <a:t>government </a:t>
            </a:r>
            <a:r>
              <a:rPr lang="en-GB" dirty="0" smtClean="0"/>
              <a:t>suspended </a:t>
            </a:r>
            <a:r>
              <a:rPr lang="en-GB" dirty="0"/>
              <a:t>the Acts and they were repealed in </a:t>
            </a:r>
            <a:r>
              <a:rPr lang="en-GB" dirty="0" smtClean="0"/>
              <a:t>1886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‘Technologies of Power’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Judith </a:t>
            </a:r>
            <a:r>
              <a:rPr lang="en-GB" dirty="0" err="1"/>
              <a:t>Walkowitz</a:t>
            </a:r>
            <a:r>
              <a:rPr lang="en-GB" dirty="0"/>
              <a:t> argues that </a:t>
            </a:r>
            <a:r>
              <a:rPr lang="en-GB" dirty="0" smtClean="0"/>
              <a:t>‘</a:t>
            </a:r>
            <a:r>
              <a:rPr lang="en-GB" dirty="0"/>
              <a:t>technologies of power’ transformed the structure of prostitution </a:t>
            </a:r>
            <a:endParaRPr lang="en-GB" dirty="0" smtClean="0"/>
          </a:p>
          <a:p>
            <a:r>
              <a:rPr lang="en-GB" dirty="0" smtClean="0"/>
              <a:t>Lesley </a:t>
            </a:r>
            <a:r>
              <a:rPr lang="en-GB" dirty="0" err="1"/>
              <a:t>Mahood</a:t>
            </a:r>
            <a:r>
              <a:rPr lang="en-GB" dirty="0"/>
              <a:t> claims </a:t>
            </a:r>
            <a:r>
              <a:rPr lang="en-GB" dirty="0" smtClean="0"/>
              <a:t>similar </a:t>
            </a:r>
            <a:r>
              <a:rPr lang="en-GB" dirty="0"/>
              <a:t>technologies </a:t>
            </a:r>
            <a:r>
              <a:rPr lang="en-GB" dirty="0" smtClean="0"/>
              <a:t>existed in Scotland </a:t>
            </a:r>
            <a:r>
              <a:rPr lang="en-GB" dirty="0" err="1" smtClean="0"/>
              <a:t>eg</a:t>
            </a:r>
            <a:r>
              <a:rPr lang="en-GB" dirty="0" smtClean="0"/>
              <a:t> Lock Hospitals; </a:t>
            </a:r>
            <a:r>
              <a:rPr lang="en-GB" dirty="0" err="1" smtClean="0"/>
              <a:t>magdelene</a:t>
            </a:r>
            <a:r>
              <a:rPr lang="en-GB" dirty="0" smtClean="0"/>
              <a:t> asylums; police </a:t>
            </a:r>
            <a:r>
              <a:rPr lang="en-GB" dirty="0"/>
              <a:t>repression of prostitutes  </a:t>
            </a:r>
          </a:p>
          <a:p>
            <a:r>
              <a:rPr lang="en-GB" dirty="0" smtClean="0"/>
              <a:t>Moral </a:t>
            </a:r>
            <a:r>
              <a:rPr lang="en-GB" dirty="0"/>
              <a:t>reformers </a:t>
            </a:r>
            <a:r>
              <a:rPr lang="en-GB" dirty="0" smtClean="0"/>
              <a:t>created non-statutory </a:t>
            </a:r>
            <a:r>
              <a:rPr lang="en-GB" dirty="0"/>
              <a:t>female penitentiaries to entice </a:t>
            </a:r>
            <a:r>
              <a:rPr lang="en-GB" dirty="0" smtClean="0"/>
              <a:t>women </a:t>
            </a:r>
            <a:r>
              <a:rPr lang="en-GB" dirty="0"/>
              <a:t>into direct care early in their careers and </a:t>
            </a:r>
            <a:r>
              <a:rPr lang="en-GB" dirty="0" smtClean="0"/>
              <a:t>to </a:t>
            </a:r>
            <a:r>
              <a:rPr lang="en-GB" dirty="0"/>
              <a:t>supervise their moral </a:t>
            </a:r>
            <a:r>
              <a:rPr lang="en-GB" dirty="0" smtClean="0"/>
              <a:t>reformation </a:t>
            </a:r>
          </a:p>
          <a:p>
            <a:r>
              <a:rPr lang="en-GB" dirty="0" smtClean="0"/>
              <a:t>Subjected </a:t>
            </a:r>
            <a:r>
              <a:rPr lang="en-GB" dirty="0"/>
              <a:t>to moral education and industrial training and expected to conform to middle class standards of </a:t>
            </a:r>
            <a:r>
              <a:rPr lang="en-GB" dirty="0" smtClean="0"/>
              <a:t>femininity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43608" y="1988839"/>
          <a:ext cx="7056783" cy="289176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351709"/>
                <a:gridCol w="2352537"/>
                <a:gridCol w="2352537"/>
              </a:tblGrid>
              <a:tr h="432048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u="none" dirty="0"/>
                        <a:t>Disposition</a:t>
                      </a:r>
                      <a:endParaRPr lang="en-GB" sz="2000" u="non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u="none"/>
                        <a:t>Glasgow</a:t>
                      </a:r>
                      <a:endParaRPr lang="en-GB" sz="2000" u="none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u="none" dirty="0"/>
                        <a:t>Edinburgh</a:t>
                      </a:r>
                      <a:endParaRPr lang="en-GB" sz="2000" u="non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Satisfactory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40%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55%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4096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Diverted to other institutions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24%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7%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Unsatisfactory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35%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36%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2400"/>
                        <a:t>Died or sent abroad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1%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auto" hangingPunct="1">
                        <a:spcAft>
                          <a:spcPts val="0"/>
                        </a:spcAft>
                      </a:pPr>
                      <a:r>
                        <a:rPr lang="en-GB" sz="2400" dirty="0"/>
                        <a:t>2%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Disposition of Inmates Glasgow &amp; Edinburgh </a:t>
            </a:r>
            <a:r>
              <a:rPr kumimoji="0" lang="en-GB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Magdelene</a:t>
            </a:r>
            <a:r>
              <a:rPr kumimoji="0" lang="en-GB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Institutions</a:t>
            </a:r>
            <a:endParaRPr kumimoji="0" lang="en-GB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</a:t>
            </a: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</a:t>
            </a: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60" y="5013176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Satisfactory = those restored to family and friends or placed in domestic service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Other institutions = sent to House of Refuge, poorhouses, Lock hospitals, infirmaries or insane asylums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Unsatisfactory = those discharged as intractable, disobedient or insubordinate, those who absconded or those who left voluntarily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Maiden Tribute of Modern Babylon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1885 a white </a:t>
            </a:r>
            <a:r>
              <a:rPr lang="en-GB" dirty="0"/>
              <a:t>slavery scandal </a:t>
            </a:r>
            <a:r>
              <a:rPr lang="en-GB" dirty="0" smtClean="0"/>
              <a:t>was generated </a:t>
            </a:r>
            <a:r>
              <a:rPr lang="en-GB" dirty="0"/>
              <a:t>by W T Stead in the </a:t>
            </a:r>
            <a:r>
              <a:rPr lang="en-GB" i="1" dirty="0"/>
              <a:t>Pall Mall Gazette </a:t>
            </a:r>
            <a:endParaRPr lang="en-GB" i="1" dirty="0" smtClean="0"/>
          </a:p>
          <a:p>
            <a:r>
              <a:rPr lang="en-GB" dirty="0" smtClean="0"/>
              <a:t>Stead </a:t>
            </a:r>
            <a:r>
              <a:rPr lang="en-GB" dirty="0"/>
              <a:t>arranged to purchase a 13 year old girl, Eliza Armstrong from her mother and had her drugged and examined for </a:t>
            </a:r>
            <a:r>
              <a:rPr lang="en-GB" dirty="0" smtClean="0"/>
              <a:t>virginity </a:t>
            </a:r>
          </a:p>
          <a:p>
            <a:r>
              <a:rPr lang="en-GB" dirty="0" smtClean="0"/>
              <a:t>Outcry </a:t>
            </a:r>
            <a:r>
              <a:rPr lang="en-GB" dirty="0"/>
              <a:t>against the sexual exploitation of poor girls led to the foundation in 1885 of the National Vigilance Association </a:t>
            </a:r>
            <a:endParaRPr lang="en-GB" dirty="0" smtClean="0"/>
          </a:p>
          <a:p>
            <a:r>
              <a:rPr lang="en-GB" dirty="0" smtClean="0"/>
              <a:t>Criminal </a:t>
            </a:r>
            <a:r>
              <a:rPr lang="en-GB" dirty="0"/>
              <a:t>Law Amendment </a:t>
            </a:r>
            <a:r>
              <a:rPr lang="en-GB" dirty="0" smtClean="0"/>
              <a:t>Act, 1885 raised </a:t>
            </a:r>
            <a:r>
              <a:rPr lang="en-GB" dirty="0"/>
              <a:t>the age of consent from 13 to 16. </a:t>
            </a:r>
            <a:endParaRPr lang="en-GB" dirty="0" smtClean="0"/>
          </a:p>
          <a:p>
            <a:r>
              <a:rPr lang="en-GB" dirty="0" smtClean="0"/>
              <a:t>Also </a:t>
            </a:r>
            <a:r>
              <a:rPr lang="en-GB" dirty="0"/>
              <a:t>increased police powers to suppress brothels and arrest procurers of </a:t>
            </a:r>
            <a:r>
              <a:rPr lang="en-GB" dirty="0" smtClean="0"/>
              <a:t>prostitutes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GB" dirty="0"/>
              <a:t>Extent of Prostitution</a:t>
            </a:r>
          </a:p>
          <a:p>
            <a:pPr hangingPunct="0"/>
            <a:r>
              <a:rPr lang="en-GB" dirty="0" smtClean="0"/>
              <a:t>Contemporary Reactions</a:t>
            </a:r>
            <a:endParaRPr lang="en-GB" dirty="0"/>
          </a:p>
          <a:p>
            <a:pPr hangingPunct="0"/>
            <a:r>
              <a:rPr lang="en-GB" dirty="0"/>
              <a:t>Contagious Diseases Acts</a:t>
            </a:r>
          </a:p>
          <a:p>
            <a:pPr hangingPunct="0"/>
            <a:r>
              <a:rPr lang="en-GB" dirty="0"/>
              <a:t>Social Purity movements</a:t>
            </a:r>
          </a:p>
          <a:p>
            <a:pPr hangingPunct="0"/>
            <a:r>
              <a:rPr lang="en-GB" dirty="0"/>
              <a:t>Analyses</a:t>
            </a:r>
          </a:p>
          <a:p>
            <a:r>
              <a:rPr lang="en-GB" dirty="0"/>
              <a:t>Conclusion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attackingthedevil.co.uk/gallery/images/stead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0693" y="1426630"/>
            <a:ext cx="4148133" cy="2506425"/>
          </a:xfrm>
          <a:prstGeom prst="rect">
            <a:avLst/>
          </a:prstGeom>
          <a:noFill/>
        </p:spPr>
      </p:pic>
      <p:pic>
        <p:nvPicPr>
          <p:cNvPr id="31750" name="Picture 6" descr="http://www.lib.monash.edu.au/assets/images/exhibitions/fifty-books-fifty-years/photo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20"/>
            <a:ext cx="306705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Social Purity movements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Social Purity campaigners isolated </a:t>
            </a:r>
            <a:r>
              <a:rPr lang="en-GB" dirty="0"/>
              <a:t>prostitutes from working class </a:t>
            </a:r>
            <a:r>
              <a:rPr lang="en-GB" dirty="0" smtClean="0"/>
              <a:t>communities </a:t>
            </a:r>
          </a:p>
          <a:p>
            <a:r>
              <a:rPr lang="en-GB" dirty="0" smtClean="0"/>
              <a:t>By 1890s </a:t>
            </a:r>
            <a:r>
              <a:rPr lang="en-GB" dirty="0"/>
              <a:t>energies were </a:t>
            </a:r>
            <a:r>
              <a:rPr lang="en-GB" dirty="0" smtClean="0"/>
              <a:t>directed </a:t>
            </a:r>
            <a:r>
              <a:rPr lang="en-GB" dirty="0"/>
              <a:t>against </a:t>
            </a:r>
            <a:r>
              <a:rPr lang="en-GB" dirty="0" smtClean="0"/>
              <a:t>prostitutes themselves</a:t>
            </a:r>
            <a:endParaRPr lang="en-GB" dirty="0"/>
          </a:p>
          <a:p>
            <a:r>
              <a:rPr lang="en-GB" dirty="0"/>
              <a:t> </a:t>
            </a:r>
            <a:r>
              <a:rPr lang="en-GB" dirty="0" smtClean="0"/>
              <a:t>Campaigners </a:t>
            </a:r>
            <a:r>
              <a:rPr lang="en-GB" dirty="0"/>
              <a:t>against the CD Acts went on to be active in the suffrage </a:t>
            </a:r>
            <a:r>
              <a:rPr lang="en-GB" dirty="0" smtClean="0"/>
              <a:t>movement </a:t>
            </a:r>
          </a:p>
          <a:p>
            <a:r>
              <a:rPr lang="en-GB" dirty="0" smtClean="0"/>
              <a:t>Were </a:t>
            </a:r>
            <a:r>
              <a:rPr lang="en-GB" dirty="0"/>
              <a:t>specific campaigns directed towards the marriage </a:t>
            </a:r>
            <a:r>
              <a:rPr lang="en-GB" dirty="0" smtClean="0"/>
              <a:t>laws </a:t>
            </a:r>
            <a:r>
              <a:rPr lang="en-GB" dirty="0"/>
              <a:t>and </a:t>
            </a:r>
            <a:r>
              <a:rPr lang="en-GB" dirty="0" smtClean="0"/>
              <a:t>rape </a:t>
            </a:r>
            <a:r>
              <a:rPr lang="en-GB" dirty="0"/>
              <a:t>within </a:t>
            </a:r>
            <a:r>
              <a:rPr lang="en-GB" dirty="0" smtClean="0"/>
              <a:t>marriage </a:t>
            </a:r>
          </a:p>
          <a:p>
            <a:r>
              <a:rPr lang="en-GB" dirty="0" smtClean="0"/>
              <a:t>Josephine </a:t>
            </a:r>
            <a:r>
              <a:rPr lang="en-GB" dirty="0"/>
              <a:t>Butler also waged </a:t>
            </a:r>
            <a:r>
              <a:rPr lang="en-GB" dirty="0" smtClean="0"/>
              <a:t>campaigns </a:t>
            </a:r>
            <a:r>
              <a:rPr lang="en-GB" dirty="0"/>
              <a:t>against the CD Acts in India </a:t>
            </a:r>
            <a:endParaRPr lang="en-GB" dirty="0" smtClean="0"/>
          </a:p>
          <a:p>
            <a:r>
              <a:rPr lang="en-GB" dirty="0" smtClean="0"/>
              <a:t>Antoinette </a:t>
            </a:r>
            <a:r>
              <a:rPr lang="en-GB" dirty="0"/>
              <a:t>Burton </a:t>
            </a:r>
            <a:r>
              <a:rPr lang="en-GB" dirty="0" smtClean="0"/>
              <a:t>claimed Butler </a:t>
            </a:r>
            <a:r>
              <a:rPr lang="en-GB" dirty="0"/>
              <a:t>helped </a:t>
            </a:r>
            <a:r>
              <a:rPr lang="en-GB" dirty="0" smtClean="0"/>
              <a:t>shape </a:t>
            </a:r>
            <a:r>
              <a:rPr lang="en-GB" dirty="0"/>
              <a:t>a brand of maternal </a:t>
            </a:r>
            <a:r>
              <a:rPr lang="en-GB" dirty="0" smtClean="0"/>
              <a:t>imperialism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Double </a:t>
            </a:r>
            <a:r>
              <a:rPr lang="en-GB" dirty="0"/>
              <a:t>standard model: the belief that it is pardonable for men to engage in premarital or extra marital sex but a matter of grave concern for women. </a:t>
            </a:r>
            <a:r>
              <a:rPr lang="en-GB" dirty="0" smtClean="0"/>
              <a:t>Historians </a:t>
            </a:r>
            <a:r>
              <a:rPr lang="en-GB" dirty="0"/>
              <a:t>who adopt this model attempt to establish a causal model between the double standard and </a:t>
            </a:r>
            <a:r>
              <a:rPr lang="en-GB" dirty="0" smtClean="0"/>
              <a:t>prostitution</a:t>
            </a:r>
            <a:endParaRPr lang="en-GB" dirty="0"/>
          </a:p>
          <a:p>
            <a:r>
              <a:rPr lang="en-GB" dirty="0"/>
              <a:t>Oppression model: Finnegan’s study of prostitution in York typifies this model. </a:t>
            </a:r>
            <a:r>
              <a:rPr lang="en-GB" dirty="0" smtClean="0"/>
              <a:t>Argues </a:t>
            </a:r>
            <a:r>
              <a:rPr lang="en-GB" dirty="0"/>
              <a:t>that studies of prostitution frequently concentrate on the institutional aspects rather than on the prostitutes themselves and the biting poverty that drove them to prostitution. D</a:t>
            </a:r>
            <a:r>
              <a:rPr lang="en-GB" dirty="0" smtClean="0"/>
              <a:t>emonstrated </a:t>
            </a:r>
            <a:r>
              <a:rPr lang="en-GB" dirty="0"/>
              <a:t>that prostitution did not fit the double standard model of middle class demand and working class supply. Her data indicated that 73% of the men reported as associating with prostitutes belonged to the working class. </a:t>
            </a:r>
            <a:r>
              <a:rPr lang="en-GB" dirty="0" err="1" smtClean="0"/>
              <a:t>Walkowitz</a:t>
            </a:r>
            <a:r>
              <a:rPr lang="en-GB" dirty="0" smtClean="0"/>
              <a:t> </a:t>
            </a:r>
            <a:r>
              <a:rPr lang="en-GB" dirty="0"/>
              <a:t>opposes the portrayal of prostitutes as silent victims of social injustice and male </a:t>
            </a:r>
            <a:r>
              <a:rPr lang="en-GB" dirty="0" smtClean="0"/>
              <a:t>oppression </a:t>
            </a:r>
          </a:p>
          <a:p>
            <a:r>
              <a:rPr lang="en-GB" dirty="0" err="1" smtClean="0"/>
              <a:t>Problematisation</a:t>
            </a:r>
            <a:r>
              <a:rPr lang="en-GB" dirty="0" smtClean="0"/>
              <a:t> </a:t>
            </a:r>
            <a:r>
              <a:rPr lang="en-GB" dirty="0"/>
              <a:t>model locates prostitution within the larger economic, social and cultural structures of the 19</a:t>
            </a:r>
            <a:r>
              <a:rPr lang="en-GB" baseline="30000" dirty="0"/>
              <a:t>th</a:t>
            </a:r>
            <a:r>
              <a:rPr lang="en-GB" dirty="0"/>
              <a:t> century.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Empirical </a:t>
            </a:r>
            <a:r>
              <a:rPr lang="en-GB" dirty="0"/>
              <a:t>studies of prostitution </a:t>
            </a:r>
            <a:r>
              <a:rPr lang="en-GB" dirty="0" smtClean="0"/>
              <a:t>are problematic </a:t>
            </a:r>
            <a:r>
              <a:rPr lang="en-GB" dirty="0"/>
              <a:t>if they do not take into account the political, social and historical construction of the category of </a:t>
            </a:r>
            <a:r>
              <a:rPr lang="en-GB" dirty="0" smtClean="0"/>
              <a:t>prostitute </a:t>
            </a:r>
          </a:p>
          <a:p>
            <a:r>
              <a:rPr lang="en-GB" dirty="0" smtClean="0"/>
              <a:t>Definition </a:t>
            </a:r>
            <a:r>
              <a:rPr lang="en-GB" dirty="0"/>
              <a:t>of </a:t>
            </a:r>
            <a:r>
              <a:rPr lang="en-GB" dirty="0" smtClean="0"/>
              <a:t>a prostitute is contested </a:t>
            </a:r>
          </a:p>
          <a:p>
            <a:r>
              <a:rPr lang="en-GB" dirty="0" smtClean="0"/>
              <a:t>Study </a:t>
            </a:r>
            <a:r>
              <a:rPr lang="en-GB" dirty="0"/>
              <a:t>of prostitution </a:t>
            </a:r>
            <a:r>
              <a:rPr lang="en-GB" dirty="0" smtClean="0"/>
              <a:t>has </a:t>
            </a:r>
            <a:r>
              <a:rPr lang="en-GB" dirty="0"/>
              <a:t>implications for women’s historians who </a:t>
            </a:r>
            <a:r>
              <a:rPr lang="en-GB" dirty="0" smtClean="0"/>
              <a:t>alternatively </a:t>
            </a:r>
            <a:r>
              <a:rPr lang="en-GB" dirty="0"/>
              <a:t>study women as victims and the oppressed or who look for evidence of women’s </a:t>
            </a:r>
            <a:r>
              <a:rPr lang="en-GB" dirty="0" smtClean="0"/>
              <a:t>agency </a:t>
            </a:r>
          </a:p>
          <a:p>
            <a:r>
              <a:rPr lang="en-GB" dirty="0" smtClean="0"/>
              <a:t>Social </a:t>
            </a:r>
            <a:r>
              <a:rPr lang="en-GB" dirty="0"/>
              <a:t>purity campaigners </a:t>
            </a:r>
            <a:r>
              <a:rPr lang="en-GB" dirty="0" smtClean="0"/>
              <a:t>made </a:t>
            </a:r>
            <a:r>
              <a:rPr lang="en-GB" dirty="0"/>
              <a:t>links between women’s oppression and their lack of the vote </a:t>
            </a:r>
            <a:endParaRPr lang="en-GB" dirty="0" smtClean="0"/>
          </a:p>
          <a:p>
            <a:r>
              <a:rPr lang="en-GB" dirty="0" smtClean="0"/>
              <a:t>But were prostitutes mere </a:t>
            </a:r>
            <a:r>
              <a:rPr lang="en-GB" dirty="0"/>
              <a:t>bystanders in the </a:t>
            </a:r>
            <a:r>
              <a:rPr lang="en-GB" dirty="0" smtClean="0"/>
              <a:t>campaigns? 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Contemporary approaches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dirty="0"/>
              <a:t>Calvinist condemnation of the prostitute as a temptress whose sin must be suppressed</a:t>
            </a:r>
          </a:p>
          <a:p>
            <a:r>
              <a:rPr lang="en-GB" dirty="0" smtClean="0"/>
              <a:t>an </a:t>
            </a:r>
            <a:r>
              <a:rPr lang="en-GB" dirty="0"/>
              <a:t>evangelical piety seeing the prostitute as a victim of poverty and male lust as well as her own sin</a:t>
            </a:r>
          </a:p>
          <a:p>
            <a:r>
              <a:rPr lang="en-GB" dirty="0" smtClean="0"/>
              <a:t>a </a:t>
            </a:r>
            <a:r>
              <a:rPr lang="en-GB" dirty="0"/>
              <a:t>‘social science’ approach which accepted prostitution as a necessity and called for its regulation in order to safeguard public health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Representations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Missionaries </a:t>
            </a:r>
            <a:r>
              <a:rPr lang="en-GB" dirty="0"/>
              <a:t>and charity officials treated common-law wives, deserted unmarried mothers, victims of rape and street-walkers all as fallen women living in </a:t>
            </a:r>
            <a:r>
              <a:rPr lang="en-GB" dirty="0" smtClean="0"/>
              <a:t>sin </a:t>
            </a:r>
          </a:p>
          <a:p>
            <a:r>
              <a:rPr lang="en-GB" dirty="0" smtClean="0"/>
              <a:t>For the working </a:t>
            </a:r>
            <a:r>
              <a:rPr lang="en-GB" dirty="0"/>
              <a:t>class </a:t>
            </a:r>
            <a:r>
              <a:rPr lang="en-GB" dirty="0" smtClean="0"/>
              <a:t>cohabitation</a:t>
            </a:r>
            <a:r>
              <a:rPr lang="en-GB" dirty="0"/>
              <a:t>, premarital pregnancy, illegitimacy and bigamy </a:t>
            </a:r>
            <a:r>
              <a:rPr lang="en-GB" dirty="0" smtClean="0"/>
              <a:t>were common</a:t>
            </a:r>
          </a:p>
          <a:p>
            <a:r>
              <a:rPr lang="en-GB" dirty="0" smtClean="0"/>
              <a:t>Sexual </a:t>
            </a:r>
            <a:r>
              <a:rPr lang="en-GB" dirty="0"/>
              <a:t>commerce </a:t>
            </a:r>
            <a:r>
              <a:rPr lang="en-GB" dirty="0" smtClean="0"/>
              <a:t>linked </a:t>
            </a:r>
            <a:r>
              <a:rPr lang="en-GB" dirty="0"/>
              <a:t>to the conditions of women’s </a:t>
            </a:r>
            <a:r>
              <a:rPr lang="en-GB" dirty="0" smtClean="0"/>
              <a:t>work and economy</a:t>
            </a:r>
          </a:p>
          <a:p>
            <a:r>
              <a:rPr lang="en-GB" dirty="0" smtClean="0"/>
              <a:t>Prostitution </a:t>
            </a:r>
            <a:r>
              <a:rPr lang="en-GB" dirty="0"/>
              <a:t>was seasonal rising in the winter </a:t>
            </a:r>
            <a:r>
              <a:rPr lang="en-GB" dirty="0" smtClean="0"/>
              <a:t>and </a:t>
            </a:r>
            <a:r>
              <a:rPr lang="en-GB" dirty="0"/>
              <a:t>falling in the </a:t>
            </a:r>
            <a:r>
              <a:rPr lang="en-GB" dirty="0" smtClean="0"/>
              <a:t>summer</a:t>
            </a:r>
          </a:p>
          <a:p>
            <a:r>
              <a:rPr lang="en-GB" dirty="0" smtClean="0"/>
              <a:t>Prostitution </a:t>
            </a:r>
            <a:r>
              <a:rPr lang="en-GB" dirty="0"/>
              <a:t>had a certain glamorous </a:t>
            </a:r>
            <a:r>
              <a:rPr lang="en-GB" dirty="0" smtClean="0"/>
              <a:t>appeal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t3.gstatic.com/images?q=tbn:ANd9GcTEf9DearicqfHfAazzTzZbRaQGcOA3uiYrTekWSEH9iUXK7W2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3941508" cy="2952328"/>
          </a:xfrm>
          <a:prstGeom prst="rect">
            <a:avLst/>
          </a:prstGeom>
          <a:noFill/>
        </p:spPr>
      </p:pic>
      <p:pic>
        <p:nvPicPr>
          <p:cNvPr id="10246" name="Picture 6" descr="http://t2.gstatic.com/images?q=tbn:ANd9GcRl0LHdXdcF9pRSHiksCLTdEG1V-7VPGFrAkDUbL7hxyid0-xq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6543" y="381450"/>
            <a:ext cx="3839913" cy="3047550"/>
          </a:xfrm>
          <a:prstGeom prst="rect">
            <a:avLst/>
          </a:prstGeom>
          <a:noFill/>
        </p:spPr>
      </p:pic>
      <p:pic>
        <p:nvPicPr>
          <p:cNvPr id="10248" name="Picture 8" descr="http://t3.gstatic.com/images?q=tbn:ANd9GcSTve2NgbSw66GUEwTgRKO_wkQ4n78mxL4PPELjna5rfUXpf_GFr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429000"/>
            <a:ext cx="3672408" cy="296730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11560" y="3789040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Hogarth’s Harlot’s Progress, 1733</a:t>
            </a:r>
          </a:p>
          <a:p>
            <a:r>
              <a:rPr lang="en-GB" dirty="0" smtClean="0"/>
              <a:t>From procurement to death at the age of 23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data:image/jpg;base64,/9j/4AAQSkZJRgABAQAAAQABAAD/2wCEAAkGBhQSERUUExQVFBUVFhcaFhgYFxgYGRgYGhgXGBoYGBwaHCYfFxwjGhccHy8gIycpLCwtFx8xNTAqNSYrLCkBCQoKDgwOGg8PGikcHBwsKSkpKSkpLCkpKSksKSwpLCwpKSkpKSwpKSkpKSkpKSkpKSksKSwsKSksLCwsKSwpLP/AABEIAPAA0gMBIgACEQEDEQH/xAAbAAACAwEBAQAAAAAAAAAAAAAEBQIDBgEAB//EAD4QAAECBAQDBgMHAwMFAQEAAAECEQADITEEEkFRBWFxBhMigZGhMrHBFEJSctHh8CNi8QcVgjNDkrLCohb/xAAZAQADAQEBAAAAAAAAAAAAAAABAgMEAAX/xAAkEQACAgICAgICAwAAAAAAAAAAAQIRITEDEkFRE2EEcRQiMv/aAAwDAQACEQMRAD8AMwUgZE0Hwj5QWmSNojg0eBPQfIQWJZiTkOUiQNo6JI2i/u46EQtnFBkDaPDDjaCkyol3cCzgRGEGwi1PDxtBCRFgMHscBzOHp2ipOCG0HTIikQrmzkgNWCG0eThBsINWiIZKR1sIMMKNhHfso2i4DkYtYNAUjqBxhRHFYYbCBF9qcIF5DiZWZ2+Kj1ubC2phglaVpCkqCkkOCCCCORFDHOR1AqpPIRwyuQgkSY73VI7sEE7jkIiZHKCgiK1Jg2cUdzyiJlDaL+7MRWiDZ1Ak5SU3YCAZ/EWLIS/Mgt+sD8WlKEwuSwAIGwNj6i8E4fAAZSSPxHQl2YE8hE5SbNEIKrZR3Cl1DhrkgN0Zm/zEEAjMQAwNeYHP19IIXigFFnIG9gQ1n2aIzpgEtTkWpRqux9niLRUwOIU61eH7x+fSPRfOUMyq6n5x6EG6o+o8OSShPQfKGDQNgaJSf7R8oKlYlKvhjVTMB7LyiWSLMwjuaDQLKyiPd2TFt48VDeOoFlIlxaERBWJQDVQHnHJfEUH736Ryiziwy6RHu2jysWnXT05RVMxiXvAlF+DkX5Yj3USlTEmxiM7GJGr8heFipN5CU8RxkvDylzppARLSSdzslO5NgI+H9oO20zFzSpZUlAJyoB8KUvSgbMW1O0bj/VSWZ2HlzZaz/RUc6GLELpnrswHRUfJ0zFagKbcfpF4w9h1oYGcZqgEpPkHLa0GkNez3aadhJtFHugrxpU+U1ALD7quYrCzs/iEyllak5syVAJYqL0ag587RcvBzJ0wTJmVALeFIHskWs9YSVJtPRSKckfepSQoAixHziwSOcA8I43JmyUqQrwgMXABSwZjt9YNwuNStwli19G6wIx7K0SdxdMmMMI8qVFmcM8ezCG6i2DmTHPs2sECYLG8QUoQKDZm+Lyld6ptEJe1nP6RA4RlJGYEqqqnOweDuJpBms/xJA/8AaITJQBB0SGNWr011iUtmuLwhMiSFKU7tmp0eBcSD5Fm6Q/RhXQ7AUIG7uGhbi15UME+IXrCMomYLEpGdX5j849Fk+UcyqanbePRIrZ9GwU5SkJc0YaQRLmEGhZ60/eBuHzHQlgRQawcmRyA86xvR5pFZKrknzizvCTdXrHO5i0JA0gsBJMs6+8d7rn/n6R4Lffp/LR5SCWbz2hbOoT45AC3Y1Duk7lrRKXJchlP/AGkdbvHOJ4ABQZxmuNLjQj+Vi2XKaig7a/y38rGhPBzR5RDVALFqEm5Z2/eLlSCQGI6WPOBJyiAVfEkNUUVfc0V5+sdXiu9kKy+FSmYHSu+toDRwxBKQx8L6lqU38m84FEtwQSCx56Quk4dUlKytVwljUsXDv+vKHmDUFSkkMMzmn0pBaaeAAq8FnChQuCK1SSQaFr3tGWXwGSAVqwQOVRSoJYF03NNOkNeNdoDKUpCGKkhipTEg/hG5a5Nojw3jhZKZgKlKLqUKmwDNRrXjB+RyW8bNPFGkD8R4DKVhs0iR3JBcAgeIagtU9YzU7gc2UlKrqUWSlnJcV0c0j6SFBnJcM9dORgLGygQVjwEOSug0sTs1GjL29mqMqEfZvhKpUjLMdKpj3YEAWHJRNW0bnDmSVJSKqdQqBct0q0BSOHKmykzACCSoMSWIoxalT+kdEtUt0ks16KYP+v1Metw9euDBytuTbCPHmBSVJSUmgNOd9GvHc6ksnMT5nbSukRw8krS6VAVY0tq1Lxbh8HMVU5SzVtUOzfpzi8miKL5CFuSHrdyDRtHYtE3Y3rz3gb7KtmAbrWPIkzUgk1Dh6AbfrEpfQ6ITJhzOS5CEkc/EWiyaSQ9XJD3bVr2iUtLzCClIJCdeb/IvBpw75dmS/PaMUtmpOkDd2oO29Bs0BY5BHeEsfD1rtyrDLErplIUL1HV4XYpfhW9XA05BvUxNhR8+xmXvF/mV8zHouxKDnV8PxHU7x6JljuH7Y4hgElIoPupfSr67QUO1+LIAzh8rnwgEG5BYUEZDDLTm6igDULVd9NYkqY0wlKiW8QNRSlDuOVI2OD9mRS+jSjtviSW7wgi4ZIrtaLcR2wxKaicTU6AABgz35xmsV41ZgCdSNeZD2FadaxBWGY1FPwk10u1KuLfpC9F7Gcq8D2d20nkf9ZR6ExXO46qYgBUxRNf+4rltb9Yzk6U4LCoNyQOTEHX6vE0TjKDeFWZnDOSCAdCGqPaG+FC/K/Q6Rj3ACphcG5Jr1ciN6jEqmLKkm3wF6No+hd/ePlqFJLOTV7AUrY7+Y9o3vYfFBcspVdFBvkJDehf1EU4qg8+RZtyRpsSXlZxYgEptqLbVjgmBKAANKO1KxOajLKUHpX5vE8ahKUOp3I931/TrF7REgtByqSWLABtNA/OL5U/u8OpRsgKIO9SR7sIGWoqIyg2BJ2NaE6XHpAfaDFFEhErVai/RNT6kj0gc0usToK2ZhCDMWXLm5O5Jcwbi8QqUlCkfFUcwdIAw0gFddPTzhz/sySBStHDeYca7eceO8noKkUyOL4meQ2QVDlVn6anWNZhOzxUQqeozVXY/COiR8zFXDcNQBwlSd0irO5S4paGCMwOXMVKXYEn1PIQ8YJE5zb0EzZAbbQQBicDlCixykF/5tDWRJpW9n9R+kSJCnB1FfMEH5Rrg+rtGV5M3w0pya0JtQvT9oMROyjw3exY3O/8ALQL3GVxzIj02dlFrD06RV8qYVFjGdMdPiI3tFK59KO40ZvU6QmE6YuoQspNiA76W6x1HElAAFJozj4T5vE+4/RhJQywXU/Ji2g6wcJhe5AYUYH/EI/twJcEitulCYMRjCbGkRbtlGhkSlVFgHqPrA+MwoVmY10f+c4pXimuaNX1jn2sMpRqW1FLa/wAvCs5WYTFJ8aqH4jvvHYvxM7xq/MfnHoiaMmHMyygAGFi9eZa1ovlJomlCBoD5f5eLk5QA+Vw1yOV94tlYR2zzEMNCSXYuQABXaNzkZ44ZQvELSSEONSw0BB2cCBPtCy/jH/k3P6fKCZkkpU4SABSrMetaikFYmQGDs5YuGLvyO945NIErYqlzCQrMpVb63NX/AHgmTgkhnq4JZwG5kmkEjCAjKPdgGPyJ1LxYjChK8xUDWrKJYMA99o5zQFGgRaE5gkMTR2IIratj15xs/wDTvCNOmuG8CQw5qBD1a8ZmXKlpoQwBplUa0cCj/ONp2GrMmVV/003vRY3GsTc8pILWMmtxMohJAAqHBNddugvFa8J3iQ5ADDMR1Jp6n1gteHehJNtBo7dYmkWHKKudIzopAYbRk+0U0LnM9EoA9S5t1jScZxPdyiaUIABdiT/H8ox3dvyJFz94vUvuDpGac7Ro441kHwAeYBuf8+0ajBqExaBu5PmSTboIzPDZZTML/dzn/wDIh9whRJ6SvdTj5RCLLyHcmWAiuhT8gfmY5g539dTVyllKNgL+r0aOTVsjdpivQFvpAHBArOV/iU7EhtnaK2RrBpETvJw/qSY8iYwct8Ifyf8AWKp4bLkFauxNeZ84pxE8EZS4FSQToBV/OKtkqsCWupfeFeOmZlBLuARmI62ijEcYWVkICalhmCiW0JAbSsVfaFqUlKlAkkMcoSkVDU1treMy5MmlQZoMFiPCEhKQTLIdQZIyO71cJY3uS5ES4nhhOSVEICsuZBBKgE7KUSAx2Z6wDLPizDw1cEgkpXqFcyT0D9IKVJSUFCqAlyBmyu9VJUA5J1BDRSMyTVO0Zv8A26YVgKKUoLkzQpCkiwCSXoSXvtDHF8BTJAWFrSnMAXdQLh6Gwtc0rE+IcPloSZgQp0NnBc5kk1PiDEhgWtCzGcSVNCgAyCg/EGNyE5LuPhew946xsvRZKxX9TKCcrVeredj/ABoPlylnMARGY4RiVEZiFKGYhxehqWjV4TikolKAXUQ4bzNdoUP6Fc3hKMx8JudY9EsTiTnVT7x33jsJY1s+bd1Ry1g9z51tBCVgJZgaXubuTS946ZiykEJSGAHwjYVrEChbELyhilgyXapNGGhv0jZvYtUEyQlYAAcsWarkOX2SaDqYrTIxC2ZLvYqYaAG7MAPIaRw4ReUELDG7O9OlD6xbNkAAAkf8XA2dXNms8C0tCtqyH+3THdQASQzHLcbAdRXnrHfs9CymOo02blF6TmGU+FiS4LHowppA/dzCpkJUpTsGSTmcUDChhbbYU0Vy5ik7CnNia1bo0bHsDMP2hb2yXD3zpo0ZtXB1ggKASaUJBVcOAztfXeNF2GdOIWCzhDGlaKTfc19457Gej6KI6u8RlmkdCgTHMzIR9qktLQN1l/S3vCH7OGZXvZ9xsfnGn7Uys0oNfOCPkfpCOcTkND/PpEmsl4PAmlqZatwn16w04XMYqG+RMKZiCAVMzu3MAiDeHFr/AIr66RNFnoeYvHUXLAcmYrK2+Y09Ib8NwbXZJH3XdvIU9YR4PEoE5ZWVAEnxBJOzhwPC+8aeVMSgHKCSQCjZj7iLQV5M83WCE2V4gxc2LlrVLNZnHrCjj2LySjd1beJgKm/X+NDmdLypvVr81Gp9fZMZftqlkSqOlWfMdiAFD2Bgz0dDeRInHvqAdbC/M05xdh1ArvUBw/INmD619hCaZhiHdRAuwHzr010hn2UUAJ8wE5kpygkigNXbUkpA9Yzxjk1ywhkriwKiAQ7DMA4dy1jr8yfRhgcanKCK0dwhRGfmQwpsfpHzuTxJsQmYXyd4kkA/dTRJO7Csbrg2KLrlg0UDMQRY1ylvPKYs1RKcaIcVxiSlgDV81CDmLeIu9TUO+sIOIyHmApm5FZUAgpKgwSMpFQ1PnB2ExZnzDLIVmCiDemlS9G87Rl1cVzYhZFio5eQBYM/IQkO1tnKKNLwPiqEJEpiltVBsx3TUir7vBWCkd5iFqSPhTQ+tvQ+0BSuIy5iVAhJCqswpSp5WMHdlpWWUpQPxEgA1ol6vq7+0BuwNUEzEVPUx6K5i6nqdY9AAYGTIYDxVYU35BnjyJQzObNYcvlBcnDggD8tH5DSCPsySpmKWBLl3JFKPeukVc6HcWB9+4ZKXBB3+Q266wHNw81YAYDkEuQOfpGiwWHzUBYAiuwrQC7sIvVhBeWACkEqSb0Jd/SI/yFF4Q0fxrVtmUSZ8uqiw1t60eGkrjPcIOVitg5aouWBuLpPN4aT5HeJcBPdkMQAHBu/8rGYxnD/6pc+FgSTsdKXLlqRp4eVcjzhiT4Hxq1kjK4ktc1KZeZTkBO9GD+Q9GG0bXCJVJnFb5vAB4Q+Y0qDe4r11vCTguHCgRKQUJIqsl1Kd2FEh32BYc4bYbh6wRmmHKNEsHG5JsOcbF1vJln2qjQ4fihTchOtT84dYPF5xoT8/3jHT8MlafCm33gXLWqT+8Pez8kSwElQBuXcE+t4HK4ONoSMWmMuMYdS5bpuhyejCFowUxUslSkhtzej/AFgzi+MIACSHzAmvMeutOUKsRjc0tCXqM2bW+29BGCWzVxrADxPhsxKUgsQh7VZzmr66xdwrgq5lfhSa8z0284fcMlJ7sJZ1FJAdlFiDRyfOghtg5IlJADDokV61gxjZ050CYTgfdgMWLNQvTY7xekJlhlKA5WfrBRnjY+ZaF8/EIKglgah2FKuzqPxWNophEcvZZNnBSki719BfpoP+UZvt/jMsuVY5VBRDV1LHYFKVDzh5h1nKVqNU50q2cFqcm0jDdqeIrUtSFfdQSltQGWk9QHDwGxkskMXhBlGSiSHvmpypWusA4TBKTIxWUEAoS1fzH5ekW8J4iR8RUU5mAABYqAUCNteoB5QYmSokgUcuqtD+sZJyfG/o1rKMbIlKoGNaMI1fZPEq8ANCgqSAb5SkFvUCvIx1fDU2e2hLNyNK00iPDkKlzgrKMo67dK9ecM+dTGksBnZbiKRxGck0zk5Xr4h8X1PlGOxmByTlh6pWoehMaP7ME4oThT+rm2HxV9ifWOdoeGj7QuZLbKrxVvXl6xVcsfBNRyJ5eJUAEsQkW1L/ALxoOzPFlhYRlKkkH4WGUu5JfRub8oRzJZTTLTeH3YiXlVNVUJASGdnUeWpAHvAtNDzqg6aSVGmp2j0FzZyMx8Jufux6EIUYtIOUNRwLeVhrZo6pDgKsUvUm6mpSwrFMmV4UgquBp7GJDGOClIJejmnqB01hmmaEka/A4dK0IXLl5hmIzD4knKKGDsd2WWkGYF1IBIqQaaxmuzHaMySJSkjIuYVPUeIsG2IcAx9F4pxWWgJRMWkLULOHAPL2jnwxaM8pzgz5vPQEkk/0nAcMbjYQkmpViFhKHypUHVUOX+Ef+UfRON42QiSXKVGiJYBBJNmDHTXZoTyMDLQpKJbFmsQfEak+p/jQ/Bx9XbDPn7rqUTEBJA+FKRVh7Abn6mDsFOCT4kgUBTdtnrc/J47IBClOpqljcEUS9ajUU35wfxDgg7kqFCA5qTpz0i0pvwSS9laJScwSo5QVEUABJZx1f2eCsctDhnLblx6RnE4shKb+Gv1p840fAuBrnf1JtEP4RqofiOoHKAmvJzVFeDwgmku7fM/SHeB4chGg5mOSSiXm2zEAs9ABRhziQxaalKgoC7Vbe0TlbY6wgWZxGRKmnxJAauwPKKV8RmTSO5LEkpJcM183VqR3tBg5cyUVAAKcEKYAkEsRS/zpFnZzhuVLs2a0BXdAdVZORhCKzFGYQU3tq9Lf4i/HI8cs2zAo/wCV0+4bzi6fLPj3BSfKoijjKM0kkXDKHLf3EM1gVO2V4NeZM5Jv3jkbZgCelRGH7ZjLOcCqUoVVhvT00jWcMlKVPTPT8ExB70P98BgW1f8AWM329wv9XO9FJy+aGZulPeB4GX+hHhFBMxUtsrAUPhbKSkiv9iyPPlF+GxiZZbvM1gcqcxJ2NQB+0Z5c4rzHMXdA828X/qILk8NKUKWsCp1VQOCAac3EdycaayXi+o6VxWn/AE1nRyyQ2lA4tEFcSIAyp9Xp0f5wDJxWV0OlRGwWoilbDn+8XyAWzJC1ElqILjn4ozPirwVuyqZi5hNwP+L+zRXOmrP/AHCroMreghhMSzkpOztQ+m0ULw6SA0lQcE1vR3tVvSGj+hetiqZiiXBUsn8xPsIY9nwvvkfEoAnQlvCTeCJOAJTmypBD2LV2qattBnBZa1heUS0rQaFQNaFqg+tIr2tAca2HTJ4c1FzqI7CteHLl1VerWfVqx6J0LQn4YoNaoHL26RGZM8RYCruQBc+cX4XDMxFbO/SsWTEirM73/Rqf5hnJW6KKPsUYnCmpJcirOX/aG3A+HidLJX41Xd3VyqatRoD4gh5aqgOBTX6RT2XxKs4AUQ9PM7+4jXxO4mbmVNGhHZ6YQU5S1KqQOhYjcUOsN8Dw/u6lQF70qdWFoow3FCTkckihVo+3Mw0E5ISSdvEff5C3MRXqZ1gXKqW+IMape13rtWGP+7Hu0y0jMosGa4OgAMDFDkjcCnO6n82vokRp+CcDTLOa6iKk6chEZRSZTtSBeDdlw4WsBgXCee5e8NeP8aRhpKlk2FtSdBBeMxiZaekYbjyPtDZiQHpX+PCJJbArlsyau0E2dMT3izlKioJsASxLD28ofcB4jQtWpDH3fpcdIRq4SZa2P4aNV7WHlBvCJLUfKxUVHlV29hDuuuBzWYGb31SSz+RI+kajApeugDQk4PhPAlWVw1A7Mn9dTD9JGTw6hx/OsT415J8jOTpfi2cN1q8LOHAqlKSq4UtHkwIg9K84SdQWMCYYZZk1P9yVDoQ3zhpZAhPwFZlTFSbVppXaFfacZsIpSqFBc+rfMj0h12hwZEwLSPFf0gfjGF72VOQAxmSswHPK/wD7CJ14ZTzYp7LcFQnDpUEDvFA5lC58Stf00gXHdnJ5K0SykoUXBUWbXKQxepv8oO4Vje4kywoiiKvRg5LnakR//spJm5U5lkmiUpcn1q0HZVugyRgsgFEvR2AAc3A1Z4uODJNbbXaA53H2z0cIUASlqk6CzkE1gyVPK0uCdQaWbzgPBykL+MSf6SlB/D4vQ15WeF+GUVFLglUwKUss1gEJbYMYdTZLuDZiDSjF6XhGjDTpB8DrDBKbOEguBzZ7wjSRaLxRfKmshM1viQHsz5WD8yQ3RtonwjCEIpQzFXtQkfCN2BrEZXCJ84p7whKEl0o0fc7mp9Y0OAwKZVbqqf8AA0hfIs5pIx8/BLzK8arnQb9I9B8/CHMqmp336x2FJWYb/dVWRTw7EnajwVJJSll3u5u1T8oAl4hYYJ/toAztUfm8+cW4iaqpAAffRwxH0eNcoLSKRk9s9NnZnFxr/LQNIUJSy7pBsfq/WJSFE6W1vX6W9oCx00ZmBfmfSK8ap0JzNONjrgmIJnNmeWl1Hp+9o1isSVJS/wB5Sfoo+TMPKMXwvKkULhTFXJKQ7eZjXzJZSmS5+6Vq82Ufm0VMo4w5/qLdnKgPQMPW8MZPbCUCwWn2+kLMCQUZhfMD9IzGAlJCUsACc4V+YF/rCMZZNfj+JicykzPACXLNmbrYPFGLwQXMQs1P4aN/NYW8NGdBTUMstvvY39NId4EJdSRoGADsB9YyyTspfoCm4RUwE5cpSSEktbW9A/XSKuF4IJdSiCCWY1YuFEkC5rQQUMUpKkheUpIUAQwet+abD3pFE7ECXJmTZdPCopcWUAwF6G48hHSuqCss08jELQl/iTyTlUB0ND7QdwxQKSUKcOTUMQdQf0Pk8fLsDxeemonTH1fxDzBg6V2pny1JUoSyCbpTkUxvah6GEjNJ0GXE2fRZDCapO4duYgWaWxFTRaW+oivh/E++SmYBUGik/eH3kkXB+sWcakOlKg9NYrdqyNU6ZfxhLywp2Ib1FIAmHxyjTxIanI6QXg8X3ssg3Fx/9CAF4ZRRkT8csunpy9IEshSox3HkKk4lQzAZg6VZ8rpU9C4KSAXFfrACsZ+JaW1GcV8kCsartRwsYrD94A02U5bdN1J+o6HeMHgpN3gxeBhmri7eGSDmFlMwTeqRvzPpGs7NSh9nQOr9Qov7xnpOCyy3dn/S3rDfstijlKCAwLp3Y0ts715ws8o7RowkRBeHGg+sWPtEcpiLOIiUaftEQW3Pn9dItyRBaWsI44zeInnMrqfnHoqxAVnVT7x+cehRqMAMUtSSAQAwAAYAlwG5loqmElTLNQctmAq0X5WAJOVmIe5tYf4gWbPKlKIFVKJe5Av5dY9CORpOiC5jMka3gfEmg/nyi6W/iLFQ1PM84omElOwp0/eKpUZ5ybQ07NyCpTaEgfU+wjZ4+Y6zSiZR91NbWwjJ9kppCvyufaNdPlAqmmj5UpNf7XrtUxz2COgjhE5pXIoKvOsLpWFDmrELUrq4Hs30g/h0wFA2KQD6AREoOY0cKA9afzzhB3gL4FKqoBy5NdtT7UhmgUU4CSo5Un8TvUltB7tC/DMygFZT947gVA8w3tBfeAjxfd/ELAAbavXzbSIPYSnFTUjOwfu0lhSwS1OtoVcelmXh1CwXkdnYnN4mBPhqNNIe8TQkJS1UliSLBAIJL+QHMnlCLjAUcOsqVmBWkp/t8QJHvCyHhlkuC4NC5YULm7xXxiRlq3ha+xj3CMCUBwp0qYhrwRjkhVc1cwBSbA3ChyLW3jB5NHkH7OcVXKmCWE5pcwEKDscwBUCnmw843vCeKonJKApyN/qI+WS8YpKgpB8SS6Sd6h/p5x9DExMxCJssFCiAQRoWYpPQuK7ReMnElyRTOYo92vMkZWNduYg3EpUcs2XdvIjn0MCycR34ZaCk6rS2U+RLjoHg2QjJLyMSQfDoGOr6ViqaeSTVAiZxM3NlZxUCz6x847TIGHxSkpR4T4k+JmCqt6uI23EkT0hc0mWlKQSWag/5BzGE7VcZTiJiVJqQgJJZg4JNH0rDcbyFrB5HFZyhQAcy6j5PSDeDTly56Zi1E5vCp9jT2LGFPD5wIAN4azSkpp6Dz1/l4Z5OPoMpdIIAhB2c4n3kpJPxCivzC/rQ+ZjQSjS0SoRkhLiC0xcZjRUuZBoBlcQBnV+Y/OOxzEShnVTU/OPRMofM5UlTZiqpH/Jv8R0S7sLpP0Pr6x3CILUY8nHufWkErl+GhHO/y6xtcqdBWgPDJUQag/L03/WKuITwfhFz8qCCFyiGDkln5eQF4DXKJalNPlFI1dkpX1o0nYvDDXVj5D+D0huZgJnj+8sfasV9mpITJJLBvK21OsVSB/Tmq/EokHlmNYIEhtwotJH5r9W/QRyVOZKc1AM3oGHzeI4KiCk7g+rfpHpMj+oSSwSp6AUBa0TlKhqsY4PD5FKnKZPhcZgaMB4iA5J2GgDnk5krKUpVkzImDxE6APU6AAVvvAvDlKWo500BZLB3BrRr0vDfCSlrSCtix8KQzJGlAWUr+6wampM0rA3QElSTmSwsGDWRZIINnBJb+6MzxYvh6WMxKSNHBUR7OI1vE1ploKzRiATqATf6xjuNpIluD4ZiksPylTH0N+cTmU49ksPK8IyjK3p5HURPDh5icwFVpB5s59aCAZBUkUqG6xdwxB7xJVoFLPlofSMKWTUxKlPjIDO55am8bbsjjiAqSQ5LrTuTTMnm7OD1jG8ISFTHJIe7b3jW4dGQhQUKFxa4rF/JOWUalKqA7/raJpPOK5dEsteYqqClKRlfe4GunKBZWOCrF+Y/jiLONZMxdiZQmIUg2WlST0UCn6x8NxBMtSkquglJ5FJY/KPuAnGPnHbDsfNMxc6SM6VqKlJBqCalnuHf1huKSumBpmdw+IGUl2c8q9YOw/EMpGamvLzjPzkKlnKpJSQdflWOTcconaNPx3oXv7Nz2V4sDOUgBu8t+ZIJ9w46gR9Dwq3Dx8MwGOKFIW/wqBpehej0j61wvjSZiErQfCsW20rtUERDlj1GTsegxGYYgFvHCuI2EQTkjMb3OnOPR6fN8Sup+cchBz53wllPQClSzsIrUhWdmzF+rqs7NtBYUAhOUBgBZr+evOOpGVVFXFSBvoI09stnJAhAy0UQoFq1ryO37R3B4JmUsgPVINztTyhjI4WlDLmMKOEk31q9vrE5EorUJkyiEWoxUdAN/wCbRWOUBh/FcQJWGCRchudav5RFPhw1Xt7i8KOIYgz5oTqoswsAP2h1OkEpymyacqj9hD+BWewM5SkEC7MkbmnPn/GhnIllLMR4puYjrt0AfptCvCS6kagEjoCz8qQwkyj4Xuac8tHJ6sB/xEZJStlEqRq+F4crBJcZhp/89NOdehskdxLGY5nV4lMzPr0irs/JV3YM1idKigi1OIRNSpN2Ioa1LjodaxT7IsA45hFeIHLkWpCRUEkMXBFtYS9qpGRADAjMjKNQBmFRpv5wzxKkTZ/d2QhBqLuCKj0aF3aZYyfEAc6dap8Kmcmn8rE56KwwxTKT4SUjT+Ewfw9KUpU9MwCQ43Go2zGsQwaQAymzUrlysd6FovOZKAspDWroq4PnGaMMlnLAjTwxcmdlDAg08RSLsw3YhvKHhVMbxISfyk+z3ivicszZQDpWqVUjKp3U5uQHzF96xVgsaZiAnu6D8K39jDyVMF2jScMxkuZLD0WlLMaEB8uYOLggQfjhlSnMlamVVmA8mv0hLwYpQQCxY+EkDMxJLAmt3pDadixLJUVKUJn3WdhSt/LSNEX/AFyZ5LJDFyAFJIUQkp+HKP1BHOK5JCg8VhJmLzqFWAAqbdfpBiREXTdh0LcTwGVMDKQlXUQgx/8AppJX8Dp3b+e0bRMeeCpNaYP2YGR/pegVVMUeTU9o1XCuBy5CQlAtatum0M45lgSnKW2FJLREp2j2W5pHQIioQDhBOUcx6n5xyJzgcx6n5x6EHMHw/hy5wSQMqQzn0tvGmw/DkywAlLkPVnY7sb8+kF8OwiUy0jkH9BBMk6JFi1j7PDuTk78BtUZpc7EIJDymNiHJpSoJB8ojM4auaHmnLSjqqVaMNH25iNUtAo7Ek1cO3Me0A4rghXMKgRlcEXdJD0t4h4no0aI8qeGJRmU4KYg5gkMz0INBv6XEGJxOZKrBTJNeVPlDk8DmZip0qKUsEhRY9aV1eKJHZFIVmUrLSuVRvyDfU3inyIFA2KJSAUAEqISaWDB/n7wMjEKTMUxsWU/o/LSNTI4TLSGAJfUu/WKZnDhnDgEMAosXOg1Fev1jL2uRS8BuB400sKBcWWNjuIux+K7lPeS0ghVcw2P3rVrCI4DulEJfLMUA1Sxtdm/xEcBxWchJSpCsmgoSn+5N/Q84poSrLsHjCMUXcgoJUa1q7cjq0BccxCF93kVRS1ElqkgAOR6+phrJ7pYC1KCT95Is+70prpGamlE2cpmSkFkkAjofOFk8DxWRuJqqIKQrNrmuNWeg6QekqCAgqKUWUQkEBIAFS7hLMHaF/DuGlC0qK3AqmoqQLe9mgfjeNVLnK7uqlIDuXF9t25xOOxmHcR4j3cvIzKQMqTUBdTlKWuACVHnlG8J+FgpU5CiQaFLPztfzgNEsrLzF+VAwGgGkWT8UUkZFFTbgFrecNNNnLBopiM+XxKAUQK0IL35fvDbCYUu5dR1J5fSMpK4gpSAFEh9ALnqTG2w5LBwwgKPsSTLxK1jpife0inPWp9IaiZKOgxT3w3izvhApnEgqOExEzevpHjN3eA0E8TziOeId9HCv+V+sL1DYnnTPEep23jkDz1+JXU6c49BoJdhAMiSS1BbpBaZid3hPh8YnInxaD5QTKx6fxCC8AGYUP0iZmBmEL/tafxA+ceGMA+8IWw0GZ6GpJigpf/MVqx6dwPOIfa0n7w94DZ1BKTUVjuKAWGVVoEVi07+4iP8AuSd4W7DRYJkxNmNTfUHQ0NtDvAc6dLBKlJygvQpOZ+SkljXX5QT9tTuIQ8WxP9VQUCUKbKWJDMLFNjyMVjJs49NxCVqLJyAfiLqVz59PnEFSEsF5gCKhmd+X+d4gOIJSkAS1K/MFMOVA8ew0srJKmQnfK3olq9Vehgu9hLUTCvKVGospyWrptrF8rgAm5lCcpKkqZ2Jdw71L6mPHhqHcTFs1lV9DRnhjw4IlJyg3qX3jkvRzYNL7HId1zFL8gPqYd4bh0hII7tJDNUZi21beUVDFI3iYxiPxCGa9sS2Vy+CSElxnYVAJ82s7ecNEYhO+sLTjU7xH7anUx2DtjZWKB3iHeB3henHJ/F7x44xH4oa0Chj3gjxnCFwx6fxRL/ck/i9o60dQembHSQeTQv8A90T+IekdPEU7iOwdQwDbxwqbVoXniCdx7x08RTuPeOwChfOX4ldT849AM7HeI0Vc/dO/SPR1oN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436" name="AutoShape 4" descr="data:image/jpg;base64,/9j/4AAQSkZJRgABAQAAAQABAAD/2wCEAAkGBhQSERUUExQVFBUVFhcaFhgYFxgYGRgYGhgXGBoYGBwaHCYfFxwjGhccHy8gIycpLCwtFx8xNTAqNSYrLCkBCQoKDgwOGg8PGikcHBwsKSkpKSkpLCkpKSksKSwpLCwpKSkpKSwpKSkpKSkpKSkpKSksKSwsKSksLCwsKSwpLP/AABEIAPAA0gMBIgACEQEDEQH/xAAbAAACAwEBAQAAAAAAAAAAAAAEBQIDBgEAB//EAD4QAAECBAQDBgMHAwMFAQEAAAECEQADITEEEkFRBWFxBhMigZGhMrHBFEJSctHh8CNi8QcVgjNDkrLCohb/xAAZAQADAQEBAAAAAAAAAAAAAAABAgMEAAX/xAAkEQACAgICAgICAwAAAAAAAAAAAQIRITEDEkFRE2EEcRQiMv/aAAwDAQACEQMRAD8AMwUgZE0Hwj5QWmSNojg0eBPQfIQWJZiTkOUiQNo6JI2i/u46EQtnFBkDaPDDjaCkyol3cCzgRGEGwi1PDxtBCRFgMHscBzOHp2ipOCG0HTIikQrmzkgNWCG0eThBsINWiIZKR1sIMMKNhHfso2i4DkYtYNAUjqBxhRHFYYbCBF9qcIF5DiZWZ2+Kj1ubC2phglaVpCkqCkkOCCCCORFDHOR1AqpPIRwyuQgkSY73VI7sEE7jkIiZHKCgiK1Jg2cUdzyiJlDaL+7MRWiDZ1Ak5SU3YCAZ/EWLIS/Mgt+sD8WlKEwuSwAIGwNj6i8E4fAAZSSPxHQl2YE8hE5SbNEIKrZR3Cl1DhrkgN0Zm/zEEAjMQAwNeYHP19IIXigFFnIG9gQ1n2aIzpgEtTkWpRqux9niLRUwOIU61eH7x+fSPRfOUMyq6n5x6EG6o+o8OSShPQfKGDQNgaJSf7R8oKlYlKvhjVTMB7LyiWSLMwjuaDQLKyiPd2TFt48VDeOoFlIlxaERBWJQDVQHnHJfEUH736Ryiziwy6RHu2jysWnXT05RVMxiXvAlF+DkX5Yj3USlTEmxiM7GJGr8heFipN5CU8RxkvDylzppARLSSdzslO5NgI+H9oO20zFzSpZUlAJyoB8KUvSgbMW1O0bj/VSWZ2HlzZaz/RUc6GLELpnrswHRUfJ0zFagKbcfpF4w9h1oYGcZqgEpPkHLa0GkNez3aadhJtFHugrxpU+U1ALD7quYrCzs/iEyllak5syVAJYqL0ag587RcvBzJ0wTJmVALeFIHskWs9YSVJtPRSKckfepSQoAixHziwSOcA8I43JmyUqQrwgMXABSwZjt9YNwuNStwli19G6wIx7K0SdxdMmMMI8qVFmcM8ezCG6i2DmTHPs2sECYLG8QUoQKDZm+Lyld6ptEJe1nP6RA4RlJGYEqqqnOweDuJpBms/xJA/8AaITJQBB0SGNWr011iUtmuLwhMiSFKU7tmp0eBcSD5Fm6Q/RhXQ7AUIG7uGhbi15UME+IXrCMomYLEpGdX5j849Fk+UcyqanbePRIrZ9GwU5SkJc0YaQRLmEGhZ60/eBuHzHQlgRQawcmRyA86xvR5pFZKrknzizvCTdXrHO5i0JA0gsBJMs6+8d7rn/n6R4Lffp/LR5SCWbz2hbOoT45AC3Y1Duk7lrRKXJchlP/AGkdbvHOJ4ABQZxmuNLjQj+Vi2XKaig7a/y38rGhPBzR5RDVALFqEm5Z2/eLlSCQGI6WPOBJyiAVfEkNUUVfc0V5+sdXiu9kKy+FSmYHSu+toDRwxBKQx8L6lqU38m84FEtwQSCx56Quk4dUlKytVwljUsXDv+vKHmDUFSkkMMzmn0pBaaeAAq8FnChQuCK1SSQaFr3tGWXwGSAVqwQOVRSoJYF03NNOkNeNdoDKUpCGKkhipTEg/hG5a5Nojw3jhZKZgKlKLqUKmwDNRrXjB+RyW8bNPFGkD8R4DKVhs0iR3JBcAgeIagtU9YzU7gc2UlKrqUWSlnJcV0c0j6SFBnJcM9dORgLGygQVjwEOSug0sTs1GjL29mqMqEfZvhKpUjLMdKpj3YEAWHJRNW0bnDmSVJSKqdQqBct0q0BSOHKmykzACCSoMSWIoxalT+kdEtUt0ks16KYP+v1Metw9euDBytuTbCPHmBSVJSUmgNOd9GvHc6ksnMT5nbSukRw8krS6VAVY0tq1Lxbh8HMVU5SzVtUOzfpzi8miKL5CFuSHrdyDRtHYtE3Y3rz3gb7KtmAbrWPIkzUgk1Dh6AbfrEpfQ6ITJhzOS5CEkc/EWiyaSQ9XJD3bVr2iUtLzCClIJCdeb/IvBpw75dmS/PaMUtmpOkDd2oO29Bs0BY5BHeEsfD1rtyrDLErplIUL1HV4XYpfhW9XA05BvUxNhR8+xmXvF/mV8zHouxKDnV8PxHU7x6JljuH7Y4hgElIoPupfSr67QUO1+LIAzh8rnwgEG5BYUEZDDLTm6igDULVd9NYkqY0wlKiW8QNRSlDuOVI2OD9mRS+jSjtviSW7wgi4ZIrtaLcR2wxKaicTU6AABgz35xmsV41ZgCdSNeZD2FadaxBWGY1FPwk10u1KuLfpC9F7Gcq8D2d20nkf9ZR6ExXO46qYgBUxRNf+4rltb9Yzk6U4LCoNyQOTEHX6vE0TjKDeFWZnDOSCAdCGqPaG+FC/K/Q6Rj3ACphcG5Jr1ciN6jEqmLKkm3wF6No+hd/ePlqFJLOTV7AUrY7+Y9o3vYfFBcspVdFBvkJDehf1EU4qg8+RZtyRpsSXlZxYgEptqLbVjgmBKAANKO1KxOajLKUHpX5vE8ahKUOp3I931/TrF7REgtByqSWLABtNA/OL5U/u8OpRsgKIO9SR7sIGWoqIyg2BJ2NaE6XHpAfaDFFEhErVai/RNT6kj0gc0usToK2ZhCDMWXLm5O5Jcwbi8QqUlCkfFUcwdIAw0gFddPTzhz/sySBStHDeYca7eceO8noKkUyOL4meQ2QVDlVn6anWNZhOzxUQqeozVXY/COiR8zFXDcNQBwlSd0irO5S4paGCMwOXMVKXYEn1PIQ8YJE5zb0EzZAbbQQBicDlCixykF/5tDWRJpW9n9R+kSJCnB1FfMEH5Rrg+rtGV5M3w0pya0JtQvT9oMROyjw3exY3O/8ALQL3GVxzIj02dlFrD06RV8qYVFjGdMdPiI3tFK59KO40ZvU6QmE6YuoQspNiA76W6x1HElAAFJozj4T5vE+4/RhJQywXU/Ji2g6wcJhe5AYUYH/EI/twJcEitulCYMRjCbGkRbtlGhkSlVFgHqPrA+MwoVmY10f+c4pXimuaNX1jn2sMpRqW1FLa/wAvCs5WYTFJ8aqH4jvvHYvxM7xq/MfnHoiaMmHMyygAGFi9eZa1ovlJomlCBoD5f5eLk5QA+Vw1yOV94tlYR2zzEMNCSXYuQABXaNzkZ44ZQvELSSEONSw0BB2cCBPtCy/jH/k3P6fKCZkkpU4SABSrMetaikFYmQGDs5YuGLvyO945NIErYqlzCQrMpVb63NX/AHgmTgkhnq4JZwG5kmkEjCAjKPdgGPyJ1LxYjChK8xUDWrKJYMA99o5zQFGgRaE5gkMTR2IIratj15xs/wDTvCNOmuG8CQw5qBD1a8ZmXKlpoQwBplUa0cCj/ONp2GrMmVV/003vRY3GsTc8pILWMmtxMohJAAqHBNddugvFa8J3iQ5ADDMR1Jp6n1gteHehJNtBo7dYmkWHKKudIzopAYbRk+0U0LnM9EoA9S5t1jScZxPdyiaUIABdiT/H8ox3dvyJFz94vUvuDpGac7Ro441kHwAeYBuf8+0ajBqExaBu5PmSTboIzPDZZTML/dzn/wDIh9whRJ6SvdTj5RCLLyHcmWAiuhT8gfmY5g539dTVyllKNgL+r0aOTVsjdpivQFvpAHBArOV/iU7EhtnaK2RrBpETvJw/qSY8iYwct8Ifyf8AWKp4bLkFauxNeZ84pxE8EZS4FSQToBV/OKtkqsCWupfeFeOmZlBLuARmI62ijEcYWVkICalhmCiW0JAbSsVfaFqUlKlAkkMcoSkVDU1treMy5MmlQZoMFiPCEhKQTLIdQZIyO71cJY3uS5ES4nhhOSVEICsuZBBKgE7KUSAx2Z6wDLPizDw1cEgkpXqFcyT0D9IKVJSUFCqAlyBmyu9VJUA5J1BDRSMyTVO0Zv8A26YVgKKUoLkzQpCkiwCSXoSXvtDHF8BTJAWFrSnMAXdQLh6Gwtc0rE+IcPloSZgQp0NnBc5kk1PiDEhgWtCzGcSVNCgAyCg/EGNyE5LuPhew946xsvRZKxX9TKCcrVeredj/ABoPlylnMARGY4RiVEZiFKGYhxehqWjV4TikolKAXUQ4bzNdoUP6Fc3hKMx8JudY9EsTiTnVT7x33jsJY1s+bd1Ry1g9z51tBCVgJZgaXubuTS946ZiykEJSGAHwjYVrEChbELyhilgyXapNGGhv0jZvYtUEyQlYAAcsWarkOX2SaDqYrTIxC2ZLvYqYaAG7MAPIaRw4ReUELDG7O9OlD6xbNkAAAkf8XA2dXNms8C0tCtqyH+3THdQASQzHLcbAdRXnrHfs9CymOo02blF6TmGU+FiS4LHowppA/dzCpkJUpTsGSTmcUDChhbbYU0Vy5ik7CnNia1bo0bHsDMP2hb2yXD3zpo0ZtXB1ggKASaUJBVcOAztfXeNF2GdOIWCzhDGlaKTfc19457Gej6KI6u8RlmkdCgTHMzIR9qktLQN1l/S3vCH7OGZXvZ9xsfnGn7Uys0oNfOCPkfpCOcTkND/PpEmsl4PAmlqZatwn16w04XMYqG+RMKZiCAVMzu3MAiDeHFr/AIr66RNFnoeYvHUXLAcmYrK2+Y09Ib8NwbXZJH3XdvIU9YR4PEoE5ZWVAEnxBJOzhwPC+8aeVMSgHKCSQCjZj7iLQV5M83WCE2V4gxc2LlrVLNZnHrCjj2LySjd1beJgKm/X+NDmdLypvVr81Gp9fZMZftqlkSqOlWfMdiAFD2Bgz0dDeRInHvqAdbC/M05xdh1ArvUBw/INmD619hCaZhiHdRAuwHzr010hn2UUAJ8wE5kpygkigNXbUkpA9Yzxjk1ywhkriwKiAQ7DMA4dy1jr8yfRhgcanKCK0dwhRGfmQwpsfpHzuTxJsQmYXyd4kkA/dTRJO7Csbrg2KLrlg0UDMQRY1ylvPKYs1RKcaIcVxiSlgDV81CDmLeIu9TUO+sIOIyHmApm5FZUAgpKgwSMpFQ1PnB2ExZnzDLIVmCiDemlS9G87Rl1cVzYhZFio5eQBYM/IQkO1tnKKNLwPiqEJEpiltVBsx3TUir7vBWCkd5iFqSPhTQ+tvQ+0BSuIy5iVAhJCqswpSp5WMHdlpWWUpQPxEgA1ol6vq7+0BuwNUEzEVPUx6K5i6nqdY9AAYGTIYDxVYU35BnjyJQzObNYcvlBcnDggD8tH5DSCPsySpmKWBLl3JFKPeukVc6HcWB9+4ZKXBB3+Q266wHNw81YAYDkEuQOfpGiwWHzUBYAiuwrQC7sIvVhBeWACkEqSb0Jd/SI/yFF4Q0fxrVtmUSZ8uqiw1t60eGkrjPcIOVitg5aouWBuLpPN4aT5HeJcBPdkMQAHBu/8rGYxnD/6pc+FgSTsdKXLlqRp4eVcjzhiT4Hxq1kjK4ktc1KZeZTkBO9GD+Q9GG0bXCJVJnFb5vAB4Q+Y0qDe4r11vCTguHCgRKQUJIqsl1Kd2FEh32BYc4bYbh6wRmmHKNEsHG5JsOcbF1vJln2qjQ4fihTchOtT84dYPF5xoT8/3jHT8MlafCm33gXLWqT+8Pez8kSwElQBuXcE+t4HK4ONoSMWmMuMYdS5bpuhyejCFowUxUslSkhtzej/AFgzi+MIACSHzAmvMeutOUKsRjc0tCXqM2bW+29BGCWzVxrADxPhsxKUgsQh7VZzmr66xdwrgq5lfhSa8z0284fcMlJ7sJZ1FJAdlFiDRyfOghtg5IlJADDokV61gxjZ050CYTgfdgMWLNQvTY7xekJlhlKA5WfrBRnjY+ZaF8/EIKglgah2FKuzqPxWNophEcvZZNnBSki719BfpoP+UZvt/jMsuVY5VBRDV1LHYFKVDzh5h1nKVqNU50q2cFqcm0jDdqeIrUtSFfdQSltQGWk9QHDwGxkskMXhBlGSiSHvmpypWusA4TBKTIxWUEAoS1fzH5ekW8J4iR8RUU5mAABYqAUCNteoB5QYmSokgUcuqtD+sZJyfG/o1rKMbIlKoGNaMI1fZPEq8ANCgqSAb5SkFvUCvIx1fDU2e2hLNyNK00iPDkKlzgrKMo67dK9ecM+dTGksBnZbiKRxGck0zk5Xr4h8X1PlGOxmByTlh6pWoehMaP7ME4oThT+rm2HxV9ifWOdoeGj7QuZLbKrxVvXl6xVcsfBNRyJ5eJUAEsQkW1L/ALxoOzPFlhYRlKkkH4WGUu5JfRub8oRzJZTTLTeH3YiXlVNVUJASGdnUeWpAHvAtNDzqg6aSVGmp2j0FzZyMx8Jufux6EIUYtIOUNRwLeVhrZo6pDgKsUvUm6mpSwrFMmV4UgquBp7GJDGOClIJejmnqB01hmmaEka/A4dK0IXLl5hmIzD4knKKGDsd2WWkGYF1IBIqQaaxmuzHaMySJSkjIuYVPUeIsG2IcAx9F4pxWWgJRMWkLULOHAPL2jnwxaM8pzgz5vPQEkk/0nAcMbjYQkmpViFhKHypUHVUOX+Ef+UfRON42QiSXKVGiJYBBJNmDHTXZoTyMDLQpKJbFmsQfEak+p/jQ/Bx9XbDPn7rqUTEBJA+FKRVh7Abn6mDsFOCT4kgUBTdtnrc/J47IBClOpqljcEUS9ajUU35wfxDgg7kqFCA5qTpz0i0pvwSS9laJScwSo5QVEUABJZx1f2eCsctDhnLblx6RnE4shKb+Gv1p840fAuBrnf1JtEP4RqofiOoHKAmvJzVFeDwgmku7fM/SHeB4chGg5mOSSiXm2zEAs9ABRhziQxaalKgoC7Vbe0TlbY6wgWZxGRKmnxJAauwPKKV8RmTSO5LEkpJcM183VqR3tBg5cyUVAAKcEKYAkEsRS/zpFnZzhuVLs2a0BXdAdVZORhCKzFGYQU3tq9Lf4i/HI8cs2zAo/wCV0+4bzi6fLPj3BSfKoijjKM0kkXDKHLf3EM1gVO2V4NeZM5Jv3jkbZgCelRGH7ZjLOcCqUoVVhvT00jWcMlKVPTPT8ExB70P98BgW1f8AWM329wv9XO9FJy+aGZulPeB4GX+hHhFBMxUtsrAUPhbKSkiv9iyPPlF+GxiZZbvM1gcqcxJ2NQB+0Z5c4rzHMXdA828X/qILk8NKUKWsCp1VQOCAac3EdycaayXi+o6VxWn/AE1nRyyQ2lA4tEFcSIAyp9Xp0f5wDJxWV0OlRGwWoilbDn+8XyAWzJC1ElqILjn4ozPirwVuyqZi5hNwP+L+zRXOmrP/AHCroMreghhMSzkpOztQ+m0ULw6SA0lQcE1vR3tVvSGj+hetiqZiiXBUsn8xPsIY9nwvvkfEoAnQlvCTeCJOAJTmypBD2LV2qattBnBZa1heUS0rQaFQNaFqg+tIr2tAca2HTJ4c1FzqI7CteHLl1VerWfVqx6J0LQn4YoNaoHL26RGZM8RYCruQBc+cX4XDMxFbO/SsWTEirM73/Rqf5hnJW6KKPsUYnCmpJcirOX/aG3A+HidLJX41Xd3VyqatRoD4gh5aqgOBTX6RT2XxKs4AUQ9PM7+4jXxO4mbmVNGhHZ6YQU5S1KqQOhYjcUOsN8Dw/u6lQF70qdWFoow3FCTkckihVo+3Mw0E5ISSdvEff5C3MRXqZ1gXKqW+IMape13rtWGP+7Hu0y0jMosGa4OgAMDFDkjcCnO6n82vokRp+CcDTLOa6iKk6chEZRSZTtSBeDdlw4WsBgXCee5e8NeP8aRhpKlk2FtSdBBeMxiZaekYbjyPtDZiQHpX+PCJJbArlsyau0E2dMT3izlKioJsASxLD28ofcB4jQtWpDH3fpcdIRq4SZa2P4aNV7WHlBvCJLUfKxUVHlV29hDuuuBzWYGb31SSz+RI+kajApeugDQk4PhPAlWVw1A7Mn9dTD9JGTw6hx/OsT415J8jOTpfi2cN1q8LOHAqlKSq4UtHkwIg9K84SdQWMCYYZZk1P9yVDoQ3zhpZAhPwFZlTFSbVppXaFfacZsIpSqFBc+rfMj0h12hwZEwLSPFf0gfjGF72VOQAxmSswHPK/wD7CJ14ZTzYp7LcFQnDpUEDvFA5lC58Stf00gXHdnJ5K0SykoUXBUWbXKQxepv8oO4Vje4kywoiiKvRg5LnakR//spJm5U5lkmiUpcn1q0HZVugyRgsgFEvR2AAc3A1Z4uODJNbbXaA53H2z0cIUASlqk6CzkE1gyVPK0uCdQaWbzgPBykL+MSf6SlB/D4vQ15WeF+GUVFLglUwKUss1gEJbYMYdTZLuDZiDSjF6XhGjDTpB8DrDBKbOEguBzZ7wjSRaLxRfKmshM1viQHsz5WD8yQ3RtonwjCEIpQzFXtQkfCN2BrEZXCJ84p7whKEl0o0fc7mp9Y0OAwKZVbqqf8AA0hfIs5pIx8/BLzK8arnQb9I9B8/CHMqmp336x2FJWYb/dVWRTw7EnajwVJJSll3u5u1T8oAl4hYYJ/toAztUfm8+cW4iaqpAAffRwxH0eNcoLSKRk9s9NnZnFxr/LQNIUJSy7pBsfq/WJSFE6W1vX6W9oCx00ZmBfmfSK8ap0JzNONjrgmIJnNmeWl1Hp+9o1isSVJS/wB5Sfoo+TMPKMXwvKkULhTFXJKQ7eZjXzJZSmS5+6Vq82Ufm0VMo4w5/qLdnKgPQMPW8MZPbCUCwWn2+kLMCQUZhfMD9IzGAlJCUsACc4V+YF/rCMZZNfj+JicykzPACXLNmbrYPFGLwQXMQs1P4aN/NYW8NGdBTUMstvvY39NId4EJdSRoGADsB9YyyTspfoCm4RUwE5cpSSEktbW9A/XSKuF4IJdSiCCWY1YuFEkC5rQQUMUpKkheUpIUAQwet+abD3pFE7ECXJmTZdPCopcWUAwF6G48hHSuqCss08jELQl/iTyTlUB0ND7QdwxQKSUKcOTUMQdQf0Pk8fLsDxeemonTH1fxDzBg6V2pny1JUoSyCbpTkUxvah6GEjNJ0GXE2fRZDCapO4duYgWaWxFTRaW+oivh/E++SmYBUGik/eH3kkXB+sWcakOlKg9NYrdqyNU6ZfxhLywp2Ib1FIAmHxyjTxIanI6QXg8X3ssg3Fx/9CAF4ZRRkT8csunpy9IEshSox3HkKk4lQzAZg6VZ8rpU9C4KSAXFfrACsZ+JaW1GcV8kCsartRwsYrD94A02U5bdN1J+o6HeMHgpN3gxeBhmri7eGSDmFlMwTeqRvzPpGs7NSh9nQOr9Qov7xnpOCyy3dn/S3rDfstijlKCAwLp3Y0ts715ws8o7RowkRBeHGg+sWPtEcpiLOIiUaftEQW3Pn9dItyRBaWsI44zeInnMrqfnHoqxAVnVT7x+cehRqMAMUtSSAQAwAAYAlwG5loqmElTLNQctmAq0X5WAJOVmIe5tYf4gWbPKlKIFVKJe5Av5dY9CORpOiC5jMka3gfEmg/nyi6W/iLFQ1PM84omElOwp0/eKpUZ5ybQ07NyCpTaEgfU+wjZ4+Y6zSiZR91NbWwjJ9kppCvyufaNdPlAqmmj5UpNf7XrtUxz2COgjhE5pXIoKvOsLpWFDmrELUrq4Hs30g/h0wFA2KQD6AREoOY0cKA9afzzhB3gL4FKqoBy5NdtT7UhmgUU4CSo5Un8TvUltB7tC/DMygFZT947gVA8w3tBfeAjxfd/ELAAbavXzbSIPYSnFTUjOwfu0lhSwS1OtoVcelmXh1CwXkdnYnN4mBPhqNNIe8TQkJS1UliSLBAIJL+QHMnlCLjAUcOsqVmBWkp/t8QJHvCyHhlkuC4NC5YULm7xXxiRlq3ha+xj3CMCUBwp0qYhrwRjkhVc1cwBSbA3ChyLW3jB5NHkH7OcVXKmCWE5pcwEKDscwBUCnmw843vCeKonJKApyN/qI+WS8YpKgpB8SS6Sd6h/p5x9DExMxCJssFCiAQRoWYpPQuK7ReMnElyRTOYo92vMkZWNduYg3EpUcs2XdvIjn0MCycR34ZaCk6rS2U+RLjoHg2QjJLyMSQfDoGOr6ViqaeSTVAiZxM3NlZxUCz6x847TIGHxSkpR4T4k+JmCqt6uI23EkT0hc0mWlKQSWag/5BzGE7VcZTiJiVJqQgJJZg4JNH0rDcbyFrB5HFZyhQAcy6j5PSDeDTly56Zi1E5vCp9jT2LGFPD5wIAN4azSkpp6Dz1/l4Z5OPoMpdIIAhB2c4n3kpJPxCivzC/rQ+ZjQSjS0SoRkhLiC0xcZjRUuZBoBlcQBnV+Y/OOxzEShnVTU/OPRMofM5UlTZiqpH/Jv8R0S7sLpP0Pr6x3CILUY8nHufWkErl+GhHO/y6xtcqdBWgPDJUQag/L03/WKuITwfhFz8qCCFyiGDkln5eQF4DXKJalNPlFI1dkpX1o0nYvDDXVj5D+D0huZgJnj+8sfasV9mpITJJLBvK21OsVSB/Tmq/EokHlmNYIEhtwotJH5r9W/QRyVOZKc1AM3oGHzeI4KiCk7g+rfpHpMj+oSSwSp6AUBa0TlKhqsY4PD5FKnKZPhcZgaMB4iA5J2GgDnk5krKUpVkzImDxE6APU6AAVvvAvDlKWo500BZLB3BrRr0vDfCSlrSCtix8KQzJGlAWUr+6wampM0rA3QElSTmSwsGDWRZIINnBJb+6MzxYvh6WMxKSNHBUR7OI1vE1ploKzRiATqATf6xjuNpIluD4ZiksPylTH0N+cTmU49ksPK8IyjK3p5HURPDh5icwFVpB5s59aCAZBUkUqG6xdwxB7xJVoFLPlofSMKWTUxKlPjIDO55am8bbsjjiAqSQ5LrTuTTMnm7OD1jG8ISFTHJIe7b3jW4dGQhQUKFxa4rF/JOWUalKqA7/raJpPOK5dEsteYqqClKRlfe4GunKBZWOCrF+Y/jiLONZMxdiZQmIUg2WlST0UCn6x8NxBMtSkquglJ5FJY/KPuAnGPnHbDsfNMxc6SM6VqKlJBqCalnuHf1huKSumBpmdw+IGUl2c8q9YOw/EMpGamvLzjPzkKlnKpJSQdflWOTcconaNPx3oXv7Nz2V4sDOUgBu8t+ZIJ9w46gR9Dwq3Dx8MwGOKFIW/wqBpehej0j61wvjSZiErQfCsW20rtUERDlj1GTsegxGYYgFvHCuI2EQTkjMb3OnOPR6fN8Sup+cchBz53wllPQClSzsIrUhWdmzF+rqs7NtBYUAhOUBgBZr+evOOpGVVFXFSBvoI09stnJAhAy0UQoFq1ryO37R3B4JmUsgPVINztTyhjI4WlDLmMKOEk31q9vrE5EorUJkyiEWoxUdAN/wCbRWOUBh/FcQJWGCRchudav5RFPhw1Xt7i8KOIYgz5oTqoswsAP2h1OkEpymyacqj9hD+BWewM5SkEC7MkbmnPn/GhnIllLMR4puYjrt0AfptCvCS6kagEjoCz8qQwkyj4Xuac8tHJ6sB/xEZJStlEqRq+F4crBJcZhp/89NOdehskdxLGY5nV4lMzPr0irs/JV3YM1idKigi1OIRNSpN2Ioa1LjodaxT7IsA45hFeIHLkWpCRUEkMXBFtYS9qpGRADAjMjKNQBmFRpv5wzxKkTZ/d2QhBqLuCKj0aF3aZYyfEAc6dap8Kmcmn8rE56KwwxTKT4SUjT+Ewfw9KUpU9MwCQ43Go2zGsQwaQAymzUrlysd6FovOZKAspDWroq4PnGaMMlnLAjTwxcmdlDAg08RSLsw3YhvKHhVMbxISfyk+z3ivicszZQDpWqVUjKp3U5uQHzF96xVgsaZiAnu6D8K39jDyVMF2jScMxkuZLD0WlLMaEB8uYOLggQfjhlSnMlamVVmA8mv0hLwYpQQCxY+EkDMxJLAmt3pDadixLJUVKUJn3WdhSt/LSNEX/AFyZ5LJDFyAFJIUQkp+HKP1BHOK5JCg8VhJmLzqFWAAqbdfpBiREXTdh0LcTwGVMDKQlXUQgx/8AppJX8Dp3b+e0bRMeeCpNaYP2YGR/pegVVMUeTU9o1XCuBy5CQlAtatum0M45lgSnKW2FJLREp2j2W5pHQIioQDhBOUcx6n5xyJzgcx6n5x6EHMHw/hy5wSQMqQzn0tvGmw/DkywAlLkPVnY7sb8+kF8OwiUy0jkH9BBMk6JFi1j7PDuTk78BtUZpc7EIJDymNiHJpSoJB8ojM4auaHmnLSjqqVaMNH25iNUtAo7Ek1cO3Me0A4rghXMKgRlcEXdJD0t4h4no0aI8qeGJRmU4KYg5gkMz0INBv6XEGJxOZKrBTJNeVPlDk8DmZip0qKUsEhRY9aV1eKJHZFIVmUrLSuVRvyDfU3inyIFA2KJSAUAEqISaWDB/n7wMjEKTMUxsWU/o/LSNTI4TLSGAJfUu/WKZnDhnDgEMAosXOg1Fev1jL2uRS8BuB400sKBcWWNjuIux+K7lPeS0ghVcw2P3rVrCI4DulEJfLMUA1Sxtdm/xEcBxWchJSpCsmgoSn+5N/Q84poSrLsHjCMUXcgoJUa1q7cjq0BccxCF93kVRS1ElqkgAOR6+phrJ7pYC1KCT95Is+70prpGamlE2cpmSkFkkAjofOFk8DxWRuJqqIKQrNrmuNWeg6QekqCAgqKUWUQkEBIAFS7hLMHaF/DuGlC0qK3AqmoqQLe9mgfjeNVLnK7uqlIDuXF9t25xOOxmHcR4j3cvIzKQMqTUBdTlKWuACVHnlG8J+FgpU5CiQaFLPztfzgNEsrLzF+VAwGgGkWT8UUkZFFTbgFrecNNNnLBopiM+XxKAUQK0IL35fvDbCYUu5dR1J5fSMpK4gpSAFEh9ALnqTG2w5LBwwgKPsSTLxK1jpife0inPWp9IaiZKOgxT3w3izvhApnEgqOExEzevpHjN3eA0E8TziOeId9HCv+V+sL1DYnnTPEep23jkDz1+JXU6c49BoJdhAMiSS1BbpBaZid3hPh8YnInxaD5QTKx6fxCC8AGYUP0iZmBmEL/tafxA+ceGMA+8IWw0GZ6GpJigpf/MVqx6dwPOIfa0n7w94DZ1BKTUVjuKAWGVVoEVi07+4iP8AuSd4W7DRYJkxNmNTfUHQ0NtDvAc6dLBKlJygvQpOZ+SkljXX5QT9tTuIQ8WxP9VQUCUKbKWJDMLFNjyMVjJs49NxCVqLJyAfiLqVz59PnEFSEsF5gCKhmd+X+d4gOIJSkAS1K/MFMOVA8ew0srJKmQnfK3olq9Vehgu9hLUTCvKVGospyWrptrF8rgAm5lCcpKkqZ2Jdw71L6mPHhqHcTFs1lV9DRnhjw4IlJyg3qX3jkvRzYNL7HId1zFL8gPqYd4bh0hII7tJDNUZi21beUVDFI3iYxiPxCGa9sS2Vy+CSElxnYVAJ82s7ecNEYhO+sLTjU7xH7anUx2DtjZWKB3iHeB3henHJ/F7x44xH4oa0Chj3gjxnCFwx6fxRL/ck/i9o60dQembHSQeTQv8A90T+IekdPEU7iOwdQwDbxwqbVoXniCdx7x08RTuPeOwChfOX4ldT849AM7HeI0Vc/dO/SPR1oN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8438" name="Picture 6" descr="http://4.bp.blogspot.com/_Is1tsn5TLRo/SkNMx6lrPcI/AAAAAAAAACM/O_HosgaIo4Q/s320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0366" y="980728"/>
            <a:ext cx="3604224" cy="41044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14847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Daniel </a:t>
            </a:r>
            <a:r>
              <a:rPr lang="en-GB" dirty="0" err="1" smtClean="0"/>
              <a:t>Rosetti</a:t>
            </a:r>
            <a:r>
              <a:rPr lang="en-GB" dirty="0" smtClean="0"/>
              <a:t>, </a:t>
            </a:r>
            <a:r>
              <a:rPr lang="en-GB" i="1" dirty="0" smtClean="0"/>
              <a:t>Found?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4.bp.blogspot.com/_Is1tsn5TLRo/SjplWVrSY_I/AAAAAAAAABU/XCiEszuHbRU/s320/T02075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3600400" cy="49026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8064" y="105273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Holman Hunt, The Awakening Conscience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Some </a:t>
            </a:r>
            <a:r>
              <a:rPr lang="en-GB" dirty="0"/>
              <a:t>lived in brothels although these declined as a result of police prosecution </a:t>
            </a:r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London </a:t>
            </a:r>
            <a:r>
              <a:rPr lang="en-GB" dirty="0" smtClean="0"/>
              <a:t>were 933 </a:t>
            </a:r>
            <a:r>
              <a:rPr lang="en-GB" dirty="0"/>
              <a:t>in 1841 to 410 in </a:t>
            </a:r>
            <a:r>
              <a:rPr lang="en-GB" dirty="0" smtClean="0"/>
              <a:t>1857 </a:t>
            </a:r>
          </a:p>
          <a:p>
            <a:r>
              <a:rPr lang="en-GB" dirty="0" smtClean="0"/>
              <a:t>Common </a:t>
            </a:r>
            <a:r>
              <a:rPr lang="en-GB" dirty="0"/>
              <a:t>lodging houses to ‘service’ men they had picked up on the </a:t>
            </a:r>
            <a:r>
              <a:rPr lang="en-GB" dirty="0" smtClean="0"/>
              <a:t>street </a:t>
            </a:r>
          </a:p>
          <a:p>
            <a:r>
              <a:rPr lang="en-GB" dirty="0" smtClean="0"/>
              <a:t>Male </a:t>
            </a:r>
            <a:r>
              <a:rPr lang="en-GB" dirty="0"/>
              <a:t>prostitution also continued throughout the </a:t>
            </a:r>
            <a:r>
              <a:rPr lang="en-GB" dirty="0" smtClean="0"/>
              <a:t>period</a:t>
            </a:r>
          </a:p>
          <a:p>
            <a:r>
              <a:rPr lang="en-GB" dirty="0" smtClean="0"/>
              <a:t>Pimps </a:t>
            </a:r>
            <a:r>
              <a:rPr lang="en-GB" dirty="0"/>
              <a:t>were rare </a:t>
            </a:r>
            <a:r>
              <a:rPr lang="en-GB" dirty="0" smtClean="0"/>
              <a:t>until </a:t>
            </a:r>
            <a:r>
              <a:rPr lang="en-GB" dirty="0"/>
              <a:t>late in the century </a:t>
            </a:r>
            <a:endParaRPr lang="en-GB" dirty="0" smtClean="0"/>
          </a:p>
          <a:p>
            <a:r>
              <a:rPr lang="en-GB" dirty="0" smtClean="0"/>
              <a:t>Majority </a:t>
            </a:r>
            <a:r>
              <a:rPr lang="en-GB" dirty="0"/>
              <a:t>of </a:t>
            </a:r>
            <a:r>
              <a:rPr lang="en-GB" dirty="0" smtClean="0"/>
              <a:t>customers </a:t>
            </a:r>
            <a:r>
              <a:rPr lang="en-GB" dirty="0"/>
              <a:t>were working </a:t>
            </a:r>
            <a:r>
              <a:rPr lang="en-GB" dirty="0" smtClean="0"/>
              <a:t>men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Difficulties: ‘</a:t>
            </a:r>
            <a:r>
              <a:rPr lang="en-GB" dirty="0"/>
              <a:t>clandestine’ </a:t>
            </a:r>
            <a:r>
              <a:rPr lang="en-GB" dirty="0" smtClean="0"/>
              <a:t>prostitution; numbers fluctuated </a:t>
            </a:r>
            <a:r>
              <a:rPr lang="en-GB" dirty="0"/>
              <a:t>with </a:t>
            </a:r>
            <a:r>
              <a:rPr lang="en-GB" dirty="0" smtClean="0"/>
              <a:t>economic conditions; seasonal </a:t>
            </a:r>
            <a:r>
              <a:rPr lang="en-GB" dirty="0"/>
              <a:t>variations </a:t>
            </a:r>
            <a:endParaRPr lang="en-GB" dirty="0" smtClean="0"/>
          </a:p>
          <a:p>
            <a:r>
              <a:rPr lang="en-GB" dirty="0" smtClean="0"/>
              <a:t>Colquhoun in</a:t>
            </a:r>
            <a:r>
              <a:rPr lang="en-GB" dirty="0"/>
              <a:t> </a:t>
            </a:r>
            <a:r>
              <a:rPr lang="en-GB" i="1" dirty="0"/>
              <a:t>Treatise on the Police of the </a:t>
            </a:r>
            <a:r>
              <a:rPr lang="en-GB" i="1" dirty="0" smtClean="0"/>
              <a:t>Metropolis,</a:t>
            </a:r>
            <a:r>
              <a:rPr lang="en-GB" i="1" dirty="0"/>
              <a:t> </a:t>
            </a:r>
            <a:r>
              <a:rPr lang="en-GB" dirty="0" smtClean="0"/>
              <a:t>1797 </a:t>
            </a:r>
            <a:r>
              <a:rPr lang="en-GB" dirty="0"/>
              <a:t>estimated </a:t>
            </a:r>
            <a:r>
              <a:rPr lang="en-GB" dirty="0" smtClean="0"/>
              <a:t>there </a:t>
            </a:r>
            <a:r>
              <a:rPr lang="en-GB" dirty="0"/>
              <a:t>were 50,000 prostitutes in </a:t>
            </a:r>
            <a:r>
              <a:rPr lang="en-GB" dirty="0" smtClean="0"/>
              <a:t>London </a:t>
            </a:r>
          </a:p>
          <a:p>
            <a:r>
              <a:rPr lang="en-GB" dirty="0" smtClean="0"/>
              <a:t>Talbot </a:t>
            </a:r>
            <a:r>
              <a:rPr lang="en-GB" dirty="0"/>
              <a:t>and Ryan of one of London’s major prostitute rescue societies put the figure at 80,000 in the 1830s. </a:t>
            </a:r>
            <a:endParaRPr lang="en-GB" dirty="0" smtClean="0"/>
          </a:p>
          <a:p>
            <a:r>
              <a:rPr lang="en-GB" dirty="0" err="1" smtClean="0"/>
              <a:t>Whitehorne</a:t>
            </a:r>
            <a:r>
              <a:rPr lang="en-GB" dirty="0" smtClean="0"/>
              <a:t> </a:t>
            </a:r>
            <a:r>
              <a:rPr lang="en-GB" dirty="0"/>
              <a:t>in 1858 postulated that one-sixth of unmarried women between the ages of 15 and 50 were prostitutes which would amount to a figure of around </a:t>
            </a:r>
            <a:r>
              <a:rPr lang="en-GB" dirty="0" smtClean="0"/>
              <a:t>83,000 </a:t>
            </a:r>
          </a:p>
          <a:p>
            <a:r>
              <a:rPr lang="en-GB" dirty="0" smtClean="0"/>
              <a:t>French </a:t>
            </a:r>
            <a:r>
              <a:rPr lang="en-GB" dirty="0"/>
              <a:t>commentators of the 1860s estimate up to </a:t>
            </a:r>
            <a:r>
              <a:rPr lang="en-GB" dirty="0" smtClean="0"/>
              <a:t>220,000 in London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968</Words>
  <Application>Microsoft Office PowerPoint</Application>
  <PresentationFormat>On-screen Show (4:3)</PresentationFormat>
  <Paragraphs>154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Prostitution and Vice</vt:lpstr>
      <vt:lpstr>Overview</vt:lpstr>
      <vt:lpstr>Contemporary approaches</vt:lpstr>
      <vt:lpstr>Representations</vt:lpstr>
      <vt:lpstr>Slide 5</vt:lpstr>
      <vt:lpstr>Slide 6</vt:lpstr>
      <vt:lpstr>Slide 7</vt:lpstr>
      <vt:lpstr>Locations</vt:lpstr>
      <vt:lpstr>Numbers</vt:lpstr>
      <vt:lpstr>Slide 10</vt:lpstr>
      <vt:lpstr>Contemporary reactions</vt:lpstr>
      <vt:lpstr>Contagious Diseases Acts</vt:lpstr>
      <vt:lpstr>Slide 13</vt:lpstr>
      <vt:lpstr>Resistance</vt:lpstr>
      <vt:lpstr>Slide 15</vt:lpstr>
      <vt:lpstr>Approach of LNA</vt:lpstr>
      <vt:lpstr>‘Technologies of Power’</vt:lpstr>
      <vt:lpstr>Slide 18</vt:lpstr>
      <vt:lpstr>Maiden Tribute of Modern Babylon</vt:lpstr>
      <vt:lpstr>Slide 20</vt:lpstr>
      <vt:lpstr>Social Purity movements</vt:lpstr>
      <vt:lpstr>Analyses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Prostitution and Vice</dc:title>
  <dc:creator>Sarah</dc:creator>
  <cp:lastModifiedBy>hyrba</cp:lastModifiedBy>
  <cp:revision>18</cp:revision>
  <dcterms:created xsi:type="dcterms:W3CDTF">2011-02-08T17:54:24Z</dcterms:created>
  <dcterms:modified xsi:type="dcterms:W3CDTF">2011-02-09T09:00:56Z</dcterms:modified>
</cp:coreProperties>
</file>