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0" r:id="rId1"/>
  </p:sldMasterIdLst>
  <p:notesMasterIdLst>
    <p:notesMasterId r:id="rId26"/>
  </p:notesMasterIdLst>
  <p:sldIdLst>
    <p:sldId id="256" r:id="rId2"/>
    <p:sldId id="257" r:id="rId3"/>
    <p:sldId id="258" r:id="rId4"/>
    <p:sldId id="260" r:id="rId5"/>
    <p:sldId id="259" r:id="rId6"/>
    <p:sldId id="261" r:id="rId7"/>
    <p:sldId id="264" r:id="rId8"/>
    <p:sldId id="282" r:id="rId9"/>
    <p:sldId id="263" r:id="rId10"/>
    <p:sldId id="281" r:id="rId11"/>
    <p:sldId id="265" r:id="rId12"/>
    <p:sldId id="267" r:id="rId13"/>
    <p:sldId id="266" r:id="rId14"/>
    <p:sldId id="268" r:id="rId15"/>
    <p:sldId id="269" r:id="rId16"/>
    <p:sldId id="272" r:id="rId17"/>
    <p:sldId id="275" r:id="rId18"/>
    <p:sldId id="273" r:id="rId19"/>
    <p:sldId id="274" r:id="rId20"/>
    <p:sldId id="276" r:id="rId21"/>
    <p:sldId id="277" r:id="rId22"/>
    <p:sldId id="278" r:id="rId23"/>
    <p:sldId id="279" r:id="rId24"/>
    <p:sldId id="280" r:id="rId2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1" d="100"/>
          <a:sy n="81" d="100"/>
        </p:scale>
        <p:origin x="96" y="5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8DE7B62-4A11-4D7C-BE31-2DB697F43599}" type="doc">
      <dgm:prSet loTypeId="urn:microsoft.com/office/officeart/2005/8/layout/process4" loCatId="process" qsTypeId="urn:microsoft.com/office/officeart/2005/8/quickstyle/simple5" qsCatId="simple" csTypeId="urn:microsoft.com/office/officeart/2005/8/colors/accent1_4" csCatId="accent1" phldr="1"/>
      <dgm:spPr/>
      <dgm:t>
        <a:bodyPr/>
        <a:lstStyle/>
        <a:p>
          <a:endParaRPr lang="en-US"/>
        </a:p>
      </dgm:t>
    </dgm:pt>
    <dgm:pt modelId="{3F133D5D-9A35-4E82-8CC9-7D8BE417938E}">
      <dgm:prSet/>
      <dgm:spPr/>
      <dgm:t>
        <a:bodyPr/>
        <a:lstStyle/>
        <a:p>
          <a:r>
            <a:rPr lang="en-GB" dirty="0"/>
            <a:t>1. Sexology – conceptualising ‘normative’ behaviour.</a:t>
          </a:r>
          <a:endParaRPr lang="en-US" dirty="0"/>
        </a:p>
      </dgm:t>
    </dgm:pt>
    <dgm:pt modelId="{3E20AF73-D8F6-45CE-A44B-00928D98D944}" type="parTrans" cxnId="{B6405FEC-CCC0-4100-BB6D-3C07655C2E72}">
      <dgm:prSet/>
      <dgm:spPr/>
      <dgm:t>
        <a:bodyPr/>
        <a:lstStyle/>
        <a:p>
          <a:endParaRPr lang="en-US"/>
        </a:p>
      </dgm:t>
    </dgm:pt>
    <dgm:pt modelId="{3BFCB05B-D599-4A39-A9A6-CBB7EDC6E9B1}" type="sibTrans" cxnId="{B6405FEC-CCC0-4100-BB6D-3C07655C2E72}">
      <dgm:prSet/>
      <dgm:spPr/>
      <dgm:t>
        <a:bodyPr/>
        <a:lstStyle/>
        <a:p>
          <a:endParaRPr lang="en-US"/>
        </a:p>
      </dgm:t>
    </dgm:pt>
    <dgm:pt modelId="{DE4BCA56-1BD2-4767-85B8-48605D307F24}">
      <dgm:prSet/>
      <dgm:spPr/>
      <dgm:t>
        <a:bodyPr/>
        <a:lstStyle/>
        <a:p>
          <a:r>
            <a:rPr lang="en-GB" dirty="0"/>
            <a:t>2. Illegitimacy and birth control.</a:t>
          </a:r>
          <a:endParaRPr lang="en-US" dirty="0"/>
        </a:p>
      </dgm:t>
    </dgm:pt>
    <dgm:pt modelId="{74C2427C-B480-4779-AE53-8C0D1196CEDD}" type="parTrans" cxnId="{41D16A3E-2B32-4E98-BAD9-C36FCD891E38}">
      <dgm:prSet/>
      <dgm:spPr/>
      <dgm:t>
        <a:bodyPr/>
        <a:lstStyle/>
        <a:p>
          <a:endParaRPr lang="en-US"/>
        </a:p>
      </dgm:t>
    </dgm:pt>
    <dgm:pt modelId="{6E76E01F-9B25-4CA4-BD70-2A9A69BBE066}" type="sibTrans" cxnId="{41D16A3E-2B32-4E98-BAD9-C36FCD891E38}">
      <dgm:prSet/>
      <dgm:spPr/>
      <dgm:t>
        <a:bodyPr/>
        <a:lstStyle/>
        <a:p>
          <a:endParaRPr lang="en-US"/>
        </a:p>
      </dgm:t>
    </dgm:pt>
    <dgm:pt modelId="{BDF032D8-150F-4C79-B1C5-DB87BE86CE45}">
      <dgm:prSet/>
      <dgm:spPr/>
      <dgm:t>
        <a:bodyPr/>
        <a:lstStyle/>
        <a:p>
          <a:r>
            <a:rPr lang="en-GB" dirty="0"/>
            <a:t>3. Male homosexuality and Lesbianism</a:t>
          </a:r>
          <a:endParaRPr lang="en-US" dirty="0"/>
        </a:p>
      </dgm:t>
    </dgm:pt>
    <dgm:pt modelId="{F0735CB9-E1C0-4C9D-9B3B-51F4D419C126}" type="parTrans" cxnId="{6DB366C8-6594-46F9-8A2F-404A531E8D39}">
      <dgm:prSet/>
      <dgm:spPr/>
      <dgm:t>
        <a:bodyPr/>
        <a:lstStyle/>
        <a:p>
          <a:endParaRPr lang="en-US"/>
        </a:p>
      </dgm:t>
    </dgm:pt>
    <dgm:pt modelId="{6062E54F-4DCE-477B-87A8-EC6D1D9DB8AF}" type="sibTrans" cxnId="{6DB366C8-6594-46F9-8A2F-404A531E8D39}">
      <dgm:prSet/>
      <dgm:spPr/>
      <dgm:t>
        <a:bodyPr/>
        <a:lstStyle/>
        <a:p>
          <a:endParaRPr lang="en-US"/>
        </a:p>
      </dgm:t>
    </dgm:pt>
    <dgm:pt modelId="{23F1D3EF-57C0-47D1-9F2D-E4FC3B34F8C4}" type="pres">
      <dgm:prSet presAssocID="{78DE7B62-4A11-4D7C-BE31-2DB697F43599}" presName="Name0" presStyleCnt="0">
        <dgm:presLayoutVars>
          <dgm:dir/>
          <dgm:animLvl val="lvl"/>
          <dgm:resizeHandles val="exact"/>
        </dgm:presLayoutVars>
      </dgm:prSet>
      <dgm:spPr/>
      <dgm:t>
        <a:bodyPr/>
        <a:lstStyle/>
        <a:p>
          <a:endParaRPr lang="en-GB"/>
        </a:p>
      </dgm:t>
    </dgm:pt>
    <dgm:pt modelId="{A97882BF-4B0E-4B91-AD8C-741D7D088F98}" type="pres">
      <dgm:prSet presAssocID="{BDF032D8-150F-4C79-B1C5-DB87BE86CE45}" presName="boxAndChildren" presStyleCnt="0"/>
      <dgm:spPr/>
    </dgm:pt>
    <dgm:pt modelId="{1A6EEBFE-015C-4234-80A4-8D6DD4C659F4}" type="pres">
      <dgm:prSet presAssocID="{BDF032D8-150F-4C79-B1C5-DB87BE86CE45}" presName="parentTextBox" presStyleLbl="node1" presStyleIdx="0" presStyleCnt="3"/>
      <dgm:spPr/>
      <dgm:t>
        <a:bodyPr/>
        <a:lstStyle/>
        <a:p>
          <a:endParaRPr lang="en-GB"/>
        </a:p>
      </dgm:t>
    </dgm:pt>
    <dgm:pt modelId="{724558FD-A21A-4C45-8F80-6A10A079930B}" type="pres">
      <dgm:prSet presAssocID="{6E76E01F-9B25-4CA4-BD70-2A9A69BBE066}" presName="sp" presStyleCnt="0"/>
      <dgm:spPr/>
    </dgm:pt>
    <dgm:pt modelId="{BFBCC125-F6BF-4DDF-99D3-CA69E1F86FC0}" type="pres">
      <dgm:prSet presAssocID="{DE4BCA56-1BD2-4767-85B8-48605D307F24}" presName="arrowAndChildren" presStyleCnt="0"/>
      <dgm:spPr/>
    </dgm:pt>
    <dgm:pt modelId="{70572E0D-720C-4166-92C0-1A0864608C47}" type="pres">
      <dgm:prSet presAssocID="{DE4BCA56-1BD2-4767-85B8-48605D307F24}" presName="parentTextArrow" presStyleLbl="node1" presStyleIdx="1" presStyleCnt="3"/>
      <dgm:spPr/>
      <dgm:t>
        <a:bodyPr/>
        <a:lstStyle/>
        <a:p>
          <a:endParaRPr lang="en-GB"/>
        </a:p>
      </dgm:t>
    </dgm:pt>
    <dgm:pt modelId="{29C45357-B1F1-43C9-9820-E23FEDF4D4DA}" type="pres">
      <dgm:prSet presAssocID="{3BFCB05B-D599-4A39-A9A6-CBB7EDC6E9B1}" presName="sp" presStyleCnt="0"/>
      <dgm:spPr/>
    </dgm:pt>
    <dgm:pt modelId="{88F09FBC-9F80-47B2-9444-A7E09FB01974}" type="pres">
      <dgm:prSet presAssocID="{3F133D5D-9A35-4E82-8CC9-7D8BE417938E}" presName="arrowAndChildren" presStyleCnt="0"/>
      <dgm:spPr/>
    </dgm:pt>
    <dgm:pt modelId="{5CF91E0F-2C88-4980-BD42-1577AC0DFCCC}" type="pres">
      <dgm:prSet presAssocID="{3F133D5D-9A35-4E82-8CC9-7D8BE417938E}" presName="parentTextArrow" presStyleLbl="node1" presStyleIdx="2" presStyleCnt="3"/>
      <dgm:spPr/>
      <dgm:t>
        <a:bodyPr/>
        <a:lstStyle/>
        <a:p>
          <a:endParaRPr lang="en-GB"/>
        </a:p>
      </dgm:t>
    </dgm:pt>
  </dgm:ptLst>
  <dgm:cxnLst>
    <dgm:cxn modelId="{C013F241-AB16-4B24-8CD8-A6FDFE1CE01A}" type="presOf" srcId="{78DE7B62-4A11-4D7C-BE31-2DB697F43599}" destId="{23F1D3EF-57C0-47D1-9F2D-E4FC3B34F8C4}" srcOrd="0" destOrd="0" presId="urn:microsoft.com/office/officeart/2005/8/layout/process4"/>
    <dgm:cxn modelId="{6D3F8056-814B-467B-9E10-C358392B21C5}" type="presOf" srcId="{BDF032D8-150F-4C79-B1C5-DB87BE86CE45}" destId="{1A6EEBFE-015C-4234-80A4-8D6DD4C659F4}" srcOrd="0" destOrd="0" presId="urn:microsoft.com/office/officeart/2005/8/layout/process4"/>
    <dgm:cxn modelId="{B6405FEC-CCC0-4100-BB6D-3C07655C2E72}" srcId="{78DE7B62-4A11-4D7C-BE31-2DB697F43599}" destId="{3F133D5D-9A35-4E82-8CC9-7D8BE417938E}" srcOrd="0" destOrd="0" parTransId="{3E20AF73-D8F6-45CE-A44B-00928D98D944}" sibTransId="{3BFCB05B-D599-4A39-A9A6-CBB7EDC6E9B1}"/>
    <dgm:cxn modelId="{38BADC4F-28FD-44CE-901B-192A26223DB1}" type="presOf" srcId="{DE4BCA56-1BD2-4767-85B8-48605D307F24}" destId="{70572E0D-720C-4166-92C0-1A0864608C47}" srcOrd="0" destOrd="0" presId="urn:microsoft.com/office/officeart/2005/8/layout/process4"/>
    <dgm:cxn modelId="{6DB366C8-6594-46F9-8A2F-404A531E8D39}" srcId="{78DE7B62-4A11-4D7C-BE31-2DB697F43599}" destId="{BDF032D8-150F-4C79-B1C5-DB87BE86CE45}" srcOrd="2" destOrd="0" parTransId="{F0735CB9-E1C0-4C9D-9B3B-51F4D419C126}" sibTransId="{6062E54F-4DCE-477B-87A8-EC6D1D9DB8AF}"/>
    <dgm:cxn modelId="{41D16A3E-2B32-4E98-BAD9-C36FCD891E38}" srcId="{78DE7B62-4A11-4D7C-BE31-2DB697F43599}" destId="{DE4BCA56-1BD2-4767-85B8-48605D307F24}" srcOrd="1" destOrd="0" parTransId="{74C2427C-B480-4779-AE53-8C0D1196CEDD}" sibTransId="{6E76E01F-9B25-4CA4-BD70-2A9A69BBE066}"/>
    <dgm:cxn modelId="{F98A5263-F9BB-45C9-B8F8-AAEDAD712290}" type="presOf" srcId="{3F133D5D-9A35-4E82-8CC9-7D8BE417938E}" destId="{5CF91E0F-2C88-4980-BD42-1577AC0DFCCC}" srcOrd="0" destOrd="0" presId="urn:microsoft.com/office/officeart/2005/8/layout/process4"/>
    <dgm:cxn modelId="{44088492-7B66-4EB3-8229-9BE461A1CEF9}" type="presParOf" srcId="{23F1D3EF-57C0-47D1-9F2D-E4FC3B34F8C4}" destId="{A97882BF-4B0E-4B91-AD8C-741D7D088F98}" srcOrd="0" destOrd="0" presId="urn:microsoft.com/office/officeart/2005/8/layout/process4"/>
    <dgm:cxn modelId="{67ED2E18-8BED-48ED-9D3E-A1839BD15510}" type="presParOf" srcId="{A97882BF-4B0E-4B91-AD8C-741D7D088F98}" destId="{1A6EEBFE-015C-4234-80A4-8D6DD4C659F4}" srcOrd="0" destOrd="0" presId="urn:microsoft.com/office/officeart/2005/8/layout/process4"/>
    <dgm:cxn modelId="{ED311E8F-3650-487C-A6D2-234BF1507711}" type="presParOf" srcId="{23F1D3EF-57C0-47D1-9F2D-E4FC3B34F8C4}" destId="{724558FD-A21A-4C45-8F80-6A10A079930B}" srcOrd="1" destOrd="0" presId="urn:microsoft.com/office/officeart/2005/8/layout/process4"/>
    <dgm:cxn modelId="{6324DF89-DF8A-480A-AC80-B34FC06EC6A9}" type="presParOf" srcId="{23F1D3EF-57C0-47D1-9F2D-E4FC3B34F8C4}" destId="{BFBCC125-F6BF-4DDF-99D3-CA69E1F86FC0}" srcOrd="2" destOrd="0" presId="urn:microsoft.com/office/officeart/2005/8/layout/process4"/>
    <dgm:cxn modelId="{977469ED-35A1-4D4D-A921-930BA775695B}" type="presParOf" srcId="{BFBCC125-F6BF-4DDF-99D3-CA69E1F86FC0}" destId="{70572E0D-720C-4166-92C0-1A0864608C47}" srcOrd="0" destOrd="0" presId="urn:microsoft.com/office/officeart/2005/8/layout/process4"/>
    <dgm:cxn modelId="{72EEEA14-FDFF-4CE7-8F56-1647094A27A2}" type="presParOf" srcId="{23F1D3EF-57C0-47D1-9F2D-E4FC3B34F8C4}" destId="{29C45357-B1F1-43C9-9820-E23FEDF4D4DA}" srcOrd="3" destOrd="0" presId="urn:microsoft.com/office/officeart/2005/8/layout/process4"/>
    <dgm:cxn modelId="{AF94FAB0-DE58-48FE-AFE2-E7A9CA0C73F9}" type="presParOf" srcId="{23F1D3EF-57C0-47D1-9F2D-E4FC3B34F8C4}" destId="{88F09FBC-9F80-47B2-9444-A7E09FB01974}" srcOrd="4" destOrd="0" presId="urn:microsoft.com/office/officeart/2005/8/layout/process4"/>
    <dgm:cxn modelId="{D97D1C48-7272-4B21-81AA-12D522415452}" type="presParOf" srcId="{88F09FBC-9F80-47B2-9444-A7E09FB01974}" destId="{5CF91E0F-2C88-4980-BD42-1577AC0DFCCC}" srcOrd="0" destOrd="0" presId="urn:microsoft.com/office/officeart/2005/8/layout/process4"/>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6EEBFE-015C-4234-80A4-8D6DD4C659F4}">
      <dsp:nvSpPr>
        <dsp:cNvPr id="0" name=""/>
        <dsp:cNvSpPr/>
      </dsp:nvSpPr>
      <dsp:spPr>
        <a:xfrm>
          <a:off x="0" y="3484606"/>
          <a:ext cx="5924550" cy="1143725"/>
        </a:xfrm>
        <a:prstGeom prst="rect">
          <a:avLst/>
        </a:prstGeom>
        <a:gradFill rotWithShape="0">
          <a:gsLst>
            <a:gs pos="0">
              <a:schemeClr val="accent1">
                <a:shade val="50000"/>
                <a:hueOff val="0"/>
                <a:satOff val="0"/>
                <a:lumOff val="0"/>
                <a:alphaOff val="0"/>
                <a:tint val="94000"/>
                <a:satMod val="100000"/>
                <a:lumMod val="104000"/>
              </a:schemeClr>
            </a:gs>
            <a:gs pos="69000">
              <a:schemeClr val="accent1">
                <a:shade val="50000"/>
                <a:hueOff val="0"/>
                <a:satOff val="0"/>
                <a:lumOff val="0"/>
                <a:alphaOff val="0"/>
                <a:shade val="86000"/>
                <a:satMod val="130000"/>
                <a:lumMod val="102000"/>
              </a:schemeClr>
            </a:gs>
            <a:gs pos="100000">
              <a:schemeClr val="accent1">
                <a:shade val="50000"/>
                <a:hueOff val="0"/>
                <a:satOff val="0"/>
                <a:lumOff val="0"/>
                <a:alphaOff val="0"/>
                <a:shade val="72000"/>
                <a:satMod val="130000"/>
                <a:lumMod val="100000"/>
              </a:schemeClr>
            </a:gs>
          </a:gsLst>
          <a:lin ang="5400000" scaled="0"/>
        </a:gradFill>
        <a:ln>
          <a:noFill/>
        </a:ln>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dsp:spPr>
      <dsp:style>
        <a:lnRef idx="0">
          <a:scrgbClr r="0" g="0" b="0"/>
        </a:lnRef>
        <a:fillRef idx="3">
          <a:scrgbClr r="0" g="0" b="0"/>
        </a:fillRef>
        <a:effectRef idx="3">
          <a:scrgbClr r="0" g="0" b="0"/>
        </a:effectRef>
        <a:fontRef idx="minor">
          <a:schemeClr val="lt1"/>
        </a:fontRef>
      </dsp:style>
      <dsp:txBody>
        <a:bodyPr spcFirstLastPara="0" vert="horz" wrap="square" lIns="192024" tIns="192024" rIns="192024" bIns="192024" numCol="1" spcCol="1270" anchor="ctr" anchorCtr="0">
          <a:noAutofit/>
        </a:bodyPr>
        <a:lstStyle/>
        <a:p>
          <a:pPr lvl="0" algn="ctr" defTabSz="1200150">
            <a:lnSpc>
              <a:spcPct val="90000"/>
            </a:lnSpc>
            <a:spcBef>
              <a:spcPct val="0"/>
            </a:spcBef>
            <a:spcAft>
              <a:spcPct val="35000"/>
            </a:spcAft>
          </a:pPr>
          <a:r>
            <a:rPr lang="en-GB" sz="2700" kern="1200" dirty="0"/>
            <a:t>3. Male homosexuality and Lesbianism</a:t>
          </a:r>
          <a:endParaRPr lang="en-US" sz="2700" kern="1200" dirty="0"/>
        </a:p>
      </dsp:txBody>
      <dsp:txXfrm>
        <a:off x="0" y="3484606"/>
        <a:ext cx="5924550" cy="1143725"/>
      </dsp:txXfrm>
    </dsp:sp>
    <dsp:sp modelId="{70572E0D-720C-4166-92C0-1A0864608C47}">
      <dsp:nvSpPr>
        <dsp:cNvPr id="0" name=""/>
        <dsp:cNvSpPr/>
      </dsp:nvSpPr>
      <dsp:spPr>
        <a:xfrm rot="10800000">
          <a:off x="0" y="1742712"/>
          <a:ext cx="5924550" cy="1759049"/>
        </a:xfrm>
        <a:prstGeom prst="upArrowCallout">
          <a:avLst/>
        </a:prstGeom>
        <a:gradFill rotWithShape="0">
          <a:gsLst>
            <a:gs pos="0">
              <a:schemeClr val="accent1">
                <a:shade val="50000"/>
                <a:hueOff val="208701"/>
                <a:satOff val="275"/>
                <a:lumOff val="28653"/>
                <a:alphaOff val="0"/>
                <a:tint val="94000"/>
                <a:satMod val="100000"/>
                <a:lumMod val="104000"/>
              </a:schemeClr>
            </a:gs>
            <a:gs pos="69000">
              <a:schemeClr val="accent1">
                <a:shade val="50000"/>
                <a:hueOff val="208701"/>
                <a:satOff val="275"/>
                <a:lumOff val="28653"/>
                <a:alphaOff val="0"/>
                <a:shade val="86000"/>
                <a:satMod val="130000"/>
                <a:lumMod val="102000"/>
              </a:schemeClr>
            </a:gs>
            <a:gs pos="100000">
              <a:schemeClr val="accent1">
                <a:shade val="50000"/>
                <a:hueOff val="208701"/>
                <a:satOff val="275"/>
                <a:lumOff val="28653"/>
                <a:alphaOff val="0"/>
                <a:shade val="72000"/>
                <a:satMod val="130000"/>
                <a:lumMod val="100000"/>
              </a:schemeClr>
            </a:gs>
          </a:gsLst>
          <a:lin ang="5400000" scaled="0"/>
        </a:gradFill>
        <a:ln>
          <a:noFill/>
        </a:ln>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dsp:spPr>
      <dsp:style>
        <a:lnRef idx="0">
          <a:scrgbClr r="0" g="0" b="0"/>
        </a:lnRef>
        <a:fillRef idx="3">
          <a:scrgbClr r="0" g="0" b="0"/>
        </a:fillRef>
        <a:effectRef idx="3">
          <a:scrgbClr r="0" g="0" b="0"/>
        </a:effectRef>
        <a:fontRef idx="minor">
          <a:schemeClr val="lt1"/>
        </a:fontRef>
      </dsp:style>
      <dsp:txBody>
        <a:bodyPr spcFirstLastPara="0" vert="horz" wrap="square" lIns="192024" tIns="192024" rIns="192024" bIns="192024" numCol="1" spcCol="1270" anchor="ctr" anchorCtr="0">
          <a:noAutofit/>
        </a:bodyPr>
        <a:lstStyle/>
        <a:p>
          <a:pPr lvl="0" algn="ctr" defTabSz="1200150">
            <a:lnSpc>
              <a:spcPct val="90000"/>
            </a:lnSpc>
            <a:spcBef>
              <a:spcPct val="0"/>
            </a:spcBef>
            <a:spcAft>
              <a:spcPct val="35000"/>
            </a:spcAft>
          </a:pPr>
          <a:r>
            <a:rPr lang="en-GB" sz="2700" kern="1200" dirty="0"/>
            <a:t>2. Illegitimacy and birth control.</a:t>
          </a:r>
          <a:endParaRPr lang="en-US" sz="2700" kern="1200" dirty="0"/>
        </a:p>
      </dsp:txBody>
      <dsp:txXfrm rot="10800000">
        <a:off x="0" y="1742712"/>
        <a:ext cx="5924550" cy="1142977"/>
      </dsp:txXfrm>
    </dsp:sp>
    <dsp:sp modelId="{5CF91E0F-2C88-4980-BD42-1577AC0DFCCC}">
      <dsp:nvSpPr>
        <dsp:cNvPr id="0" name=""/>
        <dsp:cNvSpPr/>
      </dsp:nvSpPr>
      <dsp:spPr>
        <a:xfrm rot="10800000">
          <a:off x="0" y="818"/>
          <a:ext cx="5924550" cy="1759049"/>
        </a:xfrm>
        <a:prstGeom prst="upArrowCallout">
          <a:avLst/>
        </a:prstGeom>
        <a:gradFill rotWithShape="0">
          <a:gsLst>
            <a:gs pos="0">
              <a:schemeClr val="accent1">
                <a:shade val="50000"/>
                <a:hueOff val="208701"/>
                <a:satOff val="275"/>
                <a:lumOff val="28653"/>
                <a:alphaOff val="0"/>
                <a:tint val="94000"/>
                <a:satMod val="100000"/>
                <a:lumMod val="104000"/>
              </a:schemeClr>
            </a:gs>
            <a:gs pos="69000">
              <a:schemeClr val="accent1">
                <a:shade val="50000"/>
                <a:hueOff val="208701"/>
                <a:satOff val="275"/>
                <a:lumOff val="28653"/>
                <a:alphaOff val="0"/>
                <a:shade val="86000"/>
                <a:satMod val="130000"/>
                <a:lumMod val="102000"/>
              </a:schemeClr>
            </a:gs>
            <a:gs pos="100000">
              <a:schemeClr val="accent1">
                <a:shade val="50000"/>
                <a:hueOff val="208701"/>
                <a:satOff val="275"/>
                <a:lumOff val="28653"/>
                <a:alphaOff val="0"/>
                <a:shade val="72000"/>
                <a:satMod val="130000"/>
                <a:lumMod val="100000"/>
              </a:schemeClr>
            </a:gs>
          </a:gsLst>
          <a:lin ang="5400000" scaled="0"/>
        </a:gradFill>
        <a:ln>
          <a:noFill/>
        </a:ln>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dsp:spPr>
      <dsp:style>
        <a:lnRef idx="0">
          <a:scrgbClr r="0" g="0" b="0"/>
        </a:lnRef>
        <a:fillRef idx="3">
          <a:scrgbClr r="0" g="0" b="0"/>
        </a:fillRef>
        <a:effectRef idx="3">
          <a:scrgbClr r="0" g="0" b="0"/>
        </a:effectRef>
        <a:fontRef idx="minor">
          <a:schemeClr val="lt1"/>
        </a:fontRef>
      </dsp:style>
      <dsp:txBody>
        <a:bodyPr spcFirstLastPara="0" vert="horz" wrap="square" lIns="192024" tIns="192024" rIns="192024" bIns="192024" numCol="1" spcCol="1270" anchor="ctr" anchorCtr="0">
          <a:noAutofit/>
        </a:bodyPr>
        <a:lstStyle/>
        <a:p>
          <a:pPr lvl="0" algn="ctr" defTabSz="1200150">
            <a:lnSpc>
              <a:spcPct val="90000"/>
            </a:lnSpc>
            <a:spcBef>
              <a:spcPct val="0"/>
            </a:spcBef>
            <a:spcAft>
              <a:spcPct val="35000"/>
            </a:spcAft>
          </a:pPr>
          <a:r>
            <a:rPr lang="en-GB" sz="2700" kern="1200" dirty="0"/>
            <a:t>1. Sexology – conceptualising ‘normative’ behaviour.</a:t>
          </a:r>
          <a:endParaRPr lang="en-US" sz="2700" kern="1200" dirty="0"/>
        </a:p>
      </dsp:txBody>
      <dsp:txXfrm rot="10800000">
        <a:off x="0" y="818"/>
        <a:ext cx="5924550" cy="1142977"/>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8CE2120-47FC-48CE-AD9A-1E6F7E75D615}" type="datetimeFigureOut">
              <a:rPr lang="en-GB" smtClean="0"/>
              <a:t>30/01/2019</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3AB226E-98C3-4FAF-BC6A-A604ADB89918}" type="slidenum">
              <a:rPr lang="en-GB" smtClean="0"/>
              <a:t>‹#›</a:t>
            </a:fld>
            <a:endParaRPr lang="en-GB"/>
          </a:p>
        </p:txBody>
      </p:sp>
    </p:spTree>
    <p:extLst>
      <p:ext uri="{BB962C8B-B14F-4D97-AF65-F5344CB8AC3E}">
        <p14:creationId xmlns:p14="http://schemas.microsoft.com/office/powerpoint/2010/main" val="14185204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3AB226E-98C3-4FAF-BC6A-A604ADB89918}" type="slidenum">
              <a:rPr lang="en-GB" smtClean="0"/>
              <a:t>2</a:t>
            </a:fld>
            <a:endParaRPr lang="en-GB"/>
          </a:p>
        </p:txBody>
      </p:sp>
    </p:spTree>
    <p:extLst>
      <p:ext uri="{BB962C8B-B14F-4D97-AF65-F5344CB8AC3E}">
        <p14:creationId xmlns:p14="http://schemas.microsoft.com/office/powerpoint/2010/main" val="39104571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3AB226E-98C3-4FAF-BC6A-A604ADB89918}" type="slidenum">
              <a:rPr lang="en-GB" smtClean="0"/>
              <a:t>13</a:t>
            </a:fld>
            <a:endParaRPr lang="en-GB"/>
          </a:p>
        </p:txBody>
      </p:sp>
    </p:spTree>
    <p:extLst>
      <p:ext uri="{BB962C8B-B14F-4D97-AF65-F5344CB8AC3E}">
        <p14:creationId xmlns:p14="http://schemas.microsoft.com/office/powerpoint/2010/main" val="22247749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3AB226E-98C3-4FAF-BC6A-A604ADB89918}" type="slidenum">
              <a:rPr lang="en-GB" smtClean="0"/>
              <a:t>14</a:t>
            </a:fld>
            <a:endParaRPr lang="en-GB"/>
          </a:p>
        </p:txBody>
      </p:sp>
    </p:spTree>
    <p:extLst>
      <p:ext uri="{BB962C8B-B14F-4D97-AF65-F5344CB8AC3E}">
        <p14:creationId xmlns:p14="http://schemas.microsoft.com/office/powerpoint/2010/main" val="29553561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3AB226E-98C3-4FAF-BC6A-A604ADB89918}" type="slidenum">
              <a:rPr lang="en-GB" smtClean="0"/>
              <a:t>15</a:t>
            </a:fld>
            <a:endParaRPr lang="en-GB"/>
          </a:p>
        </p:txBody>
      </p:sp>
    </p:spTree>
    <p:extLst>
      <p:ext uri="{BB962C8B-B14F-4D97-AF65-F5344CB8AC3E}">
        <p14:creationId xmlns:p14="http://schemas.microsoft.com/office/powerpoint/2010/main" val="17721088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3AB226E-98C3-4FAF-BC6A-A604ADB89918}" type="slidenum">
              <a:rPr lang="en-GB" smtClean="0"/>
              <a:t>19</a:t>
            </a:fld>
            <a:endParaRPr lang="en-GB"/>
          </a:p>
        </p:txBody>
      </p:sp>
    </p:spTree>
    <p:extLst>
      <p:ext uri="{BB962C8B-B14F-4D97-AF65-F5344CB8AC3E}">
        <p14:creationId xmlns:p14="http://schemas.microsoft.com/office/powerpoint/2010/main" val="12288498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3AB226E-98C3-4FAF-BC6A-A604ADB89918}" type="slidenum">
              <a:rPr lang="en-GB" smtClean="0"/>
              <a:t>20</a:t>
            </a:fld>
            <a:endParaRPr lang="en-GB"/>
          </a:p>
        </p:txBody>
      </p:sp>
    </p:spTree>
    <p:extLst>
      <p:ext uri="{BB962C8B-B14F-4D97-AF65-F5344CB8AC3E}">
        <p14:creationId xmlns:p14="http://schemas.microsoft.com/office/powerpoint/2010/main" val="91338983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3AB226E-98C3-4FAF-BC6A-A604ADB89918}" type="slidenum">
              <a:rPr lang="en-GB" smtClean="0"/>
              <a:t>22</a:t>
            </a:fld>
            <a:endParaRPr lang="en-GB"/>
          </a:p>
        </p:txBody>
      </p:sp>
    </p:spTree>
    <p:extLst>
      <p:ext uri="{BB962C8B-B14F-4D97-AF65-F5344CB8AC3E}">
        <p14:creationId xmlns:p14="http://schemas.microsoft.com/office/powerpoint/2010/main" val="211077664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3AB226E-98C3-4FAF-BC6A-A604ADB89918}" type="slidenum">
              <a:rPr lang="en-GB" smtClean="0"/>
              <a:t>23</a:t>
            </a:fld>
            <a:endParaRPr lang="en-GB"/>
          </a:p>
        </p:txBody>
      </p:sp>
    </p:spTree>
    <p:extLst>
      <p:ext uri="{BB962C8B-B14F-4D97-AF65-F5344CB8AC3E}">
        <p14:creationId xmlns:p14="http://schemas.microsoft.com/office/powerpoint/2010/main" val="14706652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3AB226E-98C3-4FAF-BC6A-A604ADB89918}" type="slidenum">
              <a:rPr lang="en-GB" smtClean="0"/>
              <a:t>4</a:t>
            </a:fld>
            <a:endParaRPr lang="en-GB"/>
          </a:p>
        </p:txBody>
      </p:sp>
    </p:spTree>
    <p:extLst>
      <p:ext uri="{BB962C8B-B14F-4D97-AF65-F5344CB8AC3E}">
        <p14:creationId xmlns:p14="http://schemas.microsoft.com/office/powerpoint/2010/main" val="25196737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3AB226E-98C3-4FAF-BC6A-A604ADB89918}" type="slidenum">
              <a:rPr lang="en-GB" smtClean="0"/>
              <a:t>5</a:t>
            </a:fld>
            <a:endParaRPr lang="en-GB"/>
          </a:p>
        </p:txBody>
      </p:sp>
    </p:spTree>
    <p:extLst>
      <p:ext uri="{BB962C8B-B14F-4D97-AF65-F5344CB8AC3E}">
        <p14:creationId xmlns:p14="http://schemas.microsoft.com/office/powerpoint/2010/main" val="12088326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3AB226E-98C3-4FAF-BC6A-A604ADB89918}" type="slidenum">
              <a:rPr lang="en-GB" smtClean="0"/>
              <a:t>6</a:t>
            </a:fld>
            <a:endParaRPr lang="en-GB"/>
          </a:p>
        </p:txBody>
      </p:sp>
    </p:spTree>
    <p:extLst>
      <p:ext uri="{BB962C8B-B14F-4D97-AF65-F5344CB8AC3E}">
        <p14:creationId xmlns:p14="http://schemas.microsoft.com/office/powerpoint/2010/main" val="7178998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3AB226E-98C3-4FAF-BC6A-A604ADB89918}" type="slidenum">
              <a:rPr lang="en-GB" smtClean="0"/>
              <a:t>7</a:t>
            </a:fld>
            <a:endParaRPr lang="en-GB"/>
          </a:p>
        </p:txBody>
      </p:sp>
    </p:spTree>
    <p:extLst>
      <p:ext uri="{BB962C8B-B14F-4D97-AF65-F5344CB8AC3E}">
        <p14:creationId xmlns:p14="http://schemas.microsoft.com/office/powerpoint/2010/main" val="6827142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3AB226E-98C3-4FAF-BC6A-A604ADB89918}" type="slidenum">
              <a:rPr lang="en-GB" smtClean="0"/>
              <a:t>8</a:t>
            </a:fld>
            <a:endParaRPr lang="en-GB"/>
          </a:p>
        </p:txBody>
      </p:sp>
    </p:spTree>
    <p:extLst>
      <p:ext uri="{BB962C8B-B14F-4D97-AF65-F5344CB8AC3E}">
        <p14:creationId xmlns:p14="http://schemas.microsoft.com/office/powerpoint/2010/main" val="16818630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So what we can see between 18</a:t>
            </a:r>
            <a:r>
              <a:rPr lang="en-GB" baseline="30000" dirty="0"/>
              <a:t>th</a:t>
            </a:r>
            <a:r>
              <a:rPr lang="en-GB" dirty="0"/>
              <a:t> and 19</a:t>
            </a:r>
            <a:r>
              <a:rPr lang="en-GB" baseline="30000" dirty="0"/>
              <a:t>th</a:t>
            </a:r>
            <a:r>
              <a:rPr lang="en-GB" dirty="0"/>
              <a:t> century is increasing idea that sex something to be regulated controlled and only to be practiced occasionally between married couples for procreation purposes. Anything other than this was increasingly seen not so much as a sin but as a medical issue in need of curing as we will shall find out in the next section.</a:t>
            </a:r>
          </a:p>
        </p:txBody>
      </p:sp>
      <p:sp>
        <p:nvSpPr>
          <p:cNvPr id="4" name="Slide Number Placeholder 3"/>
          <p:cNvSpPr>
            <a:spLocks noGrp="1"/>
          </p:cNvSpPr>
          <p:nvPr>
            <p:ph type="sldNum" sz="quarter" idx="10"/>
          </p:nvPr>
        </p:nvSpPr>
        <p:spPr/>
        <p:txBody>
          <a:bodyPr/>
          <a:lstStyle/>
          <a:p>
            <a:fld id="{83AB226E-98C3-4FAF-BC6A-A604ADB89918}" type="slidenum">
              <a:rPr lang="en-GB" smtClean="0"/>
              <a:t>9</a:t>
            </a:fld>
            <a:endParaRPr lang="en-GB"/>
          </a:p>
        </p:txBody>
      </p:sp>
    </p:spTree>
    <p:extLst>
      <p:ext uri="{BB962C8B-B14F-4D97-AF65-F5344CB8AC3E}">
        <p14:creationId xmlns:p14="http://schemas.microsoft.com/office/powerpoint/2010/main" val="18534525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3AB226E-98C3-4FAF-BC6A-A604ADB89918}" type="slidenum">
              <a:rPr lang="en-GB" smtClean="0"/>
              <a:t>10</a:t>
            </a:fld>
            <a:endParaRPr lang="en-GB"/>
          </a:p>
        </p:txBody>
      </p:sp>
    </p:spTree>
    <p:extLst>
      <p:ext uri="{BB962C8B-B14F-4D97-AF65-F5344CB8AC3E}">
        <p14:creationId xmlns:p14="http://schemas.microsoft.com/office/powerpoint/2010/main" val="30754157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3AB226E-98C3-4FAF-BC6A-A604ADB89918}" type="slidenum">
              <a:rPr lang="en-GB" smtClean="0"/>
              <a:t>12</a:t>
            </a:fld>
            <a:endParaRPr lang="en-GB"/>
          </a:p>
        </p:txBody>
      </p:sp>
    </p:spTree>
    <p:extLst>
      <p:ext uri="{BB962C8B-B14F-4D97-AF65-F5344CB8AC3E}">
        <p14:creationId xmlns:p14="http://schemas.microsoft.com/office/powerpoint/2010/main" val="18070225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95269" y="1122363"/>
            <a:ext cx="9001462" cy="2387600"/>
          </a:xfrm>
        </p:spPr>
        <p:txBody>
          <a:bodyPr anchor="b">
            <a:normAutofit/>
          </a:bodyPr>
          <a:lstStyle>
            <a:lvl1pPr algn="ctr">
              <a:defRPr sz="4800"/>
            </a:lvl1pPr>
          </a:lstStyle>
          <a:p>
            <a:r>
              <a:rPr lang="en-US"/>
              <a:t>Click to edit Master title style</a:t>
            </a:r>
            <a:endParaRPr lang="en-US" dirty="0"/>
          </a:p>
        </p:txBody>
      </p:sp>
      <p:sp>
        <p:nvSpPr>
          <p:cNvPr id="3" name="Subtitle 2"/>
          <p:cNvSpPr>
            <a:spLocks noGrp="1"/>
          </p:cNvSpPr>
          <p:nvPr>
            <p:ph type="subTitle" idx="1"/>
          </p:nvPr>
        </p:nvSpPr>
        <p:spPr>
          <a:xfrm>
            <a:off x="1595269" y="3602038"/>
            <a:ext cx="9001462"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9ED81F0-AFA4-42AB-A8F9-032838E71D84}" type="datetimeFigureOut">
              <a:rPr lang="en-GB" smtClean="0"/>
              <a:t>30/01/2019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6C1A9D3-52F7-48A4-B781-DAD28520C0AB}" type="slidenum">
              <a:rPr lang="en-GB" smtClean="0"/>
              <a:t>‹#›</a:t>
            </a:fld>
            <a:endParaRPr lang="en-GB"/>
          </a:p>
        </p:txBody>
      </p:sp>
    </p:spTree>
    <p:extLst>
      <p:ext uri="{BB962C8B-B14F-4D97-AF65-F5344CB8AC3E}">
        <p14:creationId xmlns:p14="http://schemas.microsoft.com/office/powerpoint/2010/main" val="11736929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3806" y="4289372"/>
            <a:ext cx="10367564" cy="819355"/>
          </a:xfrm>
        </p:spPr>
        <p:txBody>
          <a:bodyPr anchor="b">
            <a:normAutofit/>
          </a:bodyPr>
          <a:lstStyle>
            <a:lvl1pPr>
              <a:defRPr sz="2800"/>
            </a:lvl1pPr>
          </a:lstStyle>
          <a:p>
            <a:r>
              <a:rPr lang="en-US"/>
              <a:t>Click to edit Master title style</a:t>
            </a:r>
            <a:endParaRPr lang="en-US" dirty="0"/>
          </a:p>
        </p:txBody>
      </p:sp>
      <p:sp>
        <p:nvSpPr>
          <p:cNvPr id="3" name="Picture Placeholder 2"/>
          <p:cNvSpPr>
            <a:spLocks noGrp="1" noChangeAspect="1"/>
          </p:cNvSpPr>
          <p:nvPr>
            <p:ph type="pic" idx="1"/>
          </p:nvPr>
        </p:nvSpPr>
        <p:spPr>
          <a:xfrm>
            <a:off x="913806" y="621321"/>
            <a:ext cx="10367564" cy="3379735"/>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3795" y="5108728"/>
            <a:ext cx="10365998" cy="682472"/>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9ED81F0-AFA4-42AB-A8F9-032838E71D84}" type="datetimeFigureOut">
              <a:rPr lang="en-GB" smtClean="0"/>
              <a:t>30/01/2019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6C1A9D3-52F7-48A4-B781-DAD28520C0AB}" type="slidenum">
              <a:rPr lang="en-GB" smtClean="0"/>
              <a:t>‹#›</a:t>
            </a:fld>
            <a:endParaRPr lang="en-GB"/>
          </a:p>
        </p:txBody>
      </p:sp>
    </p:spTree>
    <p:extLst>
      <p:ext uri="{BB962C8B-B14F-4D97-AF65-F5344CB8AC3E}">
        <p14:creationId xmlns:p14="http://schemas.microsoft.com/office/powerpoint/2010/main" val="4719310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2" cy="3424859"/>
          </a:xfrm>
        </p:spPr>
        <p:txBody>
          <a:bodyPr anchor="ctr"/>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95" y="4204820"/>
            <a:ext cx="10353761" cy="159218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9ED81F0-AFA4-42AB-A8F9-032838E71D84}" type="datetimeFigureOut">
              <a:rPr lang="en-GB" smtClean="0"/>
              <a:t>30/01/2019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6C1A9D3-52F7-48A4-B781-DAD28520C0AB}" type="slidenum">
              <a:rPr lang="en-GB" smtClean="0"/>
              <a:t>‹#›</a:t>
            </a:fld>
            <a:endParaRPr lang="en-GB"/>
          </a:p>
        </p:txBody>
      </p:sp>
    </p:spTree>
    <p:extLst>
      <p:ext uri="{BB962C8B-B14F-4D97-AF65-F5344CB8AC3E}">
        <p14:creationId xmlns:p14="http://schemas.microsoft.com/office/powerpoint/2010/main" val="40656763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lstStyle>
            <a:lvl1pPr>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720644" y="3610032"/>
            <a:ext cx="8752299" cy="426812"/>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4" name="Text Placeholder 3"/>
          <p:cNvSpPr>
            <a:spLocks noGrp="1"/>
          </p:cNvSpPr>
          <p:nvPr>
            <p:ph type="body" sz="half" idx="2"/>
          </p:nvPr>
        </p:nvSpPr>
        <p:spPr>
          <a:xfrm>
            <a:off x="913794" y="4204821"/>
            <a:ext cx="10353762" cy="1586380"/>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9ED81F0-AFA4-42AB-A8F9-032838E71D84}" type="datetimeFigureOut">
              <a:rPr lang="en-GB" smtClean="0"/>
              <a:t>30/01/2019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6C1A9D3-52F7-48A4-B781-DAD28520C0AB}" type="slidenum">
              <a:rPr lang="en-GB" smtClean="0"/>
              <a:t>‹#›</a:t>
            </a:fld>
            <a:endParaRPr lang="en-GB"/>
          </a:p>
        </p:txBody>
      </p:sp>
      <p:sp>
        <p:nvSpPr>
          <p:cNvPr id="11" name="TextBox 10"/>
          <p:cNvSpPr txBox="1"/>
          <p:nvPr/>
        </p:nvSpPr>
        <p:spPr>
          <a:xfrm>
            <a:off x="836612" y="735241"/>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p:cNvSpPr txBox="1"/>
          <p:nvPr/>
        </p:nvSpPr>
        <p:spPr>
          <a:xfrm>
            <a:off x="10657956" y="297209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3081498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913806" y="2126942"/>
            <a:ext cx="10355327" cy="2511835"/>
          </a:xfrm>
        </p:spPr>
        <p:txBody>
          <a:bodyPr anchor="b"/>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94" y="4650556"/>
            <a:ext cx="10353763"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9ED81F0-AFA4-42AB-A8F9-032838E71D84}" type="datetimeFigureOut">
              <a:rPr lang="en-GB" smtClean="0"/>
              <a:t>30/01/2019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6C1A9D3-52F7-48A4-B781-DAD28520C0AB}" type="slidenum">
              <a:rPr lang="en-GB" smtClean="0"/>
              <a:t>‹#›</a:t>
            </a:fld>
            <a:endParaRPr lang="en-GB"/>
          </a:p>
        </p:txBody>
      </p:sp>
    </p:spTree>
    <p:extLst>
      <p:ext uri="{BB962C8B-B14F-4D97-AF65-F5344CB8AC3E}">
        <p14:creationId xmlns:p14="http://schemas.microsoft.com/office/powerpoint/2010/main" val="184992884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913794" y="609600"/>
            <a:ext cx="10353762" cy="1325563"/>
          </a:xfrm>
        </p:spPr>
        <p:txBody>
          <a:bodyPr/>
          <a:lstStyle/>
          <a:p>
            <a:r>
              <a:rPr lang="en-US"/>
              <a:t>Click to edit Master title style</a:t>
            </a:r>
            <a:endParaRPr lang="en-US" dirty="0"/>
          </a:p>
        </p:txBody>
      </p:sp>
      <p:sp>
        <p:nvSpPr>
          <p:cNvPr id="7" name="Text Placeholder 2"/>
          <p:cNvSpPr>
            <a:spLocks noGrp="1"/>
          </p:cNvSpPr>
          <p:nvPr>
            <p:ph type="body" idx="1"/>
          </p:nvPr>
        </p:nvSpPr>
        <p:spPr>
          <a:xfrm>
            <a:off x="913794" y="2088319"/>
            <a:ext cx="3298956" cy="823305"/>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8" name="Text Placeholder 3"/>
          <p:cNvSpPr>
            <a:spLocks noGrp="1"/>
          </p:cNvSpPr>
          <p:nvPr>
            <p:ph type="body" sz="half" idx="15"/>
          </p:nvPr>
        </p:nvSpPr>
        <p:spPr>
          <a:xfrm>
            <a:off x="913794" y="2911624"/>
            <a:ext cx="3298956"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9" name="Text Placeholder 4"/>
          <p:cNvSpPr>
            <a:spLocks noGrp="1"/>
          </p:cNvSpPr>
          <p:nvPr>
            <p:ph type="body" sz="quarter" idx="3"/>
          </p:nvPr>
        </p:nvSpPr>
        <p:spPr>
          <a:xfrm>
            <a:off x="4444878" y="2088320"/>
            <a:ext cx="3298558"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0" name="Text Placeholder 3"/>
          <p:cNvSpPr>
            <a:spLocks noGrp="1"/>
          </p:cNvSpPr>
          <p:nvPr>
            <p:ph type="body" sz="half" idx="16"/>
          </p:nvPr>
        </p:nvSpPr>
        <p:spPr>
          <a:xfrm>
            <a:off x="4444878" y="2911624"/>
            <a:ext cx="329982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1" name="Text Placeholder 4"/>
          <p:cNvSpPr>
            <a:spLocks noGrp="1"/>
          </p:cNvSpPr>
          <p:nvPr>
            <p:ph type="body" sz="quarter" idx="13"/>
          </p:nvPr>
        </p:nvSpPr>
        <p:spPr>
          <a:xfrm>
            <a:off x="7973298" y="2088320"/>
            <a:ext cx="3291211"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Text Placeholder 3"/>
          <p:cNvSpPr>
            <a:spLocks noGrp="1"/>
          </p:cNvSpPr>
          <p:nvPr>
            <p:ph type="body" sz="half" idx="17"/>
          </p:nvPr>
        </p:nvSpPr>
        <p:spPr>
          <a:xfrm>
            <a:off x="7976346" y="2911624"/>
            <a:ext cx="329121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49ED81F0-AFA4-42AB-A8F9-032838E71D84}" type="datetimeFigureOut">
              <a:rPr lang="en-GB" smtClean="0"/>
              <a:t>30/01/2019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6C1A9D3-52F7-48A4-B781-DAD28520C0AB}" type="slidenum">
              <a:rPr lang="en-GB" smtClean="0"/>
              <a:t>‹#›</a:t>
            </a:fld>
            <a:endParaRPr lang="en-GB"/>
          </a:p>
        </p:txBody>
      </p:sp>
    </p:spTree>
    <p:extLst>
      <p:ext uri="{BB962C8B-B14F-4D97-AF65-F5344CB8AC3E}">
        <p14:creationId xmlns:p14="http://schemas.microsoft.com/office/powerpoint/2010/main" val="221835823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913795" y="609600"/>
            <a:ext cx="10353762" cy="1325563"/>
          </a:xfrm>
        </p:spPr>
        <p:txBody>
          <a:bodyPr/>
          <a:lstStyle/>
          <a:p>
            <a:r>
              <a:rPr lang="en-US"/>
              <a:t>Click to edit Master title style</a:t>
            </a:r>
            <a:endParaRPr lang="en-US" dirty="0"/>
          </a:p>
        </p:txBody>
      </p:sp>
      <p:sp>
        <p:nvSpPr>
          <p:cNvPr id="19" name="Text Placeholder 2"/>
          <p:cNvSpPr>
            <a:spLocks noGrp="1"/>
          </p:cNvSpPr>
          <p:nvPr>
            <p:ph type="body" idx="1"/>
          </p:nvPr>
        </p:nvSpPr>
        <p:spPr>
          <a:xfrm>
            <a:off x="913795" y="4195899"/>
            <a:ext cx="3298955"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Picture Placeholder 2"/>
          <p:cNvSpPr>
            <a:spLocks noGrp="1" noChangeAspect="1"/>
          </p:cNvSpPr>
          <p:nvPr>
            <p:ph type="pic" idx="15"/>
          </p:nvPr>
        </p:nvSpPr>
        <p:spPr>
          <a:xfrm>
            <a:off x="1092020" y="2298987"/>
            <a:ext cx="2940050"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913795" y="4772161"/>
            <a:ext cx="3298955"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2" name="Text Placeholder 4"/>
          <p:cNvSpPr>
            <a:spLocks noGrp="1"/>
          </p:cNvSpPr>
          <p:nvPr>
            <p:ph type="body" sz="quarter" idx="3"/>
          </p:nvPr>
        </p:nvSpPr>
        <p:spPr>
          <a:xfrm>
            <a:off x="4442701" y="4195899"/>
            <a:ext cx="3298983"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3" name="Picture Placeholder 2"/>
          <p:cNvSpPr>
            <a:spLocks noGrp="1" noChangeAspect="1"/>
          </p:cNvSpPr>
          <p:nvPr>
            <p:ph type="pic" idx="21"/>
          </p:nvPr>
        </p:nvSpPr>
        <p:spPr>
          <a:xfrm>
            <a:off x="4568996" y="2298987"/>
            <a:ext cx="2930525"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441348" y="4772160"/>
            <a:ext cx="3300336"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5" name="Text Placeholder 4"/>
          <p:cNvSpPr>
            <a:spLocks noGrp="1"/>
          </p:cNvSpPr>
          <p:nvPr>
            <p:ph type="body" sz="quarter" idx="13"/>
          </p:nvPr>
        </p:nvSpPr>
        <p:spPr>
          <a:xfrm>
            <a:off x="7973423" y="4195899"/>
            <a:ext cx="3289900"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6" name="Picture Placeholder 2"/>
          <p:cNvSpPr>
            <a:spLocks noGrp="1" noChangeAspect="1"/>
          </p:cNvSpPr>
          <p:nvPr>
            <p:ph type="pic" idx="22"/>
          </p:nvPr>
        </p:nvSpPr>
        <p:spPr>
          <a:xfrm>
            <a:off x="8152803" y="2298987"/>
            <a:ext cx="2932113"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973298" y="4772161"/>
            <a:ext cx="3294258" cy="1019037"/>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49ED81F0-AFA4-42AB-A8F9-032838E71D84}" type="datetimeFigureOut">
              <a:rPr lang="en-GB" smtClean="0"/>
              <a:t>30/01/2019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6C1A9D3-52F7-48A4-B781-DAD28520C0AB}" type="slidenum">
              <a:rPr lang="en-GB" smtClean="0"/>
              <a:t>‹#›</a:t>
            </a:fld>
            <a:endParaRPr lang="en-GB"/>
          </a:p>
        </p:txBody>
      </p:sp>
    </p:spTree>
    <p:extLst>
      <p:ext uri="{BB962C8B-B14F-4D97-AF65-F5344CB8AC3E}">
        <p14:creationId xmlns:p14="http://schemas.microsoft.com/office/powerpoint/2010/main" val="67216908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9ED81F0-AFA4-42AB-A8F9-032838E71D84}" type="datetimeFigureOut">
              <a:rPr lang="en-GB" smtClean="0"/>
              <a:t>30/01/2019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6C1A9D3-52F7-48A4-B781-DAD28520C0AB}" type="slidenum">
              <a:rPr lang="en-GB" smtClean="0"/>
              <a:t>‹#›</a:t>
            </a:fld>
            <a:endParaRPr lang="en-GB"/>
          </a:p>
        </p:txBody>
      </p:sp>
    </p:spTree>
    <p:extLst>
      <p:ext uri="{BB962C8B-B14F-4D97-AF65-F5344CB8AC3E}">
        <p14:creationId xmlns:p14="http://schemas.microsoft.com/office/powerpoint/2010/main" val="39148174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609599"/>
            <a:ext cx="2542657" cy="5181601"/>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913794" y="609599"/>
            <a:ext cx="7658705" cy="5181601"/>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9ED81F0-AFA4-42AB-A8F9-032838E71D84}" type="datetimeFigureOut">
              <a:rPr lang="en-GB" smtClean="0"/>
              <a:t>30/01/2019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6C1A9D3-52F7-48A4-B781-DAD28520C0AB}" type="slidenum">
              <a:rPr lang="en-GB" smtClean="0"/>
              <a:t>‹#›</a:t>
            </a:fld>
            <a:endParaRPr lang="en-GB"/>
          </a:p>
        </p:txBody>
      </p:sp>
    </p:spTree>
    <p:extLst>
      <p:ext uri="{BB962C8B-B14F-4D97-AF65-F5344CB8AC3E}">
        <p14:creationId xmlns:p14="http://schemas.microsoft.com/office/powerpoint/2010/main" val="5459023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9ED81F0-AFA4-42AB-A8F9-032838E71D84}" type="datetimeFigureOut">
              <a:rPr lang="en-GB" smtClean="0"/>
              <a:t>30/01/2019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6C1A9D3-52F7-48A4-B781-DAD28520C0AB}" type="slidenum">
              <a:rPr lang="en-GB" smtClean="0"/>
              <a:t>‹#›</a:t>
            </a:fld>
            <a:endParaRPr lang="en-GB"/>
          </a:p>
        </p:txBody>
      </p:sp>
    </p:spTree>
    <p:extLst>
      <p:ext uri="{BB962C8B-B14F-4D97-AF65-F5344CB8AC3E}">
        <p14:creationId xmlns:p14="http://schemas.microsoft.com/office/powerpoint/2010/main" val="19488658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29244" y="657226"/>
            <a:ext cx="9733512" cy="2852737"/>
          </a:xfrm>
        </p:spPr>
        <p:txBody>
          <a:bodyPr anchor="b">
            <a:normAutofit/>
          </a:bodyPr>
          <a:lstStyle>
            <a:lvl1pPr>
              <a:defRPr sz="3400"/>
            </a:lvl1pPr>
          </a:lstStyle>
          <a:p>
            <a:r>
              <a:rPr lang="en-US"/>
              <a:t>Click to edit Master title style</a:t>
            </a:r>
            <a:endParaRPr lang="en-US" dirty="0"/>
          </a:p>
        </p:txBody>
      </p:sp>
      <p:sp>
        <p:nvSpPr>
          <p:cNvPr id="3" name="Text Placeholder 2"/>
          <p:cNvSpPr>
            <a:spLocks noGrp="1"/>
          </p:cNvSpPr>
          <p:nvPr>
            <p:ph type="body" idx="1"/>
          </p:nvPr>
        </p:nvSpPr>
        <p:spPr>
          <a:xfrm>
            <a:off x="1229244" y="3602038"/>
            <a:ext cx="9733512" cy="1500187"/>
          </a:xfrm>
        </p:spPr>
        <p:txBody>
          <a:bodyPr/>
          <a:lstStyle>
            <a:lvl1pPr marL="0" indent="0" algn="ctr">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9ED81F0-AFA4-42AB-A8F9-032838E71D84}" type="datetimeFigureOut">
              <a:rPr lang="en-GB" smtClean="0"/>
              <a:t>30/01/2019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6C1A9D3-52F7-48A4-B781-DAD28520C0AB}" type="slidenum">
              <a:rPr lang="en-GB" smtClean="0"/>
              <a:t>‹#›</a:t>
            </a:fld>
            <a:endParaRPr lang="en-GB"/>
          </a:p>
        </p:txBody>
      </p:sp>
    </p:spTree>
    <p:extLst>
      <p:ext uri="{BB962C8B-B14F-4D97-AF65-F5344CB8AC3E}">
        <p14:creationId xmlns:p14="http://schemas.microsoft.com/office/powerpoint/2010/main" val="37242241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6321"/>
          </a:xfrm>
        </p:spPr>
        <p:txBody>
          <a:bodyPr/>
          <a:lstStyle/>
          <a:p>
            <a:r>
              <a:rPr lang="en-US"/>
              <a:t>Click to edit Master title style</a:t>
            </a:r>
            <a:endParaRPr lang="en-US" dirty="0"/>
          </a:p>
        </p:txBody>
      </p:sp>
      <p:sp>
        <p:nvSpPr>
          <p:cNvPr id="3" name="Content Placeholder 2"/>
          <p:cNvSpPr>
            <a:spLocks noGrp="1"/>
          </p:cNvSpPr>
          <p:nvPr>
            <p:ph sz="half" idx="1"/>
          </p:nvPr>
        </p:nvSpPr>
        <p:spPr>
          <a:xfrm>
            <a:off x="913795" y="2088319"/>
            <a:ext cx="5106004" cy="370288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3403" y="2088319"/>
            <a:ext cx="5094154" cy="370288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9ED81F0-AFA4-42AB-A8F9-032838E71D84}" type="datetimeFigureOut">
              <a:rPr lang="en-GB" smtClean="0"/>
              <a:t>30/01/2019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6C1A9D3-52F7-48A4-B781-DAD28520C0AB}" type="slidenum">
              <a:rPr lang="en-GB" smtClean="0"/>
              <a:t>‹#›</a:t>
            </a:fld>
            <a:endParaRPr lang="en-GB"/>
          </a:p>
        </p:txBody>
      </p:sp>
    </p:spTree>
    <p:extLst>
      <p:ext uri="{BB962C8B-B14F-4D97-AF65-F5344CB8AC3E}">
        <p14:creationId xmlns:p14="http://schemas.microsoft.com/office/powerpoint/2010/main" val="13629415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1141804" y="2088320"/>
            <a:ext cx="4879199"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913795" y="2912232"/>
            <a:ext cx="5107208" cy="287896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02003" y="2088320"/>
            <a:ext cx="4865554"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912232"/>
            <a:ext cx="5095357" cy="287896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9ED81F0-AFA4-42AB-A8F9-032838E71D84}" type="datetimeFigureOut">
              <a:rPr lang="en-GB" smtClean="0"/>
              <a:t>30/01/2019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06C1A9D3-52F7-48A4-B781-DAD28520C0AB}" type="slidenum">
              <a:rPr lang="en-GB" smtClean="0"/>
              <a:t>‹#›</a:t>
            </a:fld>
            <a:endParaRPr lang="en-GB"/>
          </a:p>
        </p:txBody>
      </p:sp>
    </p:spTree>
    <p:extLst>
      <p:ext uri="{BB962C8B-B14F-4D97-AF65-F5344CB8AC3E}">
        <p14:creationId xmlns:p14="http://schemas.microsoft.com/office/powerpoint/2010/main" val="37409142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9ED81F0-AFA4-42AB-A8F9-032838E71D84}" type="datetimeFigureOut">
              <a:rPr lang="en-GB" smtClean="0"/>
              <a:t>30/01/2019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6C1A9D3-52F7-48A4-B781-DAD28520C0AB}" type="slidenum">
              <a:rPr lang="en-GB" smtClean="0"/>
              <a:t>‹#›</a:t>
            </a:fld>
            <a:endParaRPr lang="en-GB"/>
          </a:p>
        </p:txBody>
      </p:sp>
    </p:spTree>
    <p:extLst>
      <p:ext uri="{BB962C8B-B14F-4D97-AF65-F5344CB8AC3E}">
        <p14:creationId xmlns:p14="http://schemas.microsoft.com/office/powerpoint/2010/main" val="16482908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9ED81F0-AFA4-42AB-A8F9-032838E71D84}" type="datetimeFigureOut">
              <a:rPr lang="en-GB" smtClean="0"/>
              <a:t>30/01/2019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06C1A9D3-52F7-48A4-B781-DAD28520C0AB}" type="slidenum">
              <a:rPr lang="en-GB" smtClean="0"/>
              <a:t>‹#›</a:t>
            </a:fld>
            <a:endParaRPr lang="en-GB"/>
          </a:p>
        </p:txBody>
      </p:sp>
    </p:spTree>
    <p:extLst>
      <p:ext uri="{BB962C8B-B14F-4D97-AF65-F5344CB8AC3E}">
        <p14:creationId xmlns:p14="http://schemas.microsoft.com/office/powerpoint/2010/main" val="4335154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7228" y="609600"/>
            <a:ext cx="3932237" cy="2362200"/>
          </a:xfrm>
        </p:spPr>
        <p:txBody>
          <a:bodyPr anchor="b">
            <a:normAutofit/>
          </a:bodyPr>
          <a:lstStyle>
            <a:lvl1pPr>
              <a:defRPr sz="2800"/>
            </a:lvl1pPr>
          </a:lstStyle>
          <a:p>
            <a:r>
              <a:rPr lang="en-US"/>
              <a:t>Click to edit Master title style</a:t>
            </a:r>
            <a:endParaRPr lang="en-US" dirty="0"/>
          </a:p>
        </p:txBody>
      </p:sp>
      <p:sp>
        <p:nvSpPr>
          <p:cNvPr id="3" name="Content Placeholder 2"/>
          <p:cNvSpPr>
            <a:spLocks noGrp="1"/>
          </p:cNvSpPr>
          <p:nvPr>
            <p:ph idx="1"/>
          </p:nvPr>
        </p:nvSpPr>
        <p:spPr>
          <a:xfrm>
            <a:off x="5078064" y="609600"/>
            <a:ext cx="6189492" cy="5181600"/>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917228" y="2971800"/>
            <a:ext cx="3932237" cy="2819399"/>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9ED81F0-AFA4-42AB-A8F9-032838E71D84}" type="datetimeFigureOut">
              <a:rPr lang="en-GB" smtClean="0"/>
              <a:t>30/01/2019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6C1A9D3-52F7-48A4-B781-DAD28520C0AB}" type="slidenum">
              <a:rPr lang="en-GB" smtClean="0"/>
              <a:t>‹#›</a:t>
            </a:fld>
            <a:endParaRPr lang="en-GB"/>
          </a:p>
        </p:txBody>
      </p:sp>
    </p:spTree>
    <p:extLst>
      <p:ext uri="{BB962C8B-B14F-4D97-AF65-F5344CB8AC3E}">
        <p14:creationId xmlns:p14="http://schemas.microsoft.com/office/powerpoint/2010/main" val="4482147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7227" y="609600"/>
            <a:ext cx="5929773" cy="2362200"/>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424804" y="758881"/>
            <a:ext cx="3255356" cy="4883038"/>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3794" y="2971800"/>
            <a:ext cx="5934950" cy="2819400"/>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9ED81F0-AFA4-42AB-A8F9-032838E71D84}" type="datetimeFigureOut">
              <a:rPr lang="en-GB" smtClean="0"/>
              <a:t>30/01/2019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6C1A9D3-52F7-48A4-B781-DAD28520C0AB}" type="slidenum">
              <a:rPr lang="en-GB" smtClean="0"/>
              <a:t>‹#›</a:t>
            </a:fld>
            <a:endParaRPr lang="en-GB"/>
          </a:p>
        </p:txBody>
      </p:sp>
    </p:spTree>
    <p:extLst>
      <p:ext uri="{BB962C8B-B14F-4D97-AF65-F5344CB8AC3E}">
        <p14:creationId xmlns:p14="http://schemas.microsoft.com/office/powerpoint/2010/main" val="15239114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1" cy="1326321"/>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913795" y="2096064"/>
            <a:ext cx="10353762" cy="3695136"/>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78736" y="5883275"/>
            <a:ext cx="27432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49ED81F0-AFA4-42AB-A8F9-032838E71D84}" type="datetimeFigureOut">
              <a:rPr lang="en-GB" smtClean="0"/>
              <a:t>30/01/2019</a:t>
            </a:fld>
            <a:endParaRPr lang="en-GB"/>
          </a:p>
        </p:txBody>
      </p:sp>
      <p:sp>
        <p:nvSpPr>
          <p:cNvPr id="5" name="Footer Placeholder 4"/>
          <p:cNvSpPr>
            <a:spLocks noGrp="1"/>
          </p:cNvSpPr>
          <p:nvPr>
            <p:ph type="ftr" sz="quarter" idx="3"/>
          </p:nvPr>
        </p:nvSpPr>
        <p:spPr>
          <a:xfrm>
            <a:off x="913794" y="5883275"/>
            <a:ext cx="6672865" cy="365125"/>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10514011" y="5883275"/>
            <a:ext cx="753545"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06C1A9D3-52F7-48A4-B781-DAD28520C0AB}" type="slidenum">
              <a:rPr lang="en-GB" smtClean="0"/>
              <a:t>‹#›</a:t>
            </a:fld>
            <a:endParaRPr lang="en-GB"/>
          </a:p>
        </p:txBody>
      </p:sp>
    </p:spTree>
    <p:extLst>
      <p:ext uri="{BB962C8B-B14F-4D97-AF65-F5344CB8AC3E}">
        <p14:creationId xmlns:p14="http://schemas.microsoft.com/office/powerpoint/2010/main" val="1417218153"/>
      </p:ext>
    </p:extLst>
  </p:cSld>
  <p:clrMap bg1="dk1" tx1="lt1" bg2="dk2" tx2="lt2" accent1="accent1" accent2="accent2" accent3="accent3" accent4="accent4" accent5="accent5" accent6="accent6" hlink="hlink" folHlink="folHlink"/>
  <p:sldLayoutIdLst>
    <p:sldLayoutId id="2147483811" r:id="rId1"/>
    <p:sldLayoutId id="2147483812" r:id="rId2"/>
    <p:sldLayoutId id="2147483813" r:id="rId3"/>
    <p:sldLayoutId id="2147483814" r:id="rId4"/>
    <p:sldLayoutId id="2147483815" r:id="rId5"/>
    <p:sldLayoutId id="2147483816" r:id="rId6"/>
    <p:sldLayoutId id="2147483817" r:id="rId7"/>
    <p:sldLayoutId id="2147483818" r:id="rId8"/>
    <p:sldLayoutId id="2147483819" r:id="rId9"/>
    <p:sldLayoutId id="2147483820" r:id="rId10"/>
    <p:sldLayoutId id="2147483821" r:id="rId11"/>
    <p:sldLayoutId id="2147483822" r:id="rId12"/>
    <p:sldLayoutId id="2147483823" r:id="rId13"/>
    <p:sldLayoutId id="2147483824" r:id="rId14"/>
    <p:sldLayoutId id="2147483825" r:id="rId15"/>
    <p:sldLayoutId id="2147483826" r:id="rId16"/>
    <p:sldLayoutId id="2147483827" r:id="rId17"/>
  </p:sldLayoutIdLst>
  <p:txStyles>
    <p:titleStyle>
      <a:lvl1pPr algn="ctr" defTabSz="914400" rtl="0" eaLnBrk="1" latinLnBrk="0" hangingPunct="1">
        <a:lnSpc>
          <a:spcPct val="90000"/>
        </a:lnSpc>
        <a:spcBef>
          <a:spcPct val="0"/>
        </a:spcBef>
        <a:buNone/>
        <a:defRPr sz="3400" b="1" i="0" kern="1200" cap="all">
          <a:solidFill>
            <a:schemeClr val="tx1"/>
          </a:solidFill>
          <a:effectLst>
            <a:outerShdw blurRad="50800" dist="63500" dir="2700000" algn="tl" rotWithShape="0">
              <a:srgbClr val="000000">
                <a:alpha val="48000"/>
              </a:srgbClr>
            </a:outerShdw>
          </a:effectLst>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tx1"/>
          </a:solidFill>
          <a:effectLst>
            <a:outerShdw blurRad="50800" dist="38100" dir="2700000" algn="tl" rotWithShape="0">
              <a:srgbClr val="000000">
                <a:alpha val="48000"/>
              </a:srgbClr>
            </a:outerShdw>
          </a:effectLst>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effectLst>
            <a:outerShdw blurRad="50800" dist="38100" dir="2700000" algn="tl" rotWithShape="0">
              <a:srgbClr val="000000">
                <a:alpha val="48000"/>
              </a:srgbClr>
            </a:outerShdw>
          </a:effectLst>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effectLst>
            <a:outerShdw blurRad="50800" dist="38100" dir="2700000" algn="tl" rotWithShape="0">
              <a:srgbClr val="000000">
                <a:alpha val="48000"/>
              </a:srgbClr>
            </a:outerShdw>
          </a:effectLst>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effectLst>
            <a:outerShdw blurRad="50800" dist="38100" dir="2700000" algn="tl" rotWithShape="0">
              <a:srgbClr val="000000">
                <a:alpha val="48000"/>
              </a:srgbClr>
            </a:outerShdw>
          </a:effectLst>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5pPr>
      <a:lvl6pPr marL="25146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6pPr>
      <a:lvl7pPr marL="29718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7pPr>
      <a:lvl8pPr marL="34290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8pPr>
      <a:lvl9pPr marL="38862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jpeg"/><Relationship Id="rId7" Type="http://schemas.openxmlformats.org/officeDocument/2006/relationships/diagramColors" Target="../diagrams/colors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A68E124-D139-4FED-8438-8AA2CB9AE1BA}"/>
              </a:ext>
            </a:extLst>
          </p:cNvPr>
          <p:cNvSpPr>
            <a:spLocks noGrp="1"/>
          </p:cNvSpPr>
          <p:nvPr>
            <p:ph type="ctrTitle"/>
          </p:nvPr>
        </p:nvSpPr>
        <p:spPr/>
        <p:txBody>
          <a:bodyPr>
            <a:normAutofit/>
          </a:bodyPr>
          <a:lstStyle/>
          <a:p>
            <a:r>
              <a:rPr lang="en-GB" sz="7200" dirty="0"/>
              <a:t>Sexuality</a:t>
            </a:r>
          </a:p>
        </p:txBody>
      </p:sp>
      <p:sp>
        <p:nvSpPr>
          <p:cNvPr id="3" name="Subtitle 2">
            <a:extLst>
              <a:ext uri="{FF2B5EF4-FFF2-40B4-BE49-F238E27FC236}">
                <a16:creationId xmlns:a16="http://schemas.microsoft.com/office/drawing/2014/main" xmlns="" id="{836DBAB7-AEC2-41D9-85CF-C5E7B6B69832}"/>
              </a:ext>
            </a:extLst>
          </p:cNvPr>
          <p:cNvSpPr>
            <a:spLocks noGrp="1"/>
          </p:cNvSpPr>
          <p:nvPr>
            <p:ph type="subTitle" idx="1"/>
          </p:nvPr>
        </p:nvSpPr>
        <p:spPr/>
        <p:txBody>
          <a:bodyPr>
            <a:normAutofit/>
          </a:bodyPr>
          <a:lstStyle/>
          <a:p>
            <a:r>
              <a:rPr lang="en-GB" sz="3600" dirty="0"/>
              <a:t>Week </a:t>
            </a:r>
            <a:r>
              <a:rPr lang="en-GB" sz="3600" dirty="0" smtClean="0"/>
              <a:t>14</a:t>
            </a:r>
            <a:endParaRPr lang="en-GB" sz="3600" dirty="0"/>
          </a:p>
        </p:txBody>
      </p:sp>
    </p:spTree>
    <p:extLst>
      <p:ext uri="{BB962C8B-B14F-4D97-AF65-F5344CB8AC3E}">
        <p14:creationId xmlns:p14="http://schemas.microsoft.com/office/powerpoint/2010/main" val="19720938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18000"/>
                <a:satMod val="160000"/>
                <a:lumMod val="28000"/>
              </a:schemeClr>
              <a:schemeClr val="bg2">
                <a:tint val="95000"/>
                <a:satMod val="160000"/>
                <a:lumMod val="116000"/>
              </a:schemeClr>
            </a:duotone>
            <a:extLst/>
          </a:blip>
          <a:stretch/>
        </a:blipFill>
        <a:effectLst/>
      </p:bgPr>
    </p:bg>
    <p:spTree>
      <p:nvGrpSpPr>
        <p:cNvPr id="1" name=""/>
        <p:cNvGrpSpPr/>
        <p:nvPr/>
      </p:nvGrpSpPr>
      <p:grpSpPr>
        <a:xfrm>
          <a:off x="0" y="0"/>
          <a:ext cx="0" cy="0"/>
          <a:chOff x="0" y="0"/>
          <a:chExt cx="0" cy="0"/>
        </a:xfrm>
      </p:grpSpPr>
      <p:cxnSp>
        <p:nvCxnSpPr>
          <p:cNvPr id="16" name="Straight Connector 15">
            <a:extLst>
              <a:ext uri="{FF2B5EF4-FFF2-40B4-BE49-F238E27FC236}">
                <a16:creationId xmlns:a16="http://schemas.microsoft.com/office/drawing/2014/main" xmlns="" id="{3D1A74F5-4F0A-48DF-9897-2F294ADDFCDD}"/>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4555927" y="45720"/>
            <a:ext cx="0" cy="6766560"/>
          </a:xfrm>
          <a:prstGeom prst="line">
            <a:avLst/>
          </a:prstGeom>
          <a:ln w="190500" cap="sq">
            <a:solidFill>
              <a:srgbClr val="FFFFFF"/>
            </a:solidFill>
            <a:miter lim="800000"/>
          </a:ln>
          <a:scene3d>
            <a:camera prst="orthographicFront"/>
            <a:lightRig rig="twoPt" dir="t">
              <a:rot lat="0" lon="0" rev="7200000"/>
            </a:lightRig>
          </a:scene3d>
          <a:sp3d>
            <a:bevelT w="25400" h="19050"/>
          </a:sp3d>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xmlns="" id="{6E30A6DE-8B5D-4047-AA74-5A8A83CCA477}"/>
              </a:ext>
            </a:extLst>
          </p:cNvPr>
          <p:cNvSpPr>
            <a:spLocks noGrp="1"/>
          </p:cNvSpPr>
          <p:nvPr>
            <p:ph type="title"/>
          </p:nvPr>
        </p:nvSpPr>
        <p:spPr>
          <a:xfrm>
            <a:off x="5066810" y="243840"/>
            <a:ext cx="6340084" cy="1297577"/>
          </a:xfrm>
        </p:spPr>
        <p:txBody>
          <a:bodyPr>
            <a:normAutofit/>
          </a:bodyPr>
          <a:lstStyle/>
          <a:p>
            <a:r>
              <a:rPr lang="en-GB" dirty="0"/>
              <a:t>Class Divides in sexual practice</a:t>
            </a:r>
          </a:p>
        </p:txBody>
      </p:sp>
      <p:sp>
        <p:nvSpPr>
          <p:cNvPr id="4" name="Content Placeholder 3">
            <a:extLst>
              <a:ext uri="{FF2B5EF4-FFF2-40B4-BE49-F238E27FC236}">
                <a16:creationId xmlns:a16="http://schemas.microsoft.com/office/drawing/2014/main" xmlns="" id="{E794BBD6-B6DD-423C-B94D-131D181E40C2}"/>
              </a:ext>
            </a:extLst>
          </p:cNvPr>
          <p:cNvSpPr>
            <a:spLocks noGrp="1"/>
          </p:cNvSpPr>
          <p:nvPr>
            <p:ph idx="1"/>
          </p:nvPr>
        </p:nvSpPr>
        <p:spPr>
          <a:xfrm>
            <a:off x="4918763" y="1581431"/>
            <a:ext cx="6916186" cy="4791447"/>
          </a:xfrm>
        </p:spPr>
        <p:txBody>
          <a:bodyPr>
            <a:normAutofit fontScale="92500" lnSpcReduction="10000"/>
          </a:bodyPr>
          <a:lstStyle/>
          <a:p>
            <a:r>
              <a:rPr lang="en-GB" sz="2800" dirty="0" smtClean="0"/>
              <a:t>Sex between </a:t>
            </a:r>
            <a:r>
              <a:rPr lang="en-GB" sz="2800" dirty="0"/>
              <a:t>people of different classes usually confined to illicit sex e.g. prostitutes, premarital or extra marital affairs.</a:t>
            </a:r>
          </a:p>
          <a:p>
            <a:r>
              <a:rPr lang="en-GB" sz="2800" dirty="0"/>
              <a:t>Servants especially vulnerable but affected many working class girls e.g. Gaskell’s </a:t>
            </a:r>
            <a:r>
              <a:rPr lang="en-GB" sz="2800" i="1" dirty="0"/>
              <a:t>Ruth</a:t>
            </a:r>
            <a:r>
              <a:rPr lang="en-GB" sz="2800" dirty="0"/>
              <a:t>.</a:t>
            </a:r>
          </a:p>
          <a:p>
            <a:r>
              <a:rPr lang="en-GB" sz="2800" dirty="0"/>
              <a:t>Cross-class marriage uncommon but did happen occasionally </a:t>
            </a:r>
            <a:r>
              <a:rPr lang="en-GB" sz="2800" dirty="0" smtClean="0"/>
              <a:t>e.g. </a:t>
            </a:r>
            <a:r>
              <a:rPr lang="en-GB" sz="2800" dirty="0"/>
              <a:t>Hannah </a:t>
            </a:r>
            <a:r>
              <a:rPr lang="en-GB" sz="2800" dirty="0" err="1"/>
              <a:t>Cullwick</a:t>
            </a:r>
            <a:r>
              <a:rPr lang="en-GB" sz="2800" dirty="0"/>
              <a:t> and Arthur Munby.</a:t>
            </a:r>
          </a:p>
          <a:p>
            <a:endParaRPr lang="en-GB" dirty="0"/>
          </a:p>
        </p:txBody>
      </p:sp>
    </p:spTree>
    <p:extLst>
      <p:ext uri="{BB962C8B-B14F-4D97-AF65-F5344CB8AC3E}">
        <p14:creationId xmlns:p14="http://schemas.microsoft.com/office/powerpoint/2010/main" val="11268861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1D01517-71CB-4EE3-900C-9319B1C5DA97}"/>
              </a:ext>
            </a:extLst>
          </p:cNvPr>
          <p:cNvSpPr>
            <a:spLocks noGrp="1"/>
          </p:cNvSpPr>
          <p:nvPr>
            <p:ph type="title"/>
          </p:nvPr>
        </p:nvSpPr>
        <p:spPr>
          <a:xfrm>
            <a:off x="919119" y="176831"/>
            <a:ext cx="10353761" cy="1065637"/>
          </a:xfrm>
        </p:spPr>
        <p:txBody>
          <a:bodyPr/>
          <a:lstStyle/>
          <a:p>
            <a:r>
              <a:rPr lang="en-GB" dirty="0"/>
              <a:t>Class divides in sexual practices</a:t>
            </a:r>
          </a:p>
        </p:txBody>
      </p:sp>
      <p:sp>
        <p:nvSpPr>
          <p:cNvPr id="3" name="Content Placeholder 2">
            <a:extLst>
              <a:ext uri="{FF2B5EF4-FFF2-40B4-BE49-F238E27FC236}">
                <a16:creationId xmlns:a16="http://schemas.microsoft.com/office/drawing/2014/main" xmlns="" id="{507B285C-78E2-4410-B509-8CE505D07E7E}"/>
              </a:ext>
            </a:extLst>
          </p:cNvPr>
          <p:cNvSpPr>
            <a:spLocks noGrp="1"/>
          </p:cNvSpPr>
          <p:nvPr>
            <p:ph idx="1"/>
          </p:nvPr>
        </p:nvSpPr>
        <p:spPr>
          <a:xfrm>
            <a:off x="307127" y="1271550"/>
            <a:ext cx="11069434" cy="4901230"/>
          </a:xfrm>
        </p:spPr>
        <p:txBody>
          <a:bodyPr>
            <a:normAutofit fontScale="92500" lnSpcReduction="10000"/>
          </a:bodyPr>
          <a:lstStyle/>
          <a:p>
            <a:pPr marL="0" indent="0">
              <a:buNone/>
            </a:pPr>
            <a:r>
              <a:rPr lang="en-GB" sz="2800" dirty="0"/>
              <a:t>WORKING CLASS</a:t>
            </a:r>
          </a:p>
          <a:p>
            <a:r>
              <a:rPr lang="en-GB" sz="2800" dirty="0"/>
              <a:t>Respectability based on number of sexual partners not marriage: common law marriages.</a:t>
            </a:r>
          </a:p>
          <a:p>
            <a:r>
              <a:rPr lang="en-GB" sz="2800" dirty="0"/>
              <a:t>Rural areas: sex before marriage a fertility check to avoid a ‘pig in the poke’.</a:t>
            </a:r>
          </a:p>
          <a:p>
            <a:r>
              <a:rPr lang="en-GB" sz="2800" dirty="0" smtClean="0"/>
              <a:t>Many </a:t>
            </a:r>
            <a:r>
              <a:rPr lang="en-GB" sz="2800" dirty="0"/>
              <a:t>brides (up to 80% in some English villages) already pregnant.</a:t>
            </a:r>
          </a:p>
          <a:p>
            <a:r>
              <a:rPr lang="en-GB" sz="2800" dirty="0"/>
              <a:t>Engagements more binding – ‘breach of promise’.</a:t>
            </a:r>
          </a:p>
          <a:p>
            <a:r>
              <a:rPr lang="en-GB" sz="2800" dirty="0"/>
              <a:t>Increase in no of pregnancies during 19</a:t>
            </a:r>
            <a:r>
              <a:rPr lang="en-GB" sz="2800" baseline="30000" dirty="0"/>
              <a:t>th</a:t>
            </a:r>
            <a:r>
              <a:rPr lang="en-GB" sz="2800" dirty="0"/>
              <a:t> century as penetrative sex becomes ‘normative</a:t>
            </a:r>
            <a:r>
              <a:rPr lang="en-GB" sz="2800" dirty="0" smtClean="0"/>
              <a:t>’.</a:t>
            </a:r>
            <a:endParaRPr lang="en-GB" sz="2800" dirty="0"/>
          </a:p>
        </p:txBody>
      </p:sp>
    </p:spTree>
    <p:extLst>
      <p:ext uri="{BB962C8B-B14F-4D97-AF65-F5344CB8AC3E}">
        <p14:creationId xmlns:p14="http://schemas.microsoft.com/office/powerpoint/2010/main" val="20932179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9D82F9B-E416-40C0-AB36-667419A2C5CC}"/>
              </a:ext>
            </a:extLst>
          </p:cNvPr>
          <p:cNvSpPr>
            <a:spLocks noGrp="1"/>
          </p:cNvSpPr>
          <p:nvPr>
            <p:ph type="title"/>
          </p:nvPr>
        </p:nvSpPr>
        <p:spPr>
          <a:xfrm>
            <a:off x="958674" y="239652"/>
            <a:ext cx="10353761" cy="919053"/>
          </a:xfrm>
        </p:spPr>
        <p:txBody>
          <a:bodyPr/>
          <a:lstStyle/>
          <a:p>
            <a:r>
              <a:rPr lang="en-GB" dirty="0"/>
              <a:t>Illegitimacy</a:t>
            </a:r>
          </a:p>
        </p:txBody>
      </p:sp>
      <p:sp>
        <p:nvSpPr>
          <p:cNvPr id="3" name="Content Placeholder 2">
            <a:extLst>
              <a:ext uri="{FF2B5EF4-FFF2-40B4-BE49-F238E27FC236}">
                <a16:creationId xmlns:a16="http://schemas.microsoft.com/office/drawing/2014/main" xmlns="" id="{708B25B5-62E4-4913-9B9C-CB47213B18FE}"/>
              </a:ext>
            </a:extLst>
          </p:cNvPr>
          <p:cNvSpPr>
            <a:spLocks noGrp="1"/>
          </p:cNvSpPr>
          <p:nvPr>
            <p:ph idx="1"/>
          </p:nvPr>
        </p:nvSpPr>
        <p:spPr>
          <a:xfrm>
            <a:off x="383907" y="1284349"/>
            <a:ext cx="11559133" cy="5102492"/>
          </a:xfrm>
        </p:spPr>
        <p:txBody>
          <a:bodyPr>
            <a:normAutofit lnSpcReduction="10000"/>
          </a:bodyPr>
          <a:lstStyle/>
          <a:p>
            <a:r>
              <a:rPr lang="en-GB" sz="2400" dirty="0"/>
              <a:t> </a:t>
            </a:r>
            <a:r>
              <a:rPr lang="en-GB" sz="2800" dirty="0"/>
              <a:t>Pregnancy before marriage put mother and baby in vulnerable position. </a:t>
            </a:r>
          </a:p>
          <a:p>
            <a:r>
              <a:rPr lang="en-GB" sz="2800" dirty="0"/>
              <a:t> Accounted for 4-6% of births.</a:t>
            </a:r>
          </a:p>
          <a:p>
            <a:r>
              <a:rPr lang="en-GB" sz="2800" dirty="0"/>
              <a:t> New Poor Law (1834) father had no responsibility for child.</a:t>
            </a:r>
          </a:p>
          <a:p>
            <a:r>
              <a:rPr lang="en-GB" sz="2800" dirty="0"/>
              <a:t>Bastardy clause revised (1844) mothers sue for support in petty courts.</a:t>
            </a:r>
          </a:p>
          <a:p>
            <a:r>
              <a:rPr lang="en-GB" sz="2800" dirty="0"/>
              <a:t>In 1872 magistrates demand payment from  fathers: </a:t>
            </a:r>
            <a:r>
              <a:rPr lang="en-GB" sz="2800" b="1" dirty="0"/>
              <a:t>affiliation</a:t>
            </a:r>
            <a:endParaRPr lang="en-GB" sz="2800" dirty="0"/>
          </a:p>
          <a:p>
            <a:r>
              <a:rPr lang="en-GB" sz="2800" dirty="0"/>
              <a:t>Ginger Frost, </a:t>
            </a:r>
            <a:r>
              <a:rPr lang="en-GB" sz="2800" i="1" dirty="0"/>
              <a:t>Politics of Domestic Authority </a:t>
            </a:r>
            <a:r>
              <a:rPr lang="en-GB" sz="2800" dirty="0"/>
              <a:t>(2009) study of unmarried fathers who killed children primarily to avoid affiliation.</a:t>
            </a:r>
          </a:p>
          <a:p>
            <a:pPr marL="0" indent="0">
              <a:buNone/>
            </a:pPr>
            <a:endParaRPr lang="en-GB" dirty="0"/>
          </a:p>
          <a:p>
            <a:endParaRPr lang="en-GB" dirty="0"/>
          </a:p>
        </p:txBody>
      </p:sp>
    </p:spTree>
    <p:extLst>
      <p:ext uri="{BB962C8B-B14F-4D97-AF65-F5344CB8AC3E}">
        <p14:creationId xmlns:p14="http://schemas.microsoft.com/office/powerpoint/2010/main" val="22520705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18B6E3C-D6E8-448B-8825-9FADD7161089}"/>
              </a:ext>
            </a:extLst>
          </p:cNvPr>
          <p:cNvSpPr>
            <a:spLocks noGrp="1"/>
          </p:cNvSpPr>
          <p:nvPr>
            <p:ph type="title"/>
          </p:nvPr>
        </p:nvSpPr>
        <p:spPr>
          <a:xfrm>
            <a:off x="913795" y="176831"/>
            <a:ext cx="10353761" cy="1326321"/>
          </a:xfrm>
        </p:spPr>
        <p:txBody>
          <a:bodyPr/>
          <a:lstStyle/>
          <a:p>
            <a:r>
              <a:rPr lang="en-GB" dirty="0"/>
              <a:t>Class divides in sexual practices</a:t>
            </a:r>
          </a:p>
        </p:txBody>
      </p:sp>
      <p:sp>
        <p:nvSpPr>
          <p:cNvPr id="3" name="Content Placeholder 2">
            <a:extLst>
              <a:ext uri="{FF2B5EF4-FFF2-40B4-BE49-F238E27FC236}">
                <a16:creationId xmlns:a16="http://schemas.microsoft.com/office/drawing/2014/main" xmlns="" id="{8719A10E-A0E7-4665-B77A-6CC0C09630DD}"/>
              </a:ext>
            </a:extLst>
          </p:cNvPr>
          <p:cNvSpPr>
            <a:spLocks noGrp="1"/>
          </p:cNvSpPr>
          <p:nvPr>
            <p:ph idx="1"/>
          </p:nvPr>
        </p:nvSpPr>
        <p:spPr>
          <a:xfrm>
            <a:off x="374470" y="1432949"/>
            <a:ext cx="8651266" cy="5081062"/>
          </a:xfrm>
        </p:spPr>
        <p:txBody>
          <a:bodyPr>
            <a:normAutofit fontScale="92500"/>
          </a:bodyPr>
          <a:lstStyle/>
          <a:p>
            <a:pPr marL="0" indent="0">
              <a:buNone/>
            </a:pPr>
            <a:r>
              <a:rPr lang="en-GB" sz="2800" dirty="0"/>
              <a:t>MIDDLE / UPPER CLASS</a:t>
            </a:r>
          </a:p>
          <a:p>
            <a:r>
              <a:rPr lang="en-GB" sz="2800" dirty="0"/>
              <a:t>Virginity essential to respectability of single women.</a:t>
            </a:r>
          </a:p>
          <a:p>
            <a:r>
              <a:rPr lang="en-GB" sz="2800" dirty="0"/>
              <a:t>Children conceived and born after marriage.</a:t>
            </a:r>
          </a:p>
          <a:p>
            <a:r>
              <a:rPr lang="en-GB" sz="2800" dirty="0"/>
              <a:t>Sexual practices after marriage also closely regulated by religion, medicine, husband etc.</a:t>
            </a:r>
          </a:p>
          <a:p>
            <a:r>
              <a:rPr lang="en-GB" sz="2800" dirty="0"/>
              <a:t>Little knowledge until wedding night e.g. John Ruskin?</a:t>
            </a:r>
          </a:p>
          <a:p>
            <a:r>
              <a:rPr lang="en-GB" sz="2800" dirty="0"/>
              <a:t>M</a:t>
            </a:r>
            <a:r>
              <a:rPr lang="en-GB" sz="2800" dirty="0" smtClean="0"/>
              <a:t>. </a:t>
            </a:r>
            <a:r>
              <a:rPr lang="en-GB" sz="2800" dirty="0"/>
              <a:t>class had lower birth rate than w. class by 1900:  less sexually active or more inclined to use birth control?</a:t>
            </a:r>
          </a:p>
          <a:p>
            <a:endParaRPr lang="en-GB" dirty="0"/>
          </a:p>
          <a:p>
            <a:endParaRPr lang="en-GB" dirty="0"/>
          </a:p>
          <a:p>
            <a:endParaRPr lang="en-GB" dirty="0"/>
          </a:p>
        </p:txBody>
      </p:sp>
    </p:spTree>
    <p:extLst>
      <p:ext uri="{BB962C8B-B14F-4D97-AF65-F5344CB8AC3E}">
        <p14:creationId xmlns:p14="http://schemas.microsoft.com/office/powerpoint/2010/main" val="15823099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18000"/>
                <a:satMod val="160000"/>
                <a:lumMod val="28000"/>
              </a:schemeClr>
              <a:schemeClr val="bg2">
                <a:tint val="95000"/>
                <a:satMod val="160000"/>
                <a:lumMod val="116000"/>
              </a:schemeClr>
            </a:duotone>
            <a:extLst/>
          </a:blip>
          <a:stretch/>
        </a:blipFill>
        <a:effectLst/>
      </p:bgPr>
    </p:bg>
    <p:spTree>
      <p:nvGrpSpPr>
        <p:cNvPr id="1" name=""/>
        <p:cNvGrpSpPr/>
        <p:nvPr/>
      </p:nvGrpSpPr>
      <p:grpSpPr>
        <a:xfrm>
          <a:off x="0" y="0"/>
          <a:ext cx="0" cy="0"/>
          <a:chOff x="0" y="0"/>
          <a:chExt cx="0" cy="0"/>
        </a:xfrm>
      </p:grpSpPr>
      <p:cxnSp>
        <p:nvCxnSpPr>
          <p:cNvPr id="9" name="Straight Connector 8">
            <a:extLst>
              <a:ext uri="{FF2B5EF4-FFF2-40B4-BE49-F238E27FC236}">
                <a16:creationId xmlns:a16="http://schemas.microsoft.com/office/drawing/2014/main" xmlns="" id="{3D1A74F5-4F0A-48DF-9897-2F294ADDFCDD}"/>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4555927" y="45720"/>
            <a:ext cx="0" cy="6766560"/>
          </a:xfrm>
          <a:prstGeom prst="line">
            <a:avLst/>
          </a:prstGeom>
          <a:ln w="190500" cap="sq">
            <a:solidFill>
              <a:srgbClr val="FFFFFF"/>
            </a:solidFill>
            <a:miter lim="800000"/>
          </a:ln>
          <a:scene3d>
            <a:camera prst="orthographicFront"/>
            <a:lightRig rig="twoPt" dir="t">
              <a:rot lat="0" lon="0" rev="7200000"/>
            </a:lightRig>
          </a:scene3d>
          <a:sp3d>
            <a:bevelT w="25400" h="19050"/>
          </a:sp3d>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xmlns="" id="{BF959AA0-C9DE-4FA9-ADE4-138992D4625B}"/>
              </a:ext>
            </a:extLst>
          </p:cNvPr>
          <p:cNvSpPr>
            <a:spLocks noGrp="1"/>
          </p:cNvSpPr>
          <p:nvPr>
            <p:ph type="title"/>
          </p:nvPr>
        </p:nvSpPr>
        <p:spPr>
          <a:xfrm>
            <a:off x="5181914" y="45720"/>
            <a:ext cx="6340084" cy="1326321"/>
          </a:xfrm>
        </p:spPr>
        <p:txBody>
          <a:bodyPr>
            <a:normAutofit/>
          </a:bodyPr>
          <a:lstStyle/>
          <a:p>
            <a:r>
              <a:rPr lang="en-GB" dirty="0"/>
              <a:t>Birth Control (1)</a:t>
            </a:r>
          </a:p>
        </p:txBody>
      </p:sp>
      <p:sp>
        <p:nvSpPr>
          <p:cNvPr id="3" name="Content Placeholder 2">
            <a:extLst>
              <a:ext uri="{FF2B5EF4-FFF2-40B4-BE49-F238E27FC236}">
                <a16:creationId xmlns:a16="http://schemas.microsoft.com/office/drawing/2014/main" xmlns="" id="{78493BED-73C1-42B1-AE69-538627731D42}"/>
              </a:ext>
            </a:extLst>
          </p:cNvPr>
          <p:cNvSpPr>
            <a:spLocks noGrp="1"/>
          </p:cNvSpPr>
          <p:nvPr>
            <p:ph idx="1"/>
          </p:nvPr>
        </p:nvSpPr>
        <p:spPr>
          <a:xfrm>
            <a:off x="4927471" y="1431235"/>
            <a:ext cx="6904070" cy="4985468"/>
          </a:xfrm>
        </p:spPr>
        <p:txBody>
          <a:bodyPr>
            <a:normAutofit lnSpcReduction="10000"/>
          </a:bodyPr>
          <a:lstStyle/>
          <a:p>
            <a:r>
              <a:rPr lang="en-GB" sz="2800" dirty="0"/>
              <a:t>Infanticide most extreme form of birth control.</a:t>
            </a:r>
          </a:p>
          <a:p>
            <a:r>
              <a:rPr lang="en-GB" sz="2800" dirty="0"/>
              <a:t>Abortions after quickening: Back Street and DIY operations.</a:t>
            </a:r>
          </a:p>
          <a:p>
            <a:r>
              <a:rPr lang="en-GB" sz="2800" dirty="0"/>
              <a:t>Abortions before quickening: pills and potions often containing mercury, gunpowder or lead.</a:t>
            </a:r>
          </a:p>
          <a:p>
            <a:r>
              <a:rPr lang="en-GB" sz="2800" dirty="0"/>
              <a:t>Folk ‘cures’: hot baths, physical activity, gin, herbal teas…</a:t>
            </a:r>
          </a:p>
          <a:p>
            <a:endParaRPr lang="en-GB" dirty="0"/>
          </a:p>
        </p:txBody>
      </p:sp>
    </p:spTree>
    <p:extLst>
      <p:ext uri="{BB962C8B-B14F-4D97-AF65-F5344CB8AC3E}">
        <p14:creationId xmlns:p14="http://schemas.microsoft.com/office/powerpoint/2010/main" val="4328397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18000"/>
                <a:satMod val="160000"/>
                <a:lumMod val="28000"/>
              </a:schemeClr>
              <a:schemeClr val="bg2">
                <a:tint val="95000"/>
                <a:satMod val="160000"/>
                <a:lumMod val="116000"/>
              </a:schemeClr>
            </a:duotone>
            <a:extLst/>
          </a:blip>
          <a:stretch/>
        </a:blipFill>
        <a:effectLst/>
      </p:bgPr>
    </p:bg>
    <p:spTree>
      <p:nvGrpSpPr>
        <p:cNvPr id="1" name=""/>
        <p:cNvGrpSpPr/>
        <p:nvPr/>
      </p:nvGrpSpPr>
      <p:grpSpPr>
        <a:xfrm>
          <a:off x="0" y="0"/>
          <a:ext cx="0" cy="0"/>
          <a:chOff x="0" y="0"/>
          <a:chExt cx="0" cy="0"/>
        </a:xfrm>
      </p:grpSpPr>
      <p:cxnSp>
        <p:nvCxnSpPr>
          <p:cNvPr id="12" name="Straight Connector 11">
            <a:extLst>
              <a:ext uri="{FF2B5EF4-FFF2-40B4-BE49-F238E27FC236}">
                <a16:creationId xmlns:a16="http://schemas.microsoft.com/office/drawing/2014/main" xmlns="" id="{3D1A74F5-4F0A-48DF-9897-2F294ADDFCDD}"/>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4555927" y="45720"/>
            <a:ext cx="0" cy="6766560"/>
          </a:xfrm>
          <a:prstGeom prst="line">
            <a:avLst/>
          </a:prstGeom>
          <a:ln w="190500" cap="sq">
            <a:solidFill>
              <a:srgbClr val="FFFFFF"/>
            </a:solidFill>
            <a:miter lim="800000"/>
          </a:ln>
          <a:scene3d>
            <a:camera prst="orthographicFront"/>
            <a:lightRig rig="twoPt" dir="t">
              <a:rot lat="0" lon="0" rev="7200000"/>
            </a:lightRig>
          </a:scene3d>
          <a:sp3d>
            <a:bevelT w="25400" h="19050"/>
          </a:sp3d>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xmlns="" id="{C9B6F106-CD4D-4A33-9080-718E509DD4C4}"/>
              </a:ext>
            </a:extLst>
          </p:cNvPr>
          <p:cNvSpPr>
            <a:spLocks noGrp="1"/>
          </p:cNvSpPr>
          <p:nvPr>
            <p:ph type="title"/>
          </p:nvPr>
        </p:nvSpPr>
        <p:spPr>
          <a:xfrm>
            <a:off x="5232272" y="148046"/>
            <a:ext cx="6340084" cy="1326321"/>
          </a:xfrm>
        </p:spPr>
        <p:txBody>
          <a:bodyPr>
            <a:normAutofit/>
          </a:bodyPr>
          <a:lstStyle/>
          <a:p>
            <a:r>
              <a:rPr lang="en-GB" dirty="0"/>
              <a:t>Birth Control (2)</a:t>
            </a:r>
          </a:p>
        </p:txBody>
      </p:sp>
      <p:sp>
        <p:nvSpPr>
          <p:cNvPr id="3" name="Content Placeholder 2">
            <a:extLst>
              <a:ext uri="{FF2B5EF4-FFF2-40B4-BE49-F238E27FC236}">
                <a16:creationId xmlns:a16="http://schemas.microsoft.com/office/drawing/2014/main" xmlns="" id="{0B379924-9BA9-44BC-8454-26FAF5E3B792}"/>
              </a:ext>
            </a:extLst>
          </p:cNvPr>
          <p:cNvSpPr>
            <a:spLocks noGrp="1"/>
          </p:cNvSpPr>
          <p:nvPr>
            <p:ph idx="1"/>
          </p:nvPr>
        </p:nvSpPr>
        <p:spPr>
          <a:xfrm>
            <a:off x="4927470" y="1474366"/>
            <a:ext cx="6872643" cy="5235587"/>
          </a:xfrm>
        </p:spPr>
        <p:txBody>
          <a:bodyPr>
            <a:noAutofit/>
          </a:bodyPr>
          <a:lstStyle/>
          <a:p>
            <a:pPr marL="0" indent="0">
              <a:lnSpc>
                <a:spcPct val="110000"/>
              </a:lnSpc>
              <a:buNone/>
            </a:pPr>
            <a:r>
              <a:rPr lang="en-GB" sz="2400" dirty="0"/>
              <a:t>Frequently used:</a:t>
            </a:r>
          </a:p>
          <a:p>
            <a:pPr lvl="1">
              <a:lnSpc>
                <a:spcPct val="110000"/>
              </a:lnSpc>
            </a:pPr>
            <a:r>
              <a:rPr lang="en-GB" sz="2400" dirty="0"/>
              <a:t>Abstinence</a:t>
            </a:r>
          </a:p>
          <a:p>
            <a:pPr lvl="1">
              <a:lnSpc>
                <a:spcPct val="110000"/>
              </a:lnSpc>
            </a:pPr>
            <a:r>
              <a:rPr lang="en-GB" sz="2400" dirty="0"/>
              <a:t>calendar method</a:t>
            </a:r>
          </a:p>
          <a:p>
            <a:pPr lvl="1">
              <a:lnSpc>
                <a:spcPct val="110000"/>
              </a:lnSpc>
            </a:pPr>
            <a:r>
              <a:rPr lang="en-GB" sz="2400" dirty="0"/>
              <a:t>prolonged  lactation</a:t>
            </a:r>
          </a:p>
          <a:p>
            <a:pPr lvl="1">
              <a:lnSpc>
                <a:spcPct val="110000"/>
              </a:lnSpc>
            </a:pPr>
            <a:r>
              <a:rPr lang="en-GB" sz="2400" dirty="0"/>
              <a:t>coitus interruptus </a:t>
            </a:r>
          </a:p>
          <a:p>
            <a:pPr marL="457200" lvl="1" indent="0">
              <a:lnSpc>
                <a:spcPct val="110000"/>
              </a:lnSpc>
              <a:buNone/>
            </a:pPr>
            <a:endParaRPr lang="en-GB" sz="2400" dirty="0"/>
          </a:p>
          <a:p>
            <a:pPr marL="0" indent="0">
              <a:lnSpc>
                <a:spcPct val="110000"/>
              </a:lnSpc>
              <a:buNone/>
            </a:pPr>
            <a:r>
              <a:rPr lang="en-GB" sz="2400" dirty="0"/>
              <a:t>More expensive </a:t>
            </a:r>
            <a:r>
              <a:rPr lang="en-GB" sz="2400" dirty="0" smtClean="0"/>
              <a:t>options:</a:t>
            </a:r>
            <a:endParaRPr lang="en-GB" sz="2400" dirty="0"/>
          </a:p>
          <a:p>
            <a:pPr lvl="1">
              <a:lnSpc>
                <a:spcPct val="110000"/>
              </a:lnSpc>
            </a:pPr>
            <a:r>
              <a:rPr lang="en-GB" sz="2400" dirty="0"/>
              <a:t>Sponge/diaphragm/douching.</a:t>
            </a:r>
          </a:p>
          <a:p>
            <a:pPr lvl="1">
              <a:lnSpc>
                <a:spcPct val="110000"/>
              </a:lnSpc>
            </a:pPr>
            <a:r>
              <a:rPr lang="en-GB" sz="2400" dirty="0"/>
              <a:t>Pessaries and spermicides</a:t>
            </a:r>
          </a:p>
          <a:p>
            <a:pPr lvl="1">
              <a:lnSpc>
                <a:spcPct val="110000"/>
              </a:lnSpc>
            </a:pPr>
            <a:r>
              <a:rPr lang="en-GB" sz="2400" dirty="0"/>
              <a:t>‘French letters’ associated with VD not contraception.</a:t>
            </a:r>
          </a:p>
          <a:p>
            <a:pPr marL="0" indent="0">
              <a:lnSpc>
                <a:spcPct val="110000"/>
              </a:lnSpc>
              <a:buNone/>
            </a:pPr>
            <a:r>
              <a:rPr lang="en-GB" sz="2400" dirty="0"/>
              <a:t> </a:t>
            </a:r>
          </a:p>
        </p:txBody>
      </p:sp>
    </p:spTree>
    <p:extLst>
      <p:ext uri="{BB962C8B-B14F-4D97-AF65-F5344CB8AC3E}">
        <p14:creationId xmlns:p14="http://schemas.microsoft.com/office/powerpoint/2010/main" val="38242199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A234A658-523E-4A77-AB81-26DBDF0DC3FC}"/>
              </a:ext>
            </a:extLst>
          </p:cNvPr>
          <p:cNvSpPr>
            <a:spLocks noGrp="1"/>
          </p:cNvSpPr>
          <p:nvPr>
            <p:ph type="title"/>
          </p:nvPr>
        </p:nvSpPr>
        <p:spPr>
          <a:xfrm>
            <a:off x="1116032" y="1693546"/>
            <a:ext cx="9733512" cy="2852737"/>
          </a:xfrm>
        </p:spPr>
        <p:txBody>
          <a:bodyPr/>
          <a:lstStyle/>
          <a:p>
            <a:r>
              <a:rPr lang="en-GB" sz="4400" dirty="0"/>
              <a:t>3. Male homosexuality and Lesbianism</a:t>
            </a:r>
            <a:r>
              <a:rPr lang="en-GB" dirty="0"/>
              <a:t/>
            </a:r>
            <a:br>
              <a:rPr lang="en-GB" dirty="0"/>
            </a:br>
            <a:endParaRPr lang="en-GB" dirty="0"/>
          </a:p>
        </p:txBody>
      </p:sp>
    </p:spTree>
    <p:extLst>
      <p:ext uri="{BB962C8B-B14F-4D97-AF65-F5344CB8AC3E}">
        <p14:creationId xmlns:p14="http://schemas.microsoft.com/office/powerpoint/2010/main" val="9110182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9119" y="191589"/>
            <a:ext cx="10353761" cy="1326321"/>
          </a:xfrm>
        </p:spPr>
        <p:txBody>
          <a:bodyPr/>
          <a:lstStyle/>
          <a:p>
            <a:r>
              <a:rPr lang="en-GB" dirty="0"/>
              <a:t>Queer Theory/History</a:t>
            </a:r>
          </a:p>
        </p:txBody>
      </p:sp>
      <p:sp>
        <p:nvSpPr>
          <p:cNvPr id="3" name="Content Placeholder 2"/>
          <p:cNvSpPr>
            <a:spLocks noGrp="1"/>
          </p:cNvSpPr>
          <p:nvPr>
            <p:ph idx="1"/>
          </p:nvPr>
        </p:nvSpPr>
        <p:spPr>
          <a:xfrm>
            <a:off x="644433" y="1600201"/>
            <a:ext cx="10411493" cy="4525963"/>
          </a:xfrm>
        </p:spPr>
        <p:txBody>
          <a:bodyPr>
            <a:normAutofit/>
          </a:bodyPr>
          <a:lstStyle/>
          <a:p>
            <a:r>
              <a:rPr lang="en-GB" sz="2800" dirty="0"/>
              <a:t>A field of critical theory that emerged in1990s </a:t>
            </a:r>
          </a:p>
          <a:p>
            <a:r>
              <a:rPr lang="en-GB" sz="2800" dirty="0" smtClean="0"/>
              <a:t>Examines </a:t>
            </a:r>
            <a:r>
              <a:rPr lang="en-GB" sz="2800" dirty="0"/>
              <a:t>socially constructed nature of sexuality.</a:t>
            </a:r>
          </a:p>
          <a:p>
            <a:r>
              <a:rPr lang="en-GB" sz="2800" dirty="0"/>
              <a:t>Developed in prominence at time of AIDS crisis.</a:t>
            </a:r>
          </a:p>
          <a:p>
            <a:r>
              <a:rPr lang="en-GB" sz="2800" dirty="0"/>
              <a:t>‘Queer’ an abusive term now collective term for any marginalised sexual identity.</a:t>
            </a:r>
          </a:p>
          <a:p>
            <a:endParaRPr lang="en-GB" dirty="0"/>
          </a:p>
          <a:p>
            <a:endParaRPr lang="en-GB" dirty="0"/>
          </a:p>
        </p:txBody>
      </p:sp>
    </p:spTree>
    <p:extLst>
      <p:ext uri="{BB962C8B-B14F-4D97-AF65-F5344CB8AC3E}">
        <p14:creationId xmlns:p14="http://schemas.microsoft.com/office/powerpoint/2010/main" val="12304583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9815" y="209005"/>
            <a:ext cx="10353761" cy="1326321"/>
          </a:xfrm>
        </p:spPr>
        <p:txBody>
          <a:bodyPr/>
          <a:lstStyle/>
          <a:p>
            <a:r>
              <a:rPr lang="en-GB" dirty="0"/>
              <a:t>Homosexuality</a:t>
            </a:r>
          </a:p>
        </p:txBody>
      </p:sp>
      <p:sp>
        <p:nvSpPr>
          <p:cNvPr id="3" name="Content Placeholder 2"/>
          <p:cNvSpPr>
            <a:spLocks noGrp="1"/>
          </p:cNvSpPr>
          <p:nvPr>
            <p:ph idx="1"/>
          </p:nvPr>
        </p:nvSpPr>
        <p:spPr>
          <a:xfrm>
            <a:off x="748937" y="1535326"/>
            <a:ext cx="11007634" cy="4833258"/>
          </a:xfrm>
        </p:spPr>
        <p:txBody>
          <a:bodyPr>
            <a:normAutofit/>
          </a:bodyPr>
          <a:lstStyle/>
          <a:p>
            <a:r>
              <a:rPr lang="en-GB" sz="2800" dirty="0"/>
              <a:t>Late 19th century: visible increase in homosexuality</a:t>
            </a:r>
          </a:p>
          <a:p>
            <a:r>
              <a:rPr lang="en-GB" sz="2800" dirty="0"/>
              <a:t>Term ‘homosexual’ invented 1869</a:t>
            </a:r>
          </a:p>
          <a:p>
            <a:r>
              <a:rPr lang="en-GB" sz="2800" dirty="0"/>
              <a:t>Lesbian term largely unknown until the 1890s. </a:t>
            </a:r>
          </a:p>
          <a:p>
            <a:r>
              <a:rPr lang="en-GB" sz="2800" dirty="0"/>
              <a:t>Sodomy a capital offence until 1861:  between 1800 and 1835 - 80 men were hanged. </a:t>
            </a:r>
          </a:p>
          <a:p>
            <a:r>
              <a:rPr lang="en-GB" sz="2800" dirty="0"/>
              <a:t>Women were exempted from legal sanctions but also less visible in historiography. </a:t>
            </a:r>
          </a:p>
          <a:p>
            <a:r>
              <a:rPr lang="en-GB" sz="2800" dirty="0"/>
              <a:t>Move from sin to medical perversion in need of cure.</a:t>
            </a:r>
          </a:p>
          <a:p>
            <a:endParaRPr lang="en-GB" sz="2800" dirty="0"/>
          </a:p>
          <a:p>
            <a:endParaRPr lang="en-GB" dirty="0"/>
          </a:p>
        </p:txBody>
      </p:sp>
    </p:spTree>
    <p:extLst>
      <p:ext uri="{BB962C8B-B14F-4D97-AF65-F5344CB8AC3E}">
        <p14:creationId xmlns:p14="http://schemas.microsoft.com/office/powerpoint/2010/main" val="23388672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18000"/>
                <a:satMod val="160000"/>
                <a:lumMod val="28000"/>
              </a:schemeClr>
              <a:schemeClr val="bg2">
                <a:tint val="95000"/>
                <a:satMod val="160000"/>
                <a:lumMod val="116000"/>
              </a:schemeClr>
            </a:duotone>
            <a:extLst/>
          </a:blip>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9DC1D19-1DD4-4A12-9004-13069B85BC42}"/>
              </a:ext>
            </a:extLst>
          </p:cNvPr>
          <p:cNvSpPr>
            <a:spLocks noGrp="1"/>
          </p:cNvSpPr>
          <p:nvPr>
            <p:ph type="title"/>
          </p:nvPr>
        </p:nvSpPr>
        <p:spPr>
          <a:xfrm>
            <a:off x="913795" y="609600"/>
            <a:ext cx="10353761" cy="1326321"/>
          </a:xfrm>
        </p:spPr>
        <p:txBody>
          <a:bodyPr>
            <a:normAutofit/>
          </a:bodyPr>
          <a:lstStyle/>
          <a:p>
            <a:r>
              <a:rPr lang="en-GB" dirty="0"/>
              <a:t>19</a:t>
            </a:r>
            <a:r>
              <a:rPr lang="en-GB" baseline="30000" dirty="0"/>
              <a:t>th</a:t>
            </a:r>
            <a:r>
              <a:rPr lang="en-GB" dirty="0"/>
              <a:t> Century: Increasing recognition of gay subculture (1)</a:t>
            </a:r>
          </a:p>
        </p:txBody>
      </p:sp>
      <p:sp>
        <p:nvSpPr>
          <p:cNvPr id="10" name="Content Placeholder 9"/>
          <p:cNvSpPr>
            <a:spLocks noGrp="1"/>
          </p:cNvSpPr>
          <p:nvPr>
            <p:ph idx="1"/>
          </p:nvPr>
        </p:nvSpPr>
        <p:spPr>
          <a:xfrm>
            <a:off x="3704496" y="2336983"/>
            <a:ext cx="5016860" cy="3695136"/>
          </a:xfrm>
        </p:spPr>
        <p:txBody>
          <a:bodyPr>
            <a:normAutofit/>
          </a:bodyPr>
          <a:lstStyle/>
          <a:p>
            <a:r>
              <a:rPr lang="en-GB" sz="2800" dirty="0"/>
              <a:t>Cleveland St. Scandal, 1889.</a:t>
            </a:r>
          </a:p>
          <a:p>
            <a:r>
              <a:rPr lang="en-GB" sz="2800" dirty="0"/>
              <a:t>Telegraph and post boys working as rent boys.</a:t>
            </a:r>
          </a:p>
          <a:p>
            <a:r>
              <a:rPr lang="en-GB" sz="2800" dirty="0"/>
              <a:t>Charles Hammond operator of male brothel which catered for aristocracy.</a:t>
            </a:r>
          </a:p>
          <a:p>
            <a:pPr marL="0" indent="0">
              <a:buNone/>
            </a:pPr>
            <a:endParaRPr lang="en-US" dirty="0"/>
          </a:p>
        </p:txBody>
      </p:sp>
    </p:spTree>
    <p:extLst>
      <p:ext uri="{BB962C8B-B14F-4D97-AF65-F5344CB8AC3E}">
        <p14:creationId xmlns:p14="http://schemas.microsoft.com/office/powerpoint/2010/main" val="40326975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18000"/>
                <a:satMod val="160000"/>
                <a:lumMod val="28000"/>
              </a:schemeClr>
              <a:schemeClr val="bg2">
                <a:tint val="95000"/>
                <a:satMod val="160000"/>
                <a:lumMod val="116000"/>
              </a:schemeClr>
            </a:duotone>
            <a:extLst/>
          </a:blip>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01EC015-074E-48E0-9CF6-A76EB21545C2}"/>
              </a:ext>
            </a:extLst>
          </p:cNvPr>
          <p:cNvSpPr>
            <a:spLocks noGrp="1"/>
          </p:cNvSpPr>
          <p:nvPr>
            <p:ph type="title"/>
          </p:nvPr>
        </p:nvSpPr>
        <p:spPr>
          <a:xfrm>
            <a:off x="752475" y="609600"/>
            <a:ext cx="3643150" cy="5603310"/>
          </a:xfrm>
        </p:spPr>
        <p:txBody>
          <a:bodyPr>
            <a:normAutofit/>
          </a:bodyPr>
          <a:lstStyle/>
          <a:p>
            <a:r>
              <a:rPr lang="en-GB" sz="4400" dirty="0"/>
              <a:t>Lecture Overview</a:t>
            </a:r>
          </a:p>
        </p:txBody>
      </p:sp>
      <p:graphicFrame>
        <p:nvGraphicFramePr>
          <p:cNvPr id="5" name="Content Placeholder 2"/>
          <p:cNvGraphicFramePr>
            <a:graphicFrameLocks noGrp="1"/>
          </p:cNvGraphicFramePr>
          <p:nvPr>
            <p:ph idx="1"/>
            <p:extLst>
              <p:ext uri="{D42A27DB-BD31-4B8C-83A1-F6EECF244321}">
                <p14:modId xmlns:p14="http://schemas.microsoft.com/office/powerpoint/2010/main" val="714798991"/>
              </p:ext>
            </p:extLst>
          </p:nvPr>
        </p:nvGraphicFramePr>
        <p:xfrm>
          <a:off x="5127625" y="1114425"/>
          <a:ext cx="5924550" cy="462915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34199380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18000"/>
                <a:satMod val="160000"/>
                <a:lumMod val="28000"/>
              </a:schemeClr>
              <a:schemeClr val="bg2">
                <a:tint val="95000"/>
                <a:satMod val="160000"/>
                <a:lumMod val="116000"/>
              </a:schemeClr>
            </a:duotone>
            <a:extLst/>
          </a:blip>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F323EBD-6606-4E28-8B9E-44AF293DFB61}"/>
              </a:ext>
            </a:extLst>
          </p:cNvPr>
          <p:cNvSpPr>
            <a:spLocks noGrp="1"/>
          </p:cNvSpPr>
          <p:nvPr>
            <p:ph type="title"/>
          </p:nvPr>
        </p:nvSpPr>
        <p:spPr>
          <a:xfrm>
            <a:off x="919119" y="258536"/>
            <a:ext cx="10353761" cy="1326321"/>
          </a:xfrm>
        </p:spPr>
        <p:txBody>
          <a:bodyPr>
            <a:normAutofit/>
          </a:bodyPr>
          <a:lstStyle/>
          <a:p>
            <a:r>
              <a:rPr lang="en-GB" dirty="0"/>
              <a:t>19th Century: Increasing recognition of gay subculture (2)</a:t>
            </a:r>
          </a:p>
        </p:txBody>
      </p:sp>
      <p:sp>
        <p:nvSpPr>
          <p:cNvPr id="10" name="Content Placeholder 9"/>
          <p:cNvSpPr>
            <a:spLocks noGrp="1"/>
          </p:cNvSpPr>
          <p:nvPr>
            <p:ph idx="1"/>
          </p:nvPr>
        </p:nvSpPr>
        <p:spPr>
          <a:xfrm>
            <a:off x="432707" y="1804307"/>
            <a:ext cx="11050732" cy="4628298"/>
          </a:xfrm>
        </p:spPr>
        <p:txBody>
          <a:bodyPr>
            <a:normAutofit/>
          </a:bodyPr>
          <a:lstStyle/>
          <a:p>
            <a:r>
              <a:rPr lang="en-US" sz="2800" dirty="0"/>
              <a:t>Oscar Wilde Trial, 1895.</a:t>
            </a:r>
          </a:p>
          <a:p>
            <a:r>
              <a:rPr lang="en-US" sz="2800" dirty="0"/>
              <a:t>Wilde had affair with Lord Alfred Douglas.</a:t>
            </a:r>
          </a:p>
          <a:p>
            <a:r>
              <a:rPr lang="en-GB" sz="2800" dirty="0"/>
              <a:t>Douglas’ father left Wilde calling-card referring to him as a 'posing sodomite’. Wilde sued for libel. </a:t>
            </a:r>
          </a:p>
          <a:p>
            <a:r>
              <a:rPr lang="en-GB" sz="2800" dirty="0"/>
              <a:t>During case, details of  Wilde's activities in gay </a:t>
            </a:r>
            <a:r>
              <a:rPr lang="en-GB" sz="2800" dirty="0" smtClean="0"/>
              <a:t>‘underworld’  </a:t>
            </a:r>
            <a:r>
              <a:rPr lang="en-GB" sz="2800" dirty="0"/>
              <a:t>exposed so placed on trial for 'indecency’. </a:t>
            </a:r>
          </a:p>
          <a:p>
            <a:r>
              <a:rPr lang="en-GB" sz="2800" dirty="0"/>
              <a:t>Found guilty and jailed for 2 years. </a:t>
            </a:r>
            <a:endParaRPr lang="en-US" sz="2800" dirty="0"/>
          </a:p>
        </p:txBody>
      </p:sp>
    </p:spTree>
    <p:extLst>
      <p:ext uri="{BB962C8B-B14F-4D97-AF65-F5344CB8AC3E}">
        <p14:creationId xmlns:p14="http://schemas.microsoft.com/office/powerpoint/2010/main" val="327011019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E00D451-953C-430D-9408-805485334FF7}"/>
              </a:ext>
            </a:extLst>
          </p:cNvPr>
          <p:cNvSpPr>
            <a:spLocks noGrp="1"/>
          </p:cNvSpPr>
          <p:nvPr>
            <p:ph type="title"/>
          </p:nvPr>
        </p:nvSpPr>
        <p:spPr>
          <a:xfrm>
            <a:off x="919119" y="267574"/>
            <a:ext cx="10353761" cy="1156378"/>
          </a:xfrm>
        </p:spPr>
        <p:txBody>
          <a:bodyPr/>
          <a:lstStyle/>
          <a:p>
            <a:r>
              <a:rPr lang="en-GB" dirty="0"/>
              <a:t>Lesbianism</a:t>
            </a:r>
          </a:p>
        </p:txBody>
      </p:sp>
      <p:sp>
        <p:nvSpPr>
          <p:cNvPr id="3" name="Content Placeholder 2">
            <a:extLst>
              <a:ext uri="{FF2B5EF4-FFF2-40B4-BE49-F238E27FC236}">
                <a16:creationId xmlns:a16="http://schemas.microsoft.com/office/drawing/2014/main" xmlns="" id="{3C7A5665-3F9B-4D8B-B4CB-21BBB9DAB497}"/>
              </a:ext>
            </a:extLst>
          </p:cNvPr>
          <p:cNvSpPr>
            <a:spLocks noGrp="1"/>
          </p:cNvSpPr>
          <p:nvPr>
            <p:ph idx="1"/>
          </p:nvPr>
        </p:nvSpPr>
        <p:spPr>
          <a:xfrm>
            <a:off x="913794" y="1724098"/>
            <a:ext cx="10442913" cy="4067102"/>
          </a:xfrm>
        </p:spPr>
        <p:txBody>
          <a:bodyPr>
            <a:normAutofit fontScale="92500"/>
          </a:bodyPr>
          <a:lstStyle/>
          <a:p>
            <a:r>
              <a:rPr lang="en-GB" sz="2800" dirty="0"/>
              <a:t>Definition of sex focused on penetrative act so lesbianism not criminalised.</a:t>
            </a:r>
          </a:p>
          <a:p>
            <a:r>
              <a:rPr lang="en-GB" sz="2800" dirty="0"/>
              <a:t>Idea of women as ‘passionless’ helps avoid detection/recognition.</a:t>
            </a:r>
          </a:p>
          <a:p>
            <a:r>
              <a:rPr lang="en-GB" sz="2800" dirty="0"/>
              <a:t>Not all women in loving relationships with other women were sexually active.</a:t>
            </a:r>
          </a:p>
          <a:p>
            <a:r>
              <a:rPr lang="en-GB" sz="2800" dirty="0"/>
              <a:t>Few records to study, rely on prominent aristocratic examples: e.g. Ladies of Llangollen and Anne Lister.</a:t>
            </a:r>
          </a:p>
        </p:txBody>
      </p:sp>
    </p:spTree>
    <p:extLst>
      <p:ext uri="{BB962C8B-B14F-4D97-AF65-F5344CB8AC3E}">
        <p14:creationId xmlns:p14="http://schemas.microsoft.com/office/powerpoint/2010/main" val="297940823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18000"/>
                <a:satMod val="160000"/>
                <a:lumMod val="28000"/>
              </a:schemeClr>
              <a:schemeClr val="bg2">
                <a:tint val="95000"/>
                <a:satMod val="160000"/>
                <a:lumMod val="116000"/>
              </a:schemeClr>
            </a:duotone>
            <a:extLst/>
          </a:blip>
          <a:stretch/>
        </a:blipFill>
        <a:effectLst/>
      </p:bgPr>
    </p:bg>
    <p:spTree>
      <p:nvGrpSpPr>
        <p:cNvPr id="1" name=""/>
        <p:cNvGrpSpPr/>
        <p:nvPr/>
      </p:nvGrpSpPr>
      <p:grpSpPr>
        <a:xfrm>
          <a:off x="0" y="0"/>
          <a:ext cx="0" cy="0"/>
          <a:chOff x="0" y="0"/>
          <a:chExt cx="0" cy="0"/>
        </a:xfrm>
      </p:grpSpPr>
      <p:cxnSp>
        <p:nvCxnSpPr>
          <p:cNvPr id="13" name="Straight Connector 12">
            <a:extLst>
              <a:ext uri="{FF2B5EF4-FFF2-40B4-BE49-F238E27FC236}">
                <a16:creationId xmlns:a16="http://schemas.microsoft.com/office/drawing/2014/main" xmlns="" id="{B03BBDBC-3BDD-46CD-A6F6-4BEF1E233E36}"/>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4636007" y="45720"/>
            <a:ext cx="0" cy="6766560"/>
          </a:xfrm>
          <a:prstGeom prst="line">
            <a:avLst/>
          </a:prstGeom>
          <a:ln w="190500" cap="sq">
            <a:solidFill>
              <a:srgbClr val="FFFFFF"/>
            </a:solidFill>
            <a:miter lim="800000"/>
          </a:ln>
          <a:scene3d>
            <a:camera prst="orthographicFront"/>
            <a:lightRig rig="twoPt" dir="t">
              <a:rot lat="0" lon="0" rev="7200000"/>
            </a:lightRig>
          </a:scene3d>
          <a:sp3d>
            <a:bevelT w="25400" h="19050"/>
          </a:sp3d>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xmlns="" id="{B520A216-AF02-416A-868F-A0D13B3A2FB0}"/>
              </a:ext>
            </a:extLst>
          </p:cNvPr>
          <p:cNvSpPr>
            <a:spLocks noGrp="1"/>
          </p:cNvSpPr>
          <p:nvPr>
            <p:ph type="title"/>
          </p:nvPr>
        </p:nvSpPr>
        <p:spPr>
          <a:xfrm>
            <a:off x="5084227" y="174172"/>
            <a:ext cx="6340084" cy="1001486"/>
          </a:xfrm>
        </p:spPr>
        <p:txBody>
          <a:bodyPr>
            <a:normAutofit/>
          </a:bodyPr>
          <a:lstStyle/>
          <a:p>
            <a:r>
              <a:rPr lang="en-GB" dirty="0"/>
              <a:t>Ladies Of </a:t>
            </a:r>
            <a:r>
              <a:rPr lang="en-GB" dirty="0" err="1"/>
              <a:t>llangollen</a:t>
            </a:r>
            <a:endParaRPr lang="en-GB" dirty="0"/>
          </a:p>
        </p:txBody>
      </p:sp>
      <p:sp>
        <p:nvSpPr>
          <p:cNvPr id="10" name="Content Placeholder 9"/>
          <p:cNvSpPr>
            <a:spLocks noGrp="1"/>
          </p:cNvSpPr>
          <p:nvPr>
            <p:ph idx="1"/>
          </p:nvPr>
        </p:nvSpPr>
        <p:spPr>
          <a:xfrm>
            <a:off x="4927471" y="1463041"/>
            <a:ext cx="6811682" cy="4981302"/>
          </a:xfrm>
        </p:spPr>
        <p:txBody>
          <a:bodyPr>
            <a:normAutofit/>
          </a:bodyPr>
          <a:lstStyle/>
          <a:p>
            <a:r>
              <a:rPr lang="en-GB" sz="2800" dirty="0"/>
              <a:t>Eleanor Butler and Sarah Ponsonby.</a:t>
            </a:r>
          </a:p>
          <a:p>
            <a:r>
              <a:rPr lang="en-GB" sz="2800" dirty="0"/>
              <a:t>Ran away to escape marriages = ‘elopement’</a:t>
            </a:r>
          </a:p>
          <a:p>
            <a:r>
              <a:rPr lang="en-US" sz="2800" dirty="0"/>
              <a:t>Played down sexual nature of relationship.</a:t>
            </a:r>
          </a:p>
          <a:p>
            <a:r>
              <a:rPr lang="en-US" sz="2800" dirty="0"/>
              <a:t>Despite reserved life style attracted much attention. </a:t>
            </a:r>
          </a:p>
          <a:p>
            <a:r>
              <a:rPr lang="en-US" sz="2800" dirty="0"/>
              <a:t>Depicted by press as masculine.</a:t>
            </a:r>
          </a:p>
          <a:p>
            <a:endParaRPr lang="en-US" sz="2800" dirty="0"/>
          </a:p>
        </p:txBody>
      </p:sp>
    </p:spTree>
    <p:extLst>
      <p:ext uri="{BB962C8B-B14F-4D97-AF65-F5344CB8AC3E}">
        <p14:creationId xmlns:p14="http://schemas.microsoft.com/office/powerpoint/2010/main" val="315612837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18000"/>
                <a:satMod val="160000"/>
                <a:lumMod val="28000"/>
              </a:schemeClr>
              <a:schemeClr val="bg2">
                <a:tint val="95000"/>
                <a:satMod val="160000"/>
                <a:lumMod val="116000"/>
              </a:schemeClr>
            </a:duotone>
            <a:extLst/>
          </a:blip>
          <a:stretch/>
        </a:blipFill>
        <a:effectLst/>
      </p:bgPr>
    </p:bg>
    <p:spTree>
      <p:nvGrpSpPr>
        <p:cNvPr id="1" name=""/>
        <p:cNvGrpSpPr/>
        <p:nvPr/>
      </p:nvGrpSpPr>
      <p:grpSpPr>
        <a:xfrm>
          <a:off x="0" y="0"/>
          <a:ext cx="0" cy="0"/>
          <a:chOff x="0" y="0"/>
          <a:chExt cx="0" cy="0"/>
        </a:xfrm>
      </p:grpSpPr>
      <p:cxnSp>
        <p:nvCxnSpPr>
          <p:cNvPr id="14" name="Straight Connector 13">
            <a:extLst>
              <a:ext uri="{FF2B5EF4-FFF2-40B4-BE49-F238E27FC236}">
                <a16:creationId xmlns:a16="http://schemas.microsoft.com/office/drawing/2014/main" xmlns="" id="{86F36E06-BDE3-4AB7-8A7B-C457305FABE2}"/>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7592090" y="45720"/>
            <a:ext cx="0" cy="6766560"/>
          </a:xfrm>
          <a:prstGeom prst="line">
            <a:avLst/>
          </a:prstGeom>
          <a:ln w="190500" cap="sq">
            <a:solidFill>
              <a:srgbClr val="FFFFFF"/>
            </a:solidFill>
            <a:miter lim="800000"/>
          </a:ln>
          <a:scene3d>
            <a:camera prst="orthographicFront"/>
            <a:lightRig rig="twoPt" dir="t">
              <a:rot lat="0" lon="0" rev="7200000"/>
            </a:lightRig>
          </a:scene3d>
          <a:sp3d>
            <a:bevelT w="25400" h="19050"/>
          </a:sp3d>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xmlns="" id="{81FB0B83-9D22-406F-A107-67E313ACC885}"/>
              </a:ext>
            </a:extLst>
          </p:cNvPr>
          <p:cNvSpPr>
            <a:spLocks noGrp="1"/>
          </p:cNvSpPr>
          <p:nvPr>
            <p:ph type="title"/>
          </p:nvPr>
        </p:nvSpPr>
        <p:spPr>
          <a:xfrm>
            <a:off x="7950927" y="191589"/>
            <a:ext cx="3770808" cy="1326321"/>
          </a:xfrm>
        </p:spPr>
        <p:txBody>
          <a:bodyPr>
            <a:normAutofit/>
          </a:bodyPr>
          <a:lstStyle/>
          <a:p>
            <a:r>
              <a:rPr lang="en-GB" sz="3100" dirty="0"/>
              <a:t>Anne lister (1791 - 1840)</a:t>
            </a:r>
          </a:p>
        </p:txBody>
      </p:sp>
      <p:sp>
        <p:nvSpPr>
          <p:cNvPr id="3" name="Content Placeholder 2">
            <a:extLst>
              <a:ext uri="{FF2B5EF4-FFF2-40B4-BE49-F238E27FC236}">
                <a16:creationId xmlns:a16="http://schemas.microsoft.com/office/drawing/2014/main" xmlns="" id="{AD0656FD-50BF-44AC-944F-A6E8FB345AE6}"/>
              </a:ext>
            </a:extLst>
          </p:cNvPr>
          <p:cNvSpPr>
            <a:spLocks noGrp="1"/>
          </p:cNvSpPr>
          <p:nvPr>
            <p:ph idx="1"/>
          </p:nvPr>
        </p:nvSpPr>
        <p:spPr>
          <a:xfrm>
            <a:off x="8154443" y="1968403"/>
            <a:ext cx="3567291" cy="4278834"/>
          </a:xfrm>
        </p:spPr>
        <p:txBody>
          <a:bodyPr>
            <a:normAutofit lnSpcReduction="10000"/>
          </a:bodyPr>
          <a:lstStyle/>
          <a:p>
            <a:r>
              <a:rPr lang="en-GB" sz="2400" dirty="0"/>
              <a:t>‘the first modern lesbian’ (Helena Whitbread)</a:t>
            </a:r>
          </a:p>
          <a:p>
            <a:r>
              <a:rPr lang="en-GB" sz="2400" dirty="0"/>
              <a:t> Several love affairs with women throughout life.</a:t>
            </a:r>
          </a:p>
          <a:p>
            <a:r>
              <a:rPr lang="en-GB" sz="2400" dirty="0"/>
              <a:t>Dressed in black, seen as masculine ‘Gentleman Jack’</a:t>
            </a:r>
          </a:p>
          <a:p>
            <a:endParaRPr lang="en-GB" sz="1800" dirty="0"/>
          </a:p>
        </p:txBody>
      </p:sp>
    </p:spTree>
    <p:extLst>
      <p:ext uri="{BB962C8B-B14F-4D97-AF65-F5344CB8AC3E}">
        <p14:creationId xmlns:p14="http://schemas.microsoft.com/office/powerpoint/2010/main" val="368368169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4C20BEA-8AD4-469A-A5FF-5413DE095B83}"/>
              </a:ext>
            </a:extLst>
          </p:cNvPr>
          <p:cNvSpPr>
            <a:spLocks noGrp="1"/>
          </p:cNvSpPr>
          <p:nvPr>
            <p:ph type="title"/>
          </p:nvPr>
        </p:nvSpPr>
        <p:spPr>
          <a:xfrm>
            <a:off x="919119" y="134950"/>
            <a:ext cx="10353761" cy="800391"/>
          </a:xfrm>
        </p:spPr>
        <p:txBody>
          <a:bodyPr/>
          <a:lstStyle/>
          <a:p>
            <a:r>
              <a:rPr lang="en-GB" dirty="0"/>
              <a:t>conclusions</a:t>
            </a:r>
          </a:p>
        </p:txBody>
      </p:sp>
      <p:sp>
        <p:nvSpPr>
          <p:cNvPr id="3" name="Content Placeholder 2">
            <a:extLst>
              <a:ext uri="{FF2B5EF4-FFF2-40B4-BE49-F238E27FC236}">
                <a16:creationId xmlns:a16="http://schemas.microsoft.com/office/drawing/2014/main" xmlns="" id="{A0A9A1E9-DD4E-4FD8-BFE0-E2F95E08E8EF}"/>
              </a:ext>
            </a:extLst>
          </p:cNvPr>
          <p:cNvSpPr>
            <a:spLocks noGrp="1"/>
          </p:cNvSpPr>
          <p:nvPr>
            <p:ph idx="1"/>
          </p:nvPr>
        </p:nvSpPr>
        <p:spPr>
          <a:xfrm>
            <a:off x="300147" y="1228507"/>
            <a:ext cx="11594033" cy="5263035"/>
          </a:xfrm>
        </p:spPr>
        <p:txBody>
          <a:bodyPr>
            <a:normAutofit fontScale="92500"/>
          </a:bodyPr>
          <a:lstStyle/>
          <a:p>
            <a:r>
              <a:rPr lang="en-GB" sz="2800" dirty="0"/>
              <a:t>Sexual status defined </a:t>
            </a:r>
            <a:r>
              <a:rPr lang="en-GB" sz="2800" dirty="0" smtClean="0"/>
              <a:t>women’s </a:t>
            </a:r>
            <a:r>
              <a:rPr lang="en-GB" sz="2800" dirty="0"/>
              <a:t>public reputation.</a:t>
            </a:r>
          </a:p>
          <a:p>
            <a:r>
              <a:rPr lang="en-GB" sz="2800" dirty="0"/>
              <a:t>Narrowing of the ‘normative’ marginalises and oppresses both genders.</a:t>
            </a:r>
          </a:p>
          <a:p>
            <a:r>
              <a:rPr lang="en-GB" sz="2800" dirty="0"/>
              <a:t>Ideals had little connection to reality for many working class people.</a:t>
            </a:r>
          </a:p>
          <a:p>
            <a:r>
              <a:rPr lang="en-GB" sz="2800" dirty="0"/>
              <a:t>Victorian fascination with ‘perversions’ provokes media and scientific interest.</a:t>
            </a:r>
          </a:p>
          <a:p>
            <a:r>
              <a:rPr lang="en-GB" sz="2800" dirty="0"/>
              <a:t>Homosexuality emerges as </a:t>
            </a:r>
            <a:r>
              <a:rPr lang="en-GB" sz="2800" dirty="0" smtClean="0"/>
              <a:t>sub-culture and identity </a:t>
            </a:r>
            <a:r>
              <a:rPr lang="en-GB" sz="2800" dirty="0"/>
              <a:t>not just act. Same sex relationships challenges gender ‘norms’.</a:t>
            </a:r>
          </a:p>
          <a:p>
            <a:r>
              <a:rPr lang="en-GB" sz="2800" dirty="0"/>
              <a:t>Queer history casts light on heterosexuality as well as marginalised groups.</a:t>
            </a:r>
          </a:p>
          <a:p>
            <a:endParaRPr lang="en-GB" dirty="0"/>
          </a:p>
        </p:txBody>
      </p:sp>
    </p:spTree>
    <p:extLst>
      <p:ext uri="{BB962C8B-B14F-4D97-AF65-F5344CB8AC3E}">
        <p14:creationId xmlns:p14="http://schemas.microsoft.com/office/powerpoint/2010/main" val="17306783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4FA8B4BB-833D-4AD6-8CD2-177DE1DD76EE}"/>
              </a:ext>
            </a:extLst>
          </p:cNvPr>
          <p:cNvSpPr>
            <a:spLocks noGrp="1"/>
          </p:cNvSpPr>
          <p:nvPr>
            <p:ph type="title"/>
          </p:nvPr>
        </p:nvSpPr>
        <p:spPr>
          <a:xfrm>
            <a:off x="846925" y="2158611"/>
            <a:ext cx="10498150" cy="2540777"/>
          </a:xfrm>
        </p:spPr>
        <p:txBody>
          <a:bodyPr/>
          <a:lstStyle/>
          <a:p>
            <a:r>
              <a:rPr lang="en-GB" sz="3600" dirty="0"/>
              <a:t>1. </a:t>
            </a:r>
            <a:r>
              <a:rPr lang="en-GB" sz="4400" dirty="0"/>
              <a:t>Sexology:</a:t>
            </a:r>
            <a:br>
              <a:rPr lang="en-GB" sz="4400" dirty="0"/>
            </a:br>
            <a:r>
              <a:rPr lang="en-GB" sz="4400" dirty="0"/>
              <a:t> conceptualising ‘normative’ behaviour.</a:t>
            </a:r>
            <a:r>
              <a:rPr lang="en-GB" dirty="0"/>
              <a:t/>
            </a:r>
            <a:br>
              <a:rPr lang="en-GB" dirty="0"/>
            </a:br>
            <a:endParaRPr lang="en-GB" dirty="0"/>
          </a:p>
        </p:txBody>
      </p:sp>
    </p:spTree>
    <p:extLst>
      <p:ext uri="{BB962C8B-B14F-4D97-AF65-F5344CB8AC3E}">
        <p14:creationId xmlns:p14="http://schemas.microsoft.com/office/powerpoint/2010/main" val="11009189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18000"/>
                <a:satMod val="160000"/>
                <a:lumMod val="28000"/>
              </a:schemeClr>
              <a:schemeClr val="bg2">
                <a:tint val="95000"/>
                <a:satMod val="160000"/>
                <a:lumMod val="116000"/>
              </a:schemeClr>
            </a:duotone>
            <a:extLst/>
          </a:blip>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A44FF77-91A8-4D3C-A5C0-788D37D31890}"/>
              </a:ext>
            </a:extLst>
          </p:cNvPr>
          <p:cNvSpPr>
            <a:spLocks noGrp="1"/>
          </p:cNvSpPr>
          <p:nvPr>
            <p:ph type="title"/>
          </p:nvPr>
        </p:nvSpPr>
        <p:spPr>
          <a:xfrm>
            <a:off x="835992" y="558320"/>
            <a:ext cx="10353761" cy="1326321"/>
          </a:xfrm>
        </p:spPr>
        <p:txBody>
          <a:bodyPr>
            <a:normAutofit/>
          </a:bodyPr>
          <a:lstStyle/>
          <a:p>
            <a:r>
              <a:rPr lang="en-GB" sz="3600" i="1" dirty="0"/>
              <a:t>Aristotle’s Masterpiece </a:t>
            </a:r>
            <a:r>
              <a:rPr lang="en-GB" sz="3600" dirty="0"/>
              <a:t>(1684)</a:t>
            </a:r>
            <a:br>
              <a:rPr lang="en-GB" sz="3600" dirty="0"/>
            </a:br>
            <a:endParaRPr lang="en-GB" dirty="0"/>
          </a:p>
        </p:txBody>
      </p:sp>
      <p:sp>
        <p:nvSpPr>
          <p:cNvPr id="3" name="Content Placeholder 2">
            <a:extLst>
              <a:ext uri="{FF2B5EF4-FFF2-40B4-BE49-F238E27FC236}">
                <a16:creationId xmlns:a16="http://schemas.microsoft.com/office/drawing/2014/main" xmlns="" id="{B1398EB0-739F-4DDD-950C-F2C30137F6A0}"/>
              </a:ext>
            </a:extLst>
          </p:cNvPr>
          <p:cNvSpPr>
            <a:spLocks noGrp="1"/>
          </p:cNvSpPr>
          <p:nvPr>
            <p:ph idx="1"/>
          </p:nvPr>
        </p:nvSpPr>
        <p:spPr>
          <a:xfrm>
            <a:off x="307127" y="1884641"/>
            <a:ext cx="11283190" cy="4606901"/>
          </a:xfrm>
        </p:spPr>
        <p:txBody>
          <a:bodyPr>
            <a:normAutofit/>
          </a:bodyPr>
          <a:lstStyle/>
          <a:p>
            <a:r>
              <a:rPr lang="en-GB" sz="2400" dirty="0" smtClean="0"/>
              <a:t>Sex </a:t>
            </a:r>
            <a:r>
              <a:rPr lang="en-GB" sz="2400" dirty="0"/>
              <a:t>manual and midwifery guide.</a:t>
            </a:r>
          </a:p>
          <a:p>
            <a:r>
              <a:rPr lang="en-GB" sz="2400" dirty="0"/>
              <a:t>Advocated sexual pleasure within marriage.</a:t>
            </a:r>
          </a:p>
          <a:p>
            <a:r>
              <a:rPr lang="en-GB" sz="2400" dirty="0"/>
              <a:t>Orgasm stimulates ovaries to release egg so vital for conception.</a:t>
            </a:r>
          </a:p>
          <a:p>
            <a:r>
              <a:rPr lang="en-GB" sz="2400" dirty="0"/>
              <a:t>Deals with issues such as infertility and gender determination.</a:t>
            </a:r>
          </a:p>
          <a:p>
            <a:r>
              <a:rPr lang="en-GB" sz="2400" dirty="0"/>
              <a:t>Torn hymen not proof of loss of virginity.</a:t>
            </a:r>
          </a:p>
          <a:p>
            <a:r>
              <a:rPr lang="en-GB" sz="2400" dirty="0"/>
              <a:t>Lost popularity by 1800s as other books emerge.</a:t>
            </a:r>
          </a:p>
        </p:txBody>
      </p:sp>
    </p:spTree>
    <p:extLst>
      <p:ext uri="{BB962C8B-B14F-4D97-AF65-F5344CB8AC3E}">
        <p14:creationId xmlns:p14="http://schemas.microsoft.com/office/powerpoint/2010/main" val="37230721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18000"/>
                <a:satMod val="160000"/>
                <a:lumMod val="28000"/>
              </a:schemeClr>
              <a:schemeClr val="bg2">
                <a:tint val="95000"/>
                <a:satMod val="160000"/>
                <a:lumMod val="116000"/>
              </a:schemeClr>
            </a:duotone>
            <a:extLst/>
          </a:blip>
          <a:stretch/>
        </a:blipFill>
        <a:effectLst/>
      </p:bgPr>
    </p:bg>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xmlns="" id="{3D1A74F5-4F0A-48DF-9897-2F294ADDFCDD}"/>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4555927" y="45720"/>
            <a:ext cx="0" cy="6766560"/>
          </a:xfrm>
          <a:prstGeom prst="line">
            <a:avLst/>
          </a:prstGeom>
          <a:ln w="190500" cap="sq">
            <a:solidFill>
              <a:srgbClr val="FFFFFF"/>
            </a:solidFill>
            <a:miter lim="800000"/>
          </a:ln>
          <a:scene3d>
            <a:camera prst="orthographicFront"/>
            <a:lightRig rig="twoPt" dir="t">
              <a:rot lat="0" lon="0" rev="7200000"/>
            </a:lightRig>
          </a:scene3d>
          <a:sp3d>
            <a:bevelT w="25400" h="19050"/>
          </a:sp3d>
        </p:spPr>
        <p:style>
          <a:lnRef idx="1">
            <a:schemeClr val="accent1"/>
          </a:lnRef>
          <a:fillRef idx="0">
            <a:schemeClr val="accent1"/>
          </a:fillRef>
          <a:effectRef idx="0">
            <a:schemeClr val="accent1"/>
          </a:effectRef>
          <a:fontRef idx="minor">
            <a:schemeClr val="tx1"/>
          </a:fontRef>
        </p:style>
      </p:cxnSp>
      <p:sp>
        <p:nvSpPr>
          <p:cNvPr id="4" name="Title 3">
            <a:extLst>
              <a:ext uri="{FF2B5EF4-FFF2-40B4-BE49-F238E27FC236}">
                <a16:creationId xmlns:a16="http://schemas.microsoft.com/office/drawing/2014/main" xmlns="" id="{B3C78EC6-A9D3-4780-B5B1-36227034CFFB}"/>
              </a:ext>
            </a:extLst>
          </p:cNvPr>
          <p:cNvSpPr>
            <a:spLocks noGrp="1"/>
          </p:cNvSpPr>
          <p:nvPr>
            <p:ph type="title"/>
          </p:nvPr>
        </p:nvSpPr>
        <p:spPr>
          <a:xfrm>
            <a:off x="5276480" y="141930"/>
            <a:ext cx="6340084" cy="1326321"/>
          </a:xfrm>
        </p:spPr>
        <p:txBody>
          <a:bodyPr>
            <a:normAutofit/>
          </a:bodyPr>
          <a:lstStyle/>
          <a:p>
            <a:r>
              <a:rPr lang="en-GB" dirty="0"/>
              <a:t>Changing attitudes in 18</a:t>
            </a:r>
            <a:r>
              <a:rPr lang="en-GB" baseline="30000" dirty="0"/>
              <a:t>th</a:t>
            </a:r>
            <a:r>
              <a:rPr lang="en-GB" dirty="0"/>
              <a:t> century Britain</a:t>
            </a:r>
          </a:p>
        </p:txBody>
      </p:sp>
      <p:sp>
        <p:nvSpPr>
          <p:cNvPr id="5" name="Content Placeholder 4">
            <a:extLst>
              <a:ext uri="{FF2B5EF4-FFF2-40B4-BE49-F238E27FC236}">
                <a16:creationId xmlns:a16="http://schemas.microsoft.com/office/drawing/2014/main" xmlns="" id="{40413441-EBD6-4731-8330-9476FF7BE173}"/>
              </a:ext>
            </a:extLst>
          </p:cNvPr>
          <p:cNvSpPr>
            <a:spLocks noGrp="1"/>
          </p:cNvSpPr>
          <p:nvPr>
            <p:ph idx="1"/>
          </p:nvPr>
        </p:nvSpPr>
        <p:spPr>
          <a:xfrm>
            <a:off x="4927471" y="1835780"/>
            <a:ext cx="6855027" cy="4880290"/>
          </a:xfrm>
        </p:spPr>
        <p:txBody>
          <a:bodyPr>
            <a:normAutofit fontScale="92500" lnSpcReduction="20000"/>
          </a:bodyPr>
          <a:lstStyle/>
          <a:p>
            <a:r>
              <a:rPr lang="en-GB" sz="2800" dirty="0"/>
              <a:t>Transition from ‘one-body’ to ‘two-bodies’ model = Women naturally maternal</a:t>
            </a:r>
          </a:p>
          <a:p>
            <a:endParaRPr lang="en-GB" sz="2800" dirty="0"/>
          </a:p>
          <a:p>
            <a:r>
              <a:rPr lang="en-GB" sz="2800" dirty="0"/>
              <a:t>Realisation female orgasm not necessary for conception = passionless women</a:t>
            </a:r>
          </a:p>
          <a:p>
            <a:endParaRPr lang="en-GB" sz="2800" dirty="0"/>
          </a:p>
          <a:p>
            <a:r>
              <a:rPr lang="en-GB" sz="2800" dirty="0"/>
              <a:t>Narrowing idea of normative behaviour = heterosexual penetrative sex more common 				</a:t>
            </a:r>
          </a:p>
          <a:p>
            <a:pPr marL="0" indent="0">
              <a:buNone/>
            </a:pPr>
            <a:r>
              <a:rPr lang="en-GB" sz="2800" dirty="0"/>
              <a:t>					(Steinbach)</a:t>
            </a:r>
          </a:p>
        </p:txBody>
      </p:sp>
    </p:spTree>
    <p:extLst>
      <p:ext uri="{BB962C8B-B14F-4D97-AF65-F5344CB8AC3E}">
        <p14:creationId xmlns:p14="http://schemas.microsoft.com/office/powerpoint/2010/main" val="30688639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4CA9B74-F93A-4DB5-9859-34E27826DE1B}"/>
              </a:ext>
            </a:extLst>
          </p:cNvPr>
          <p:cNvSpPr>
            <a:spLocks noGrp="1"/>
          </p:cNvSpPr>
          <p:nvPr>
            <p:ph type="title"/>
          </p:nvPr>
        </p:nvSpPr>
        <p:spPr/>
        <p:txBody>
          <a:bodyPr/>
          <a:lstStyle/>
          <a:p>
            <a:r>
              <a:rPr lang="en-GB" dirty="0"/>
              <a:t>Throughout 19</a:t>
            </a:r>
            <a:r>
              <a:rPr lang="en-GB" baseline="30000" dirty="0"/>
              <a:t>th</a:t>
            </a:r>
            <a:r>
              <a:rPr lang="en-GB" dirty="0"/>
              <a:t> century other </a:t>
            </a:r>
            <a:r>
              <a:rPr lang="en-GB" dirty="0" smtClean="0"/>
              <a:t>sexology books </a:t>
            </a:r>
            <a:r>
              <a:rPr lang="en-GB" dirty="0"/>
              <a:t>begin to emerge…</a:t>
            </a:r>
          </a:p>
        </p:txBody>
      </p:sp>
      <p:sp>
        <p:nvSpPr>
          <p:cNvPr id="3" name="Content Placeholder 2">
            <a:extLst>
              <a:ext uri="{FF2B5EF4-FFF2-40B4-BE49-F238E27FC236}">
                <a16:creationId xmlns:a16="http://schemas.microsoft.com/office/drawing/2014/main" xmlns="" id="{D493EBFE-27AD-467E-95E1-3323DA8B7531}"/>
              </a:ext>
            </a:extLst>
          </p:cNvPr>
          <p:cNvSpPr>
            <a:spLocks noGrp="1"/>
          </p:cNvSpPr>
          <p:nvPr>
            <p:ph idx="1"/>
          </p:nvPr>
        </p:nvSpPr>
        <p:spPr>
          <a:xfrm>
            <a:off x="481630" y="2096063"/>
            <a:ext cx="11245025" cy="4276815"/>
          </a:xfrm>
        </p:spPr>
        <p:txBody>
          <a:bodyPr>
            <a:normAutofit lnSpcReduction="10000"/>
          </a:bodyPr>
          <a:lstStyle/>
          <a:p>
            <a:r>
              <a:rPr lang="en-GB" sz="2400" dirty="0"/>
              <a:t>William Acton, </a:t>
            </a:r>
            <a:r>
              <a:rPr lang="en-GB" sz="2400" i="1" dirty="0"/>
              <a:t>The Functions and Disorders of the Reproductive Organs in Youth, Adult Age and Advanced Life</a:t>
            </a:r>
            <a:r>
              <a:rPr lang="en-GB" sz="2400" dirty="0"/>
              <a:t> (1857) </a:t>
            </a:r>
          </a:p>
          <a:p>
            <a:r>
              <a:rPr lang="en-GB" sz="2400" dirty="0"/>
              <a:t>Advocated passionless nature of women and need to regulate male sexual activity.</a:t>
            </a:r>
          </a:p>
          <a:p>
            <a:r>
              <a:rPr lang="en-GB" sz="2400" dirty="0"/>
              <a:t>‘</a:t>
            </a:r>
            <a:r>
              <a:rPr lang="en-GB" sz="2400" i="1" dirty="0"/>
              <a:t>Closed body system</a:t>
            </a:r>
            <a:r>
              <a:rPr lang="en-GB" sz="2400" dirty="0"/>
              <a:t>’:  each person had limited sexual energy which should be conserved. </a:t>
            </a:r>
          </a:p>
          <a:p>
            <a:r>
              <a:rPr lang="en-GB" sz="2400" dirty="0"/>
              <a:t>Men counselled to avoid fornication, masturbation and nocturnal emissions and ration sex within marriage. </a:t>
            </a:r>
          </a:p>
          <a:p>
            <a:pPr marL="0" indent="0">
              <a:buNone/>
            </a:pPr>
            <a:r>
              <a:rPr lang="en-GB" sz="2400" i="1" dirty="0" smtClean="0"/>
              <a:t>	‘</a:t>
            </a:r>
            <a:r>
              <a:rPr lang="en-GB" sz="2400" i="1" dirty="0"/>
              <a:t>That insanity arises from masturbation is now beyond a doubt’.</a:t>
            </a:r>
            <a:endParaRPr lang="en-GB" sz="2400" dirty="0"/>
          </a:p>
          <a:p>
            <a:pPr marL="0" indent="0">
              <a:buNone/>
            </a:pPr>
            <a:endParaRPr lang="en-GB" dirty="0"/>
          </a:p>
        </p:txBody>
      </p:sp>
    </p:spTree>
    <p:extLst>
      <p:ext uri="{BB962C8B-B14F-4D97-AF65-F5344CB8AC3E}">
        <p14:creationId xmlns:p14="http://schemas.microsoft.com/office/powerpoint/2010/main" val="25765000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96" y="260593"/>
            <a:ext cx="10353761" cy="1326321"/>
          </a:xfrm>
        </p:spPr>
        <p:txBody>
          <a:bodyPr/>
          <a:lstStyle/>
          <a:p>
            <a:r>
              <a:rPr lang="en-GB" dirty="0"/>
              <a:t>Control of female sexual behaviour</a:t>
            </a:r>
          </a:p>
        </p:txBody>
      </p:sp>
      <p:sp>
        <p:nvSpPr>
          <p:cNvPr id="3" name="Content Placeholder 2"/>
          <p:cNvSpPr>
            <a:spLocks noGrp="1"/>
          </p:cNvSpPr>
          <p:nvPr>
            <p:ph idx="1"/>
          </p:nvPr>
        </p:nvSpPr>
        <p:spPr>
          <a:xfrm>
            <a:off x="579353" y="1389050"/>
            <a:ext cx="10856585" cy="5011750"/>
          </a:xfrm>
        </p:spPr>
        <p:txBody>
          <a:bodyPr>
            <a:normAutofit/>
          </a:bodyPr>
          <a:lstStyle/>
          <a:p>
            <a:r>
              <a:rPr lang="en-GB" sz="2400" dirty="0"/>
              <a:t>Ailments afflicting adolescent girls said to signify abnormal sexual excitation. </a:t>
            </a:r>
          </a:p>
          <a:p>
            <a:r>
              <a:rPr lang="en-GB" sz="2400" dirty="0"/>
              <a:t>Some doctors used clitoridectomy to prevent sexual pleasure.</a:t>
            </a:r>
          </a:p>
          <a:p>
            <a:r>
              <a:rPr lang="en-GB" sz="2400" dirty="0"/>
              <a:t>Dr Isaac Baker Brown (1860s) advocated clitoridectomy to eradicate female self-abuse, mental illness, epilepsy, infertility and unfeminine behaviour. (Lesley Hall)</a:t>
            </a:r>
          </a:p>
          <a:p>
            <a:r>
              <a:rPr lang="en-GB" sz="2400" dirty="0"/>
              <a:t>Considered assault on British womanhood to argue that they practised self-abuse.</a:t>
            </a:r>
          </a:p>
          <a:p>
            <a:r>
              <a:rPr lang="en-GB" sz="2400" dirty="0"/>
              <a:t>General distaste at ‘mutilation’ . </a:t>
            </a:r>
          </a:p>
        </p:txBody>
      </p:sp>
    </p:spTree>
    <p:extLst>
      <p:ext uri="{BB962C8B-B14F-4D97-AF65-F5344CB8AC3E}">
        <p14:creationId xmlns:p14="http://schemas.microsoft.com/office/powerpoint/2010/main" val="22024156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5671" y="83126"/>
            <a:ext cx="10353761" cy="1092773"/>
          </a:xfrm>
        </p:spPr>
        <p:txBody>
          <a:bodyPr/>
          <a:lstStyle/>
          <a:p>
            <a:r>
              <a:rPr lang="en-GB" dirty="0" smtClean="0"/>
              <a:t>Sexuality and Empire</a:t>
            </a:r>
            <a:endParaRPr lang="en-GB" dirty="0"/>
          </a:p>
        </p:txBody>
      </p:sp>
      <p:sp>
        <p:nvSpPr>
          <p:cNvPr id="3" name="Content Placeholder 2"/>
          <p:cNvSpPr>
            <a:spLocks noGrp="1"/>
          </p:cNvSpPr>
          <p:nvPr>
            <p:ph idx="1"/>
          </p:nvPr>
        </p:nvSpPr>
        <p:spPr>
          <a:xfrm>
            <a:off x="581891" y="1175899"/>
            <a:ext cx="11210307" cy="4809263"/>
          </a:xfrm>
        </p:spPr>
        <p:txBody>
          <a:bodyPr>
            <a:noAutofit/>
          </a:bodyPr>
          <a:lstStyle/>
          <a:p>
            <a:r>
              <a:rPr lang="en-GB" sz="2400" dirty="0" smtClean="0"/>
              <a:t>Men - Belief that Asian/ Native Americans were feminine while Africans were sexual threat.</a:t>
            </a:r>
          </a:p>
          <a:p>
            <a:r>
              <a:rPr lang="en-GB" sz="2400" dirty="0" smtClean="0"/>
              <a:t>Perceived cultural differences such as circumcision reinforced idea of ‘other’. (R. </a:t>
            </a:r>
            <a:r>
              <a:rPr lang="en-GB" sz="2400" dirty="0" err="1" smtClean="0"/>
              <a:t>Hyam</a:t>
            </a:r>
            <a:r>
              <a:rPr lang="en-GB" sz="2400" dirty="0" smtClean="0"/>
              <a:t>, </a:t>
            </a:r>
            <a:r>
              <a:rPr lang="en-GB" sz="2400" dirty="0"/>
              <a:t>U</a:t>
            </a:r>
            <a:r>
              <a:rPr lang="en-GB" sz="2400" dirty="0" smtClean="0"/>
              <a:t>nderstanding Empire)</a:t>
            </a:r>
          </a:p>
          <a:p>
            <a:r>
              <a:rPr lang="en-GB" sz="2400" dirty="0" smtClean="0"/>
              <a:t>Women – available for intercourse but not procreation. Bi-racial relationships generated much social fear. Press tried to persuade more British women to travel to colonies.</a:t>
            </a:r>
          </a:p>
          <a:p>
            <a:r>
              <a:rPr lang="en-GB" sz="2400" dirty="0"/>
              <a:t>Belief in sexual immorality or vulnerability to abuse targeted by British philanthropist.</a:t>
            </a:r>
          </a:p>
          <a:p>
            <a:r>
              <a:rPr lang="en-GB" sz="2400" dirty="0" smtClean="0"/>
              <a:t>Act of colonisation in itself is gendered. The violation of one country by another. ‘Emasculating’ the native population.</a:t>
            </a:r>
          </a:p>
        </p:txBody>
      </p:sp>
    </p:spTree>
    <p:extLst>
      <p:ext uri="{BB962C8B-B14F-4D97-AF65-F5344CB8AC3E}">
        <p14:creationId xmlns:p14="http://schemas.microsoft.com/office/powerpoint/2010/main" val="36924605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xmlns="" id="{F22EA622-1412-4067-9E07-C7259512E51E}"/>
              </a:ext>
            </a:extLst>
          </p:cNvPr>
          <p:cNvSpPr>
            <a:spLocks noGrp="1"/>
          </p:cNvSpPr>
          <p:nvPr>
            <p:ph type="title"/>
          </p:nvPr>
        </p:nvSpPr>
        <p:spPr>
          <a:xfrm>
            <a:off x="997557" y="2233066"/>
            <a:ext cx="10353761" cy="2098699"/>
          </a:xfrm>
        </p:spPr>
        <p:txBody>
          <a:bodyPr>
            <a:normAutofit/>
          </a:bodyPr>
          <a:lstStyle/>
          <a:p>
            <a:r>
              <a:rPr lang="en-GB" sz="4400" dirty="0"/>
              <a:t>2. illegitimacy and birth control.</a:t>
            </a:r>
          </a:p>
        </p:txBody>
      </p:sp>
    </p:spTree>
    <p:extLst>
      <p:ext uri="{BB962C8B-B14F-4D97-AF65-F5344CB8AC3E}">
        <p14:creationId xmlns:p14="http://schemas.microsoft.com/office/powerpoint/2010/main" val="201306078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amask">
  <a:themeElements>
    <a:clrScheme name="Damask">
      <a:dk1>
        <a:sysClr val="windowText" lastClr="000000"/>
      </a:dk1>
      <a:lt1>
        <a:sysClr val="window" lastClr="FFFFFF"/>
      </a:lt1>
      <a:dk2>
        <a:srgbClr val="742332"/>
      </a:dk2>
      <a:lt2>
        <a:srgbClr val="EE91A0"/>
      </a:lt2>
      <a:accent1>
        <a:srgbClr val="E03754"/>
      </a:accent1>
      <a:accent2>
        <a:srgbClr val="E86C2E"/>
      </a:accent2>
      <a:accent3>
        <a:srgbClr val="DAB250"/>
      </a:accent3>
      <a:accent4>
        <a:srgbClr val="60C4AA"/>
      </a:accent4>
      <a:accent5>
        <a:srgbClr val="51A9DB"/>
      </a:accent5>
      <a:accent6>
        <a:srgbClr val="976AC9"/>
      </a:accent6>
      <a:hlink>
        <a:srgbClr val="D5445E"/>
      </a:hlink>
      <a:folHlink>
        <a:srgbClr val="E17C8E"/>
      </a:folHlink>
    </a:clrScheme>
    <a:fontScheme name="Damask">
      <a:majorFont>
        <a:latin typeface="Bookman Old Style" panose="02050604050505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panose="020606030202050204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amask">
      <a:fillStyleLst>
        <a:solidFill>
          <a:schemeClr val="phClr"/>
        </a:solidFill>
        <a:gradFill rotWithShape="1">
          <a:gsLst>
            <a:gs pos="0">
              <a:schemeClr val="phClr">
                <a:tint val="48000"/>
                <a:satMod val="105000"/>
                <a:lumMod val="110000"/>
              </a:schemeClr>
            </a:gs>
            <a:gs pos="100000">
              <a:schemeClr val="phClr">
                <a:tint val="78000"/>
                <a:satMod val="109000"/>
                <a:lumMod val="100000"/>
              </a:schemeClr>
            </a:gs>
          </a:gsLst>
          <a:lin ang="5400000" scaled="0"/>
        </a:gradFill>
        <a:gradFill rotWithShape="1">
          <a:gsLst>
            <a:gs pos="0">
              <a:schemeClr val="phClr">
                <a:tint val="94000"/>
                <a:satMod val="100000"/>
                <a:lumMod val="104000"/>
              </a:schemeClr>
            </a:gs>
            <a:gs pos="69000">
              <a:schemeClr val="phClr">
                <a:shade val="86000"/>
                <a:satMod val="130000"/>
                <a:lumMod val="102000"/>
              </a:schemeClr>
            </a:gs>
            <a:gs pos="100000">
              <a:schemeClr val="phClr">
                <a:shade val="72000"/>
                <a:satMod val="130000"/>
                <a:lumMod val="100000"/>
              </a:scheme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38100" dir="5400000" sy="96000" rotWithShape="0">
              <a:srgbClr val="000000">
                <a:alpha val="54000"/>
              </a:srgbClr>
            </a:outerShdw>
          </a:effectLst>
        </a:effectStyle>
        <a:effectStyle>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a:effectStyle>
      </a:effectStyleLst>
      <a:bgFillStyleLst>
        <a:solidFill>
          <a:schemeClr val="phClr"/>
        </a:solidFill>
        <a:solidFill>
          <a:schemeClr val="phClr">
            <a:tint val="95000"/>
            <a:satMod val="170000"/>
          </a:schemeClr>
        </a:solidFill>
        <a:blipFill rotWithShape="1">
          <a:blip xmlns:r="http://schemas.openxmlformats.org/officeDocument/2006/relationships" r:embed="rId1">
            <a:duotone>
              <a:schemeClr val="phClr">
                <a:shade val="18000"/>
                <a:satMod val="160000"/>
                <a:lumMod val="28000"/>
              </a:schemeClr>
              <a:schemeClr val="phClr">
                <a:tint val="95000"/>
                <a:satMod val="160000"/>
                <a:lumMod val="116000"/>
              </a:schemeClr>
            </a:duotone>
          </a:blip>
          <a:stretch/>
        </a:blipFill>
      </a:bgFillStyleLst>
    </a:fmtScheme>
  </a:themeElements>
  <a:objectDefaults/>
  <a:extraClrSchemeLst/>
  <a:extLst>
    <a:ext uri="{05A4C25C-085E-4340-85A3-A5531E510DB2}">
      <thm15:themeFamily xmlns:thm15="http://schemas.microsoft.com/office/thememl/2012/main" name="Damask" id="{F9A299A0-33D0-4E0F-9F3F-7163E3744208}" vid="{6B2E858E-683F-40D9-B4CB-284D097F3AC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Damask</Template>
  <TotalTime>602</TotalTime>
  <Words>1273</Words>
  <Application>Microsoft Office PowerPoint</Application>
  <PresentationFormat>Widescreen</PresentationFormat>
  <Paragraphs>145</Paragraphs>
  <Slides>24</Slides>
  <Notes>16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24</vt:i4>
      </vt:variant>
    </vt:vector>
  </HeadingPairs>
  <TitlesOfParts>
    <vt:vector size="29" baseType="lpstr">
      <vt:lpstr>Arial</vt:lpstr>
      <vt:lpstr>Bookman Old Style</vt:lpstr>
      <vt:lpstr>Calibri</vt:lpstr>
      <vt:lpstr>Rockwell</vt:lpstr>
      <vt:lpstr>Damask</vt:lpstr>
      <vt:lpstr>Sexuality</vt:lpstr>
      <vt:lpstr>Lecture Overview</vt:lpstr>
      <vt:lpstr>1. Sexology:  conceptualising ‘normative’ behaviour. </vt:lpstr>
      <vt:lpstr>Aristotle’s Masterpiece (1684) </vt:lpstr>
      <vt:lpstr>Changing attitudes in 18th century Britain</vt:lpstr>
      <vt:lpstr>Throughout 19th century other sexology books begin to emerge…</vt:lpstr>
      <vt:lpstr>Control of female sexual behaviour</vt:lpstr>
      <vt:lpstr>Sexuality and Empire</vt:lpstr>
      <vt:lpstr>2. illegitimacy and birth control.</vt:lpstr>
      <vt:lpstr>Class Divides in sexual practice</vt:lpstr>
      <vt:lpstr>Class divides in sexual practices</vt:lpstr>
      <vt:lpstr>Illegitimacy</vt:lpstr>
      <vt:lpstr>Class divides in sexual practices</vt:lpstr>
      <vt:lpstr>Birth Control (1)</vt:lpstr>
      <vt:lpstr>Birth Control (2)</vt:lpstr>
      <vt:lpstr>3. Male homosexuality and Lesbianism </vt:lpstr>
      <vt:lpstr>Queer Theory/History</vt:lpstr>
      <vt:lpstr>Homosexuality</vt:lpstr>
      <vt:lpstr>19th Century: Increasing recognition of gay subculture (1)</vt:lpstr>
      <vt:lpstr>19th Century: Increasing recognition of gay subculture (2)</vt:lpstr>
      <vt:lpstr>Lesbianism</vt:lpstr>
      <vt:lpstr>Ladies Of llangollen</vt:lpstr>
      <vt:lpstr>Anne lister (1791 - 1840)</vt:lpstr>
      <vt:lpstr>conclusions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Sexuality</dc:title>
  <dc:creator>Carys Howells</dc:creator>
  <cp:lastModifiedBy>Howells, Carys</cp:lastModifiedBy>
  <cp:revision>64</cp:revision>
  <dcterms:created xsi:type="dcterms:W3CDTF">2018-01-28T13:45:57Z</dcterms:created>
  <dcterms:modified xsi:type="dcterms:W3CDTF">2019-01-30T10:40:21Z</dcterms:modified>
</cp:coreProperties>
</file>